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7"/>
  </p:notesMasterIdLst>
  <p:sldIdLst>
    <p:sldId id="354" r:id="rId2"/>
    <p:sldId id="846" r:id="rId3"/>
    <p:sldId id="848" r:id="rId4"/>
    <p:sldId id="847" r:id="rId5"/>
    <p:sldId id="850" r:id="rId6"/>
    <p:sldId id="851" r:id="rId7"/>
    <p:sldId id="860" r:id="rId8"/>
    <p:sldId id="861" r:id="rId9"/>
    <p:sldId id="862" r:id="rId10"/>
    <p:sldId id="863" r:id="rId11"/>
    <p:sldId id="864" r:id="rId12"/>
    <p:sldId id="866" r:id="rId13"/>
    <p:sldId id="867" r:id="rId14"/>
    <p:sldId id="868" r:id="rId15"/>
    <p:sldId id="869" r:id="rId16"/>
    <p:sldId id="871" r:id="rId17"/>
    <p:sldId id="872" r:id="rId18"/>
    <p:sldId id="873" r:id="rId19"/>
    <p:sldId id="874" r:id="rId20"/>
    <p:sldId id="875" r:id="rId21"/>
    <p:sldId id="877" r:id="rId22"/>
    <p:sldId id="883" r:id="rId23"/>
    <p:sldId id="879" r:id="rId24"/>
    <p:sldId id="884" r:id="rId25"/>
    <p:sldId id="765" r:id="rId26"/>
    <p:sldId id="762" r:id="rId27"/>
    <p:sldId id="707" r:id="rId28"/>
    <p:sldId id="763" r:id="rId29"/>
    <p:sldId id="766" r:id="rId30"/>
    <p:sldId id="764" r:id="rId31"/>
    <p:sldId id="791" r:id="rId32"/>
    <p:sldId id="767" r:id="rId33"/>
    <p:sldId id="768" r:id="rId34"/>
    <p:sldId id="769" r:id="rId35"/>
    <p:sldId id="770" r:id="rId36"/>
    <p:sldId id="774" r:id="rId37"/>
    <p:sldId id="771" r:id="rId38"/>
    <p:sldId id="772" r:id="rId39"/>
    <p:sldId id="773" r:id="rId40"/>
    <p:sldId id="355" r:id="rId41"/>
    <p:sldId id="780" r:id="rId42"/>
    <p:sldId id="781" r:id="rId43"/>
    <p:sldId id="782" r:id="rId44"/>
    <p:sldId id="356" r:id="rId45"/>
    <p:sldId id="357" r:id="rId46"/>
    <p:sldId id="779" r:id="rId47"/>
    <p:sldId id="358" r:id="rId48"/>
    <p:sldId id="783" r:id="rId49"/>
    <p:sldId id="784" r:id="rId50"/>
    <p:sldId id="360" r:id="rId51"/>
    <p:sldId id="845" r:id="rId52"/>
    <p:sldId id="361" r:id="rId53"/>
    <p:sldId id="362" r:id="rId54"/>
    <p:sldId id="363" r:id="rId55"/>
    <p:sldId id="675" r:id="rId56"/>
    <p:sldId id="676" r:id="rId57"/>
    <p:sldId id="849" r:id="rId58"/>
    <p:sldId id="888" r:id="rId59"/>
    <p:sldId id="677" r:id="rId60"/>
    <p:sldId id="678" r:id="rId61"/>
    <p:sldId id="679" r:id="rId62"/>
    <p:sldId id="681" r:id="rId63"/>
    <p:sldId id="897" r:id="rId64"/>
    <p:sldId id="682" r:id="rId65"/>
    <p:sldId id="896" r:id="rId66"/>
    <p:sldId id="683" r:id="rId67"/>
    <p:sldId id="887" r:id="rId68"/>
    <p:sldId id="898" r:id="rId69"/>
    <p:sldId id="889" r:id="rId70"/>
    <p:sldId id="890" r:id="rId71"/>
    <p:sldId id="891" r:id="rId72"/>
    <p:sldId id="892" r:id="rId73"/>
    <p:sldId id="684" r:id="rId74"/>
    <p:sldId id="893" r:id="rId75"/>
    <p:sldId id="899" r:id="rId76"/>
    <p:sldId id="900" r:id="rId77"/>
    <p:sldId id="894" r:id="rId78"/>
    <p:sldId id="901" r:id="rId79"/>
    <p:sldId id="895" r:id="rId80"/>
    <p:sldId id="902" r:id="rId81"/>
    <p:sldId id="903" r:id="rId82"/>
    <p:sldId id="904" r:id="rId83"/>
    <p:sldId id="905" r:id="rId84"/>
    <p:sldId id="906" r:id="rId85"/>
    <p:sldId id="907" r:id="rId86"/>
    <p:sldId id="908" r:id="rId87"/>
    <p:sldId id="909" r:id="rId88"/>
    <p:sldId id="910" r:id="rId89"/>
    <p:sldId id="911" r:id="rId90"/>
    <p:sldId id="912" r:id="rId91"/>
    <p:sldId id="913" r:id="rId92"/>
    <p:sldId id="914" r:id="rId93"/>
    <p:sldId id="915" r:id="rId94"/>
    <p:sldId id="916" r:id="rId95"/>
    <p:sldId id="920" r:id="rId96"/>
    <p:sldId id="917" r:id="rId97"/>
    <p:sldId id="958" r:id="rId98"/>
    <p:sldId id="921" r:id="rId99"/>
    <p:sldId id="924" r:id="rId100"/>
    <p:sldId id="925" r:id="rId101"/>
    <p:sldId id="926" r:id="rId102"/>
    <p:sldId id="922" r:id="rId103"/>
    <p:sldId id="923" r:id="rId104"/>
    <p:sldId id="927" r:id="rId105"/>
    <p:sldId id="928" r:id="rId106"/>
    <p:sldId id="929" r:id="rId107"/>
    <p:sldId id="930" r:id="rId108"/>
    <p:sldId id="931" r:id="rId109"/>
    <p:sldId id="932" r:id="rId110"/>
    <p:sldId id="933" r:id="rId111"/>
    <p:sldId id="934" r:id="rId112"/>
    <p:sldId id="935" r:id="rId113"/>
    <p:sldId id="936" r:id="rId114"/>
    <p:sldId id="937" r:id="rId115"/>
    <p:sldId id="938" r:id="rId116"/>
    <p:sldId id="939" r:id="rId117"/>
    <p:sldId id="940" r:id="rId118"/>
    <p:sldId id="941" r:id="rId119"/>
    <p:sldId id="942" r:id="rId120"/>
    <p:sldId id="943" r:id="rId121"/>
    <p:sldId id="945" r:id="rId122"/>
    <p:sldId id="944" r:id="rId123"/>
    <p:sldId id="946" r:id="rId124"/>
    <p:sldId id="947" r:id="rId125"/>
    <p:sldId id="948" r:id="rId126"/>
    <p:sldId id="949" r:id="rId127"/>
    <p:sldId id="950" r:id="rId128"/>
    <p:sldId id="951" r:id="rId129"/>
    <p:sldId id="952" r:id="rId130"/>
    <p:sldId id="953" r:id="rId131"/>
    <p:sldId id="954" r:id="rId132"/>
    <p:sldId id="955" r:id="rId133"/>
    <p:sldId id="956" r:id="rId134"/>
    <p:sldId id="957" r:id="rId135"/>
    <p:sldId id="959" r:id="rId13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4660"/>
  </p:normalViewPr>
  <p:slideViewPr>
    <p:cSldViewPr snapToGrid="0">
      <p:cViewPr varScale="1">
        <p:scale>
          <a:sx n="109" d="100"/>
          <a:sy n="109" d="100"/>
        </p:scale>
        <p:origin x="438" y="90"/>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5" Type="http://schemas.openxmlformats.org/officeDocument/2006/relationships/image" Target="../media/image69.wmf"/><Relationship Id="rId4" Type="http://schemas.openxmlformats.org/officeDocument/2006/relationships/image" Target="../media/image6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8C927D88-9B27-4F6D-9882-332E12B61815}" type="datetimeFigureOut">
              <a:rPr lang="he-IL" smtClean="0"/>
              <a:t>י"ד/טבת/תשפ"ב</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2841CB8-329F-4197-99F8-2FE2068A0204}" type="slidenum">
              <a:rPr lang="he-IL" smtClean="0"/>
              <a:t>‹#›</a:t>
            </a:fld>
            <a:endParaRPr lang="he-IL"/>
          </a:p>
        </p:txBody>
      </p:sp>
    </p:spTree>
    <p:extLst>
      <p:ext uri="{BB962C8B-B14F-4D97-AF65-F5344CB8AC3E}">
        <p14:creationId xmlns:p14="http://schemas.microsoft.com/office/powerpoint/2010/main" val="241102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2982A38E-C353-454C-8CDD-C4FEC9096D80}" type="slidenum">
              <a:rPr lang="en-US" altLang="en-US" sz="1200">
                <a:latin typeface="Times New Roman" panose="02020603050405020304" pitchFamily="18" charset="0"/>
              </a:rPr>
              <a:pPr/>
              <a:t>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61898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nominal attribute values do not have any meaningful order about them and are not quantitative, it makes no sense to find the mean (average) value or median (middle) value for such an attribute, given a set of objects. </a:t>
            </a:r>
          </a:p>
          <a:p>
            <a:pPr algn="l" rtl="0"/>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12</a:t>
            </a:fld>
            <a:endParaRPr lang="he-IL"/>
          </a:p>
        </p:txBody>
      </p:sp>
    </p:spTree>
    <p:extLst>
      <p:ext uri="{BB962C8B-B14F-4D97-AF65-F5344CB8AC3E}">
        <p14:creationId xmlns:p14="http://schemas.microsoft.com/office/powerpoint/2010/main" val="4129530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nominal attribute values do not have any meaningful order about them and are not quantitative, it makes no sense to find the mean (average) value or median (middle) value for such an attribute, given a set of objects. </a:t>
            </a:r>
          </a:p>
          <a:p>
            <a:pPr algn="l" rtl="0"/>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13</a:t>
            </a:fld>
            <a:endParaRPr lang="he-IL"/>
          </a:p>
        </p:txBody>
      </p:sp>
    </p:spTree>
    <p:extLst>
      <p:ext uri="{BB962C8B-B14F-4D97-AF65-F5344CB8AC3E}">
        <p14:creationId xmlns:p14="http://schemas.microsoft.com/office/powerpoint/2010/main" val="3720861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nominal attribute values do not have any meaningful order about them and are not quantitative, it makes no sense to find the mean (average) value or median (middle) value for such an attribute, given a set of objects. </a:t>
            </a:r>
          </a:p>
          <a:p>
            <a:pPr algn="l" rtl="0"/>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14</a:t>
            </a:fld>
            <a:endParaRPr lang="he-IL"/>
          </a:p>
        </p:txBody>
      </p:sp>
    </p:spTree>
    <p:extLst>
      <p:ext uri="{BB962C8B-B14F-4D97-AF65-F5344CB8AC3E}">
        <p14:creationId xmlns:p14="http://schemas.microsoft.com/office/powerpoint/2010/main" val="8585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nominal attribute values do not have any meaningful order about them and are not quantitative, it makes no sense to find the mean (average) value or median (middle) value for such an attribute, given a set of objects. </a:t>
            </a:r>
          </a:p>
          <a:p>
            <a:pPr algn="l" rtl="0"/>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15</a:t>
            </a:fld>
            <a:endParaRPr lang="he-IL"/>
          </a:p>
        </p:txBody>
      </p:sp>
    </p:spTree>
    <p:extLst>
      <p:ext uri="{BB962C8B-B14F-4D97-AF65-F5344CB8AC3E}">
        <p14:creationId xmlns:p14="http://schemas.microsoft.com/office/powerpoint/2010/main" val="1615899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of ordinal attributes include </a:t>
            </a:r>
            <a:r>
              <a:rPr lang="en-US" i="1" dirty="0"/>
              <a:t>grade </a:t>
            </a:r>
            <a:r>
              <a:rPr lang="en-US" dirty="0"/>
              <a:t>(e.g., </a:t>
            </a:r>
            <a:r>
              <a:rPr lang="en-US" i="1" dirty="0"/>
              <a:t>A+, A, A-, B+</a:t>
            </a:r>
            <a:r>
              <a:rPr lang="en-US" dirty="0"/>
              <a:t>, and so on) and </a:t>
            </a:r>
            <a:r>
              <a:rPr lang="en-US" i="1" dirty="0"/>
              <a:t>professional rank</a:t>
            </a:r>
            <a:r>
              <a:rPr lang="en-US" dirty="0"/>
              <a:t>. </a:t>
            </a:r>
          </a:p>
          <a:p>
            <a:pPr algn="l" rtl="0"/>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16</a:t>
            </a:fld>
            <a:endParaRPr lang="he-IL"/>
          </a:p>
        </p:txBody>
      </p:sp>
    </p:spTree>
    <p:extLst>
      <p:ext uri="{BB962C8B-B14F-4D97-AF65-F5344CB8AC3E}">
        <p14:creationId xmlns:p14="http://schemas.microsoft.com/office/powerpoint/2010/main" val="4110288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of ordinal attributes include </a:t>
            </a:r>
            <a:r>
              <a:rPr lang="en-US" i="1" dirty="0"/>
              <a:t>grade </a:t>
            </a:r>
            <a:r>
              <a:rPr lang="en-US" dirty="0"/>
              <a:t>(e.g., </a:t>
            </a:r>
            <a:r>
              <a:rPr lang="en-US" i="1" dirty="0"/>
              <a:t>A+, A, A-, B+</a:t>
            </a:r>
            <a:r>
              <a:rPr lang="en-US" dirty="0"/>
              <a:t>, and so on) and </a:t>
            </a:r>
            <a:r>
              <a:rPr lang="en-US" i="1" dirty="0"/>
              <a:t>professional rank</a:t>
            </a:r>
            <a:r>
              <a:rPr lang="en-US" dirty="0"/>
              <a:t>. </a:t>
            </a:r>
          </a:p>
          <a:p>
            <a:pPr algn="l" rtl="0"/>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17</a:t>
            </a:fld>
            <a:endParaRPr lang="he-IL"/>
          </a:p>
        </p:txBody>
      </p:sp>
    </p:spTree>
    <p:extLst>
      <p:ext uri="{BB962C8B-B14F-4D97-AF65-F5344CB8AC3E}">
        <p14:creationId xmlns:p14="http://schemas.microsoft.com/office/powerpoint/2010/main" val="3891865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of ordinal attributes include </a:t>
            </a:r>
            <a:r>
              <a:rPr lang="en-US" i="1" dirty="0"/>
              <a:t>grade </a:t>
            </a:r>
            <a:r>
              <a:rPr lang="en-US" dirty="0"/>
              <a:t>(e.g., </a:t>
            </a:r>
            <a:r>
              <a:rPr lang="en-US" i="1" dirty="0"/>
              <a:t>A+, A, A-, B+</a:t>
            </a:r>
            <a:r>
              <a:rPr lang="en-US" dirty="0"/>
              <a:t>, and so on) and </a:t>
            </a:r>
            <a:r>
              <a:rPr lang="en-US" i="1" dirty="0"/>
              <a:t>professional rank</a:t>
            </a:r>
            <a:r>
              <a:rPr lang="en-US" dirty="0"/>
              <a:t>. </a:t>
            </a:r>
          </a:p>
          <a:p>
            <a:pPr algn="l" rtl="0"/>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18</a:t>
            </a:fld>
            <a:endParaRPr lang="he-IL"/>
          </a:p>
        </p:txBody>
      </p:sp>
    </p:spTree>
    <p:extLst>
      <p:ext uri="{BB962C8B-B14F-4D97-AF65-F5344CB8AC3E}">
        <p14:creationId xmlns:p14="http://schemas.microsoft.com/office/powerpoint/2010/main" val="879986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of ordinal attributes include </a:t>
            </a:r>
            <a:r>
              <a:rPr lang="en-US" i="1" dirty="0"/>
              <a:t>grade </a:t>
            </a:r>
            <a:r>
              <a:rPr lang="en-US" dirty="0"/>
              <a:t>(e.g., </a:t>
            </a:r>
            <a:r>
              <a:rPr lang="en-US" i="1" dirty="0"/>
              <a:t>A+, A, A-, B+</a:t>
            </a:r>
            <a:r>
              <a:rPr lang="en-US" dirty="0"/>
              <a:t>, and so on) and </a:t>
            </a:r>
            <a:r>
              <a:rPr lang="en-US" i="1" dirty="0"/>
              <a:t>professional rank</a:t>
            </a:r>
            <a:r>
              <a:rPr lang="en-US" dirty="0"/>
              <a:t>. </a:t>
            </a:r>
          </a:p>
          <a:p>
            <a:pPr algn="l" rtl="0"/>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19</a:t>
            </a:fld>
            <a:endParaRPr lang="he-IL"/>
          </a:p>
        </p:txBody>
      </p:sp>
    </p:spTree>
    <p:extLst>
      <p:ext uri="{BB962C8B-B14F-4D97-AF65-F5344CB8AC3E}">
        <p14:creationId xmlns:p14="http://schemas.microsoft.com/office/powerpoint/2010/main" val="542578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of ordinal attributes include </a:t>
            </a:r>
            <a:r>
              <a:rPr lang="en-US" i="1" dirty="0"/>
              <a:t>grade </a:t>
            </a:r>
            <a:r>
              <a:rPr lang="en-US" dirty="0"/>
              <a:t>(e.g., </a:t>
            </a:r>
            <a:r>
              <a:rPr lang="en-US" i="1" dirty="0"/>
              <a:t>A+, A, A-, B+</a:t>
            </a:r>
            <a:r>
              <a:rPr lang="en-US" dirty="0"/>
              <a:t>, and so on) and </a:t>
            </a:r>
            <a:r>
              <a:rPr lang="en-US" i="1" dirty="0"/>
              <a:t>professional rank</a:t>
            </a:r>
            <a:r>
              <a:rPr lang="en-US" dirty="0"/>
              <a:t>. </a:t>
            </a:r>
          </a:p>
          <a:p>
            <a:pPr algn="l" rtl="0"/>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20</a:t>
            </a:fld>
            <a:endParaRPr lang="he-IL"/>
          </a:p>
        </p:txBody>
      </p:sp>
    </p:spTree>
    <p:extLst>
      <p:ext uri="{BB962C8B-B14F-4D97-AF65-F5344CB8AC3E}">
        <p14:creationId xmlns:p14="http://schemas.microsoft.com/office/powerpoint/2010/main" val="3821786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of ordinal attributes include </a:t>
            </a:r>
            <a:r>
              <a:rPr lang="en-US" i="1" dirty="0"/>
              <a:t>grade </a:t>
            </a:r>
            <a:r>
              <a:rPr lang="en-US" dirty="0"/>
              <a:t>(e.g., </a:t>
            </a:r>
            <a:r>
              <a:rPr lang="en-US" i="1" dirty="0"/>
              <a:t>A+, A, A-, B+</a:t>
            </a:r>
            <a:r>
              <a:rPr lang="en-US" dirty="0"/>
              <a:t>, and so on) and </a:t>
            </a:r>
            <a:r>
              <a:rPr lang="en-US" i="1" dirty="0"/>
              <a:t>professional rank</a:t>
            </a:r>
            <a:r>
              <a:rPr lang="en-US" dirty="0"/>
              <a:t>. </a:t>
            </a:r>
          </a:p>
          <a:p>
            <a:pPr algn="l" rtl="0"/>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21</a:t>
            </a:fld>
            <a:endParaRPr lang="he-IL"/>
          </a:p>
        </p:txBody>
      </p:sp>
    </p:spTree>
    <p:extLst>
      <p:ext uri="{BB962C8B-B14F-4D97-AF65-F5344CB8AC3E}">
        <p14:creationId xmlns:p14="http://schemas.microsoft.com/office/powerpoint/2010/main" val="880395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558AA837-A7A4-443A-83DD-5A0C60D19FC5}"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875359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22</a:t>
            </a:fld>
            <a:endParaRPr lang="he-IL"/>
          </a:p>
        </p:txBody>
      </p:sp>
    </p:spTree>
    <p:extLst>
      <p:ext uri="{BB962C8B-B14F-4D97-AF65-F5344CB8AC3E}">
        <p14:creationId xmlns:p14="http://schemas.microsoft.com/office/powerpoint/2010/main" val="3367362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examples of ordinal attributes include </a:t>
            </a:r>
            <a:r>
              <a:rPr lang="en-US" i="1" dirty="0"/>
              <a:t>grade </a:t>
            </a:r>
            <a:r>
              <a:rPr lang="en-US" dirty="0"/>
              <a:t>(e.g., </a:t>
            </a:r>
            <a:r>
              <a:rPr lang="en-US" i="1" dirty="0"/>
              <a:t>A+, A, A-, B+</a:t>
            </a:r>
            <a:r>
              <a:rPr lang="en-US" dirty="0"/>
              <a:t>, and so on) and </a:t>
            </a:r>
            <a:r>
              <a:rPr lang="en-US" i="1" dirty="0"/>
              <a:t>professional rank</a:t>
            </a:r>
            <a:r>
              <a:rPr lang="en-US" dirty="0"/>
              <a:t>. </a:t>
            </a:r>
          </a:p>
          <a:p>
            <a:pPr algn="l" rtl="0"/>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23</a:t>
            </a:fld>
            <a:endParaRPr lang="he-IL"/>
          </a:p>
        </p:txBody>
      </p:sp>
    </p:spTree>
    <p:extLst>
      <p:ext uri="{BB962C8B-B14F-4D97-AF65-F5344CB8AC3E}">
        <p14:creationId xmlns:p14="http://schemas.microsoft.com/office/powerpoint/2010/main" val="4156677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0D6B5655-4001-4087-8198-E2FDC14942A8}"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27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788093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solidFill>
                  <a:prstClr val="black"/>
                </a:solidFill>
              </a:rPr>
              <a:pPr/>
              <a:t>44</a:t>
            </a:fld>
            <a:endParaRPr lang="en-US">
              <a:solidFill>
                <a:prstClr val="black"/>
              </a:solidFill>
            </a:endParaRPr>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extLst>
      <p:ext uri="{BB962C8B-B14F-4D97-AF65-F5344CB8AC3E}">
        <p14:creationId xmlns:p14="http://schemas.microsoft.com/office/powerpoint/2010/main" val="85195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solidFill>
                  <a:prstClr val="black"/>
                </a:solidFill>
              </a:rPr>
              <a:pPr/>
              <a:t>45</a:t>
            </a:fld>
            <a:endParaRPr lang="en-US">
              <a:solidFill>
                <a:prstClr val="black"/>
              </a:solidFill>
            </a:endParaRPr>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extLst>
      <p:ext uri="{BB962C8B-B14F-4D97-AF65-F5344CB8AC3E}">
        <p14:creationId xmlns:p14="http://schemas.microsoft.com/office/powerpoint/2010/main" val="3284688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solidFill>
                  <a:prstClr val="black"/>
                </a:solidFill>
              </a:rPr>
              <a:pPr/>
              <a:t>46</a:t>
            </a:fld>
            <a:endParaRPr lang="en-US">
              <a:solidFill>
                <a:prstClr val="black"/>
              </a:solidFill>
            </a:endParaRPr>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r>
              <a:rPr lang="en-US" dirty="0"/>
              <a:t>Example</a:t>
            </a:r>
            <a:endParaRPr lang="he-IL" dirty="0"/>
          </a:p>
        </p:txBody>
      </p:sp>
    </p:spTree>
    <p:extLst>
      <p:ext uri="{BB962C8B-B14F-4D97-AF65-F5344CB8AC3E}">
        <p14:creationId xmlns:p14="http://schemas.microsoft.com/office/powerpoint/2010/main" val="2773882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solidFill>
                  <a:prstClr val="black"/>
                </a:solidFill>
              </a:rPr>
              <a:pPr/>
              <a:t>47</a:t>
            </a:fld>
            <a:endParaRPr lang="en-US">
              <a:solidFill>
                <a:prstClr val="black"/>
              </a:solidFill>
            </a:endParaRPr>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extLst>
      <p:ext uri="{BB962C8B-B14F-4D97-AF65-F5344CB8AC3E}">
        <p14:creationId xmlns:p14="http://schemas.microsoft.com/office/powerpoint/2010/main" val="3007767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Classification is the task of predicting a discrete class label.</a:t>
            </a:r>
          </a:p>
          <a:p>
            <a:pPr fontAlgn="base"/>
            <a:r>
              <a:rPr lang="en-US" sz="1200" b="0" i="0" kern="1200" dirty="0">
                <a:solidFill>
                  <a:schemeClr val="tx1"/>
                </a:solidFill>
                <a:effectLst/>
                <a:latin typeface="+mn-lt"/>
                <a:ea typeface="+mn-ea"/>
                <a:cs typeface="+mn-cs"/>
              </a:rPr>
              <a:t>Regression is the task of predicting a continuous quantity.</a:t>
            </a:r>
          </a:p>
          <a:p>
            <a:endParaRPr lang="he-IL" dirty="0"/>
          </a:p>
        </p:txBody>
      </p:sp>
      <p:sp>
        <p:nvSpPr>
          <p:cNvPr id="4" name="Slide Number Placeholder 3"/>
          <p:cNvSpPr>
            <a:spLocks noGrp="1"/>
          </p:cNvSpPr>
          <p:nvPr>
            <p:ph type="sldNum" sz="quarter" idx="5"/>
          </p:nvPr>
        </p:nvSpPr>
        <p:spPr/>
        <p:txBody>
          <a:bodyPr/>
          <a:lstStyle/>
          <a:p>
            <a:fld id="{C2841CB8-329F-4197-99F8-2FE2068A0204}" type="slidenum">
              <a:rPr lang="he-IL" smtClean="0"/>
              <a:t>49</a:t>
            </a:fld>
            <a:endParaRPr lang="he-IL"/>
          </a:p>
        </p:txBody>
      </p:sp>
    </p:spTree>
    <p:extLst>
      <p:ext uri="{BB962C8B-B14F-4D97-AF65-F5344CB8AC3E}">
        <p14:creationId xmlns:p14="http://schemas.microsoft.com/office/powerpoint/2010/main" val="2848059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solidFill>
                  <a:prstClr val="black"/>
                </a:solidFill>
              </a:rPr>
              <a:pPr/>
              <a:t>52</a:t>
            </a:fld>
            <a:endParaRPr lang="en-US">
              <a:solidFill>
                <a:prstClr val="black"/>
              </a:solidFill>
            </a:endParaRPr>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extLst>
      <p:ext uri="{BB962C8B-B14F-4D97-AF65-F5344CB8AC3E}">
        <p14:creationId xmlns:p14="http://schemas.microsoft.com/office/powerpoint/2010/main" val="3018857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solidFill>
                  <a:prstClr val="black"/>
                </a:solidFill>
              </a:rPr>
              <a:pPr/>
              <a:t>53</a:t>
            </a:fld>
            <a:endParaRPr lang="en-US">
              <a:solidFill>
                <a:prstClr val="black"/>
              </a:solidFill>
            </a:endParaRPr>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extLst>
      <p:ext uri="{BB962C8B-B14F-4D97-AF65-F5344CB8AC3E}">
        <p14:creationId xmlns:p14="http://schemas.microsoft.com/office/powerpoint/2010/main" val="922160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00A09A0E-6E92-4767-9899-BDEE7195B598}"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890893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D86CBC99-C3F0-41F3-9518-2459F78CE69A}" type="slidenum">
              <a:rPr lang="en-US" altLang="en-US" sz="1200">
                <a:latin typeface="Times New Roman" panose="02020603050405020304" pitchFamily="18" charset="0"/>
              </a:rPr>
              <a:pPr/>
              <a:t>57</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024650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D6D98018-E474-4E67-A811-AF9F302827E9}" type="slidenum">
              <a:rPr lang="en-US" altLang="en-US" sz="1200">
                <a:latin typeface="Times New Roman" panose="02020603050405020304" pitchFamily="18" charset="0"/>
              </a:rPr>
              <a:pPr/>
              <a:t>58</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126302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FD76DB-BC7F-4A12-A747-5AD51A475AC7}" type="slidenum">
              <a:rPr lang="he-IL" altLang="en-US" smtClean="0"/>
              <a:pPr/>
              <a:t>63</a:t>
            </a:fld>
            <a:endParaRPr lang="en-US" altLang="en-US" smtClean="0"/>
          </a:p>
        </p:txBody>
      </p:sp>
      <p:sp>
        <p:nvSpPr>
          <p:cNvPr id="10243" name="Rectangle 2"/>
          <p:cNvSpPr>
            <a:spLocks noGrp="1" noRot="1" noChangeAspect="1" noChangeArrowheads="1" noTextEdit="1"/>
          </p:cNvSpPr>
          <p:nvPr>
            <p:ph type="sldImg"/>
          </p:nvPr>
        </p:nvSpPr>
        <p:spPr>
          <a:xfrm>
            <a:off x="92075" y="744538"/>
            <a:ext cx="6615113" cy="3721100"/>
          </a:xfrm>
          <a:ln/>
        </p:spPr>
      </p:sp>
      <p:sp>
        <p:nvSpPr>
          <p:cNvPr id="10244" name="Rectangle 3"/>
          <p:cNvSpPr>
            <a:spLocks noGrp="1" noChangeArrowheads="1"/>
          </p:cNvSpPr>
          <p:nvPr>
            <p:ph type="body" idx="1"/>
          </p:nvPr>
        </p:nvSpPr>
        <p:spPr>
          <a:xfrm>
            <a:off x="906463" y="4716463"/>
            <a:ext cx="4984750"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8896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9AAB6F3-2963-4209-9599-4A95C5D374AF}" type="slidenum">
              <a:rPr lang="he-IL" altLang="en-US" smtClean="0"/>
              <a:pPr/>
              <a:t>65</a:t>
            </a:fld>
            <a:endParaRPr lang="en-US" altLang="en-US" smtClean="0"/>
          </a:p>
        </p:txBody>
      </p:sp>
      <p:sp>
        <p:nvSpPr>
          <p:cNvPr id="8195" name="Rectangle 2"/>
          <p:cNvSpPr>
            <a:spLocks noGrp="1" noRot="1" noChangeAspect="1" noChangeArrowheads="1" noTextEdit="1"/>
          </p:cNvSpPr>
          <p:nvPr>
            <p:ph type="sldImg"/>
          </p:nvPr>
        </p:nvSpPr>
        <p:spPr>
          <a:xfrm>
            <a:off x="92075" y="744538"/>
            <a:ext cx="6615113" cy="3721100"/>
          </a:xfrm>
          <a:ln/>
        </p:spPr>
      </p:sp>
      <p:sp>
        <p:nvSpPr>
          <p:cNvPr id="8196" name="Rectangle 3"/>
          <p:cNvSpPr>
            <a:spLocks noGrp="1" noChangeArrowheads="1"/>
          </p:cNvSpPr>
          <p:nvPr>
            <p:ph type="body" idx="1"/>
          </p:nvPr>
        </p:nvSpPr>
        <p:spPr>
          <a:xfrm>
            <a:off x="906463" y="4716463"/>
            <a:ext cx="4984750"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1407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Other dissimilarity measures are available </a:t>
            </a:r>
          </a:p>
        </p:txBody>
      </p:sp>
      <p:sp>
        <p:nvSpPr>
          <p:cNvPr id="4" name="מציין מיקום של מספר שקופית 3"/>
          <p:cNvSpPr>
            <a:spLocks noGrp="1"/>
          </p:cNvSpPr>
          <p:nvPr>
            <p:ph type="sldNum" sz="quarter" idx="10"/>
          </p:nvPr>
        </p:nvSpPr>
        <p:spPr/>
        <p:txBody>
          <a:bodyPr/>
          <a:lstStyle/>
          <a:p>
            <a:fld id="{C2841CB8-329F-4197-99F8-2FE2068A0204}" type="slidenum">
              <a:rPr lang="he-IL" smtClean="0"/>
              <a:t>67</a:t>
            </a:fld>
            <a:endParaRPr lang="he-IL"/>
          </a:p>
        </p:txBody>
      </p:sp>
    </p:spTree>
    <p:extLst>
      <p:ext uri="{BB962C8B-B14F-4D97-AF65-F5344CB8AC3E}">
        <p14:creationId xmlns:p14="http://schemas.microsoft.com/office/powerpoint/2010/main" val="4239609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2C36CF-9651-4DD0-8932-9923CE35DBAA}" type="slidenum">
              <a:rPr lang="he-IL" altLang="en-US" smtClean="0"/>
              <a:pPr/>
              <a:t>68</a:t>
            </a:fld>
            <a:endParaRPr lang="en-US" altLang="en-US" smtClean="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4787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37290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14873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9EDF808E-3246-4738-B7A9-88F3D4C959BD}" type="slidenum">
              <a:rPr lang="en-US" altLang="en-US" sz="1200">
                <a:latin typeface="Times New Roman" panose="02020603050405020304" pitchFamily="18" charset="0"/>
              </a:rPr>
              <a:pPr/>
              <a:t>71</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697937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6E5E8510-FECE-47FD-B283-42AE0F5C1341}" type="slidenum">
              <a:rPr lang="en-US" altLang="en-US" sz="1200">
                <a:latin typeface="Times New Roman" panose="02020603050405020304" pitchFamily="18" charset="0"/>
              </a:rPr>
              <a:pPr/>
              <a:t>72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101935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69253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184ABEDB-9279-4B7A-8C58-02E51469695E}" type="slidenum">
              <a:rPr lang="en-US" altLang="en-US" sz="1200">
                <a:latin typeface="Times New Roman" panose="02020603050405020304" pitchFamily="18" charset="0"/>
              </a:rPr>
              <a:pPr/>
              <a:t>74</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20387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87794936-8BBB-494F-B41B-B1CE101C7E99}"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3711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8CB02C5-FCAC-48C1-84C5-780F1A72CC5F}" type="slidenum">
              <a:rPr lang="he-IL" altLang="en-US" smtClean="0"/>
              <a:pPr/>
              <a:t>78</a:t>
            </a:fld>
            <a:endParaRPr lang="en-US" altLang="en-US"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4056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96FAFA2E-ED43-4D43-AA73-AB217B7F3AED}" type="slidenum">
              <a:rPr lang="en-US" altLang="en-US" sz="1200">
                <a:latin typeface="Times New Roman" panose="02020603050405020304" pitchFamily="18" charset="0"/>
              </a:rPr>
              <a:pPr/>
              <a:t>79</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531526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757E118-0676-4DB5-A890-D04DF8BE08A9}" type="slidenum">
              <a:rPr lang="he-IL" altLang="en-US" smtClean="0"/>
              <a:pPr/>
              <a:t>80</a:t>
            </a:fld>
            <a:endParaRPr lang="en-US" altLang="en-US"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6216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5776570-D9E9-4342-95A5-7AD87D7792A6}" type="slidenum">
              <a:rPr lang="he-IL" altLang="en-US" smtClean="0"/>
              <a:pPr/>
              <a:t>81</a:t>
            </a:fld>
            <a:endParaRPr lang="en-US" altLang="en-US" smtClean="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7889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7FBA103-5556-48FD-AE4E-A6A31F1855F0}" type="slidenum">
              <a:rPr lang="he-IL" altLang="en-US" smtClean="0"/>
              <a:pPr/>
              <a:t>82</a:t>
            </a:fld>
            <a:endParaRPr lang="en-US" altLang="en-US" smtClean="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3476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E6BFA94-724E-4DB8-895D-4EA92F0574ED}" type="slidenum">
              <a:rPr lang="he-IL" altLang="en-US" smtClean="0"/>
              <a:pPr/>
              <a:t>83</a:t>
            </a:fld>
            <a:endParaRPr lang="en-US" altLang="en-US"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209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8FC17D-6BF3-4063-93EE-1DB945CF5B28}" type="slidenum">
              <a:rPr lang="he-IL" altLang="en-US" smtClean="0"/>
              <a:pPr/>
              <a:t>84</a:t>
            </a:fld>
            <a:endParaRPr lang="en-US" altLang="en-US"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34453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62EC37-6599-45B4-8FF3-2FFF6AEF32A5}" type="slidenum">
              <a:rPr lang="he-IL" altLang="en-US" smtClean="0"/>
              <a:pPr/>
              <a:t>85</a:t>
            </a:fld>
            <a:endParaRPr lang="en-US" altLang="en-US"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5995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a:t>
            </a:fld>
            <a:endParaRPr lang="he-IL"/>
          </a:p>
        </p:txBody>
      </p:sp>
    </p:spTree>
    <p:extLst>
      <p:ext uri="{BB962C8B-B14F-4D97-AF65-F5344CB8AC3E}">
        <p14:creationId xmlns:p14="http://schemas.microsoft.com/office/powerpoint/2010/main" val="4291579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5892EF2-BBD0-46D5-B5A0-7399CE092777}" type="slidenum">
              <a:rPr lang="he-IL" altLang="en-US" smtClean="0"/>
              <a:pPr/>
              <a:t>86</a:t>
            </a:fld>
            <a:endParaRPr lang="en-US" altLang="en-US"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7242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26CC0DFD-AFC6-49F8-847B-F11E29C2850D}" type="slidenum">
              <a:rPr lang="en-US" altLang="en-US" sz="1200">
                <a:latin typeface="Times New Roman" panose="02020603050405020304" pitchFamily="18" charset="0"/>
              </a:rPr>
              <a:pPr/>
              <a:t>87</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473996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17DDD678-F44F-449F-AD71-0162B184ACCE}" type="slidenum">
              <a:rPr lang="en-US" altLang="en-US" sz="1200">
                <a:latin typeface="Times New Roman" panose="02020603050405020304" pitchFamily="18" charset="0"/>
              </a:rPr>
              <a:pPr/>
              <a:t>88</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17243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0780CD91-DAE9-4424-9FA3-FB16B54CC6C9}" type="slidenum">
              <a:rPr lang="en-US" altLang="en-US" sz="1200">
                <a:latin typeface="Times New Roman" panose="02020603050405020304" pitchFamily="18" charset="0"/>
              </a:rPr>
              <a:pPr/>
              <a:t>89</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279225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pPr algn="r"/>
            <a:fld id="{3F19F2C2-2BE8-443C-BF3D-BC7550BAE746}" type="slidenum">
              <a:rPr lang="en-US" altLang="en-US" sz="1200">
                <a:latin typeface="Times New Roman" panose="02020603050405020304" pitchFamily="18" charset="0"/>
              </a:rPr>
              <a:pPr algn="r"/>
              <a:t>90</a:t>
            </a:fld>
            <a:endParaRPr lang="en-US" altLang="en-US" sz="12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7077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8C7A5049-2CEB-4F42-A683-EF02403ECE36}" type="slidenum">
              <a:rPr lang="en-US" altLang="en-US" sz="1200">
                <a:latin typeface="Times New Roman" panose="02020603050405020304" pitchFamily="18" charset="0"/>
              </a:rPr>
              <a:pPr/>
              <a:t>91</a:t>
            </a:fld>
            <a:endParaRPr lang="en-US" altLang="en-US"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049859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365900-5612-438A-9208-BECFE4D96D55}" type="slidenum">
              <a:rPr lang="he-IL" altLang="en-US" smtClean="0"/>
              <a:pPr/>
              <a:t>92</a:t>
            </a:fld>
            <a:endParaRPr lang="en-US" altLang="en-US"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3765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EBABAC3-805D-4542-845E-C9385A06B570}" type="slidenum">
              <a:rPr lang="he-IL" altLang="en-US" smtClean="0"/>
              <a:pPr/>
              <a:t>93</a:t>
            </a:fld>
            <a:endParaRPr lang="en-US" altLang="en-US"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6660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1558E8-857D-4970-8D1E-98C3E2403529}" type="slidenum">
              <a:rPr lang="he-IL" altLang="en-US" smtClean="0"/>
              <a:pPr/>
              <a:t>94</a:t>
            </a:fld>
            <a:endParaRPr lang="en-US" alt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9237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EBABAC3-805D-4542-845E-C9385A06B570}" type="slidenum">
              <a:rPr lang="he-IL" altLang="en-US" smtClean="0"/>
              <a:pPr/>
              <a:t>95</a:t>
            </a:fld>
            <a:endParaRPr lang="en-US" altLang="en-US"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860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a:t>
            </a:fld>
            <a:endParaRPr lang="he-IL"/>
          </a:p>
        </p:txBody>
      </p:sp>
    </p:spTree>
    <p:extLst>
      <p:ext uri="{BB962C8B-B14F-4D97-AF65-F5344CB8AC3E}">
        <p14:creationId xmlns:p14="http://schemas.microsoft.com/office/powerpoint/2010/main" val="1818561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D0B97F8-900D-4655-BC22-D02DAC6C688C}" type="slidenum">
              <a:rPr lang="he-IL" altLang="en-US" smtClean="0"/>
              <a:pPr/>
              <a:t>96</a:t>
            </a:fld>
            <a:endParaRPr lang="en-US" alt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5515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958AB37B-4D58-4C02-A4A5-3D8A0F232128}" type="slidenum">
              <a:rPr lang="en-US" altLang="en-US" sz="1200">
                <a:latin typeface="Times New Roman" panose="02020603050405020304" pitchFamily="18" charset="0"/>
              </a:rPr>
              <a:pPr/>
              <a:t>97</a:t>
            </a:fld>
            <a:endParaRPr lang="en-US" altLang="en-US" sz="1200">
              <a:latin typeface="Times New Roman" panose="02020603050405020304" pitchFamily="18"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051549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5B31707F-8970-46B1-AFF0-779FA5D52FC3}" type="slidenum">
              <a:rPr lang="en-US" altLang="en-US" sz="1200">
                <a:latin typeface="Times New Roman" panose="02020603050405020304" pitchFamily="18" charset="0"/>
              </a:rPr>
              <a:pPr/>
              <a:t>98</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964911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F21E447F-4F0B-458C-A12E-13574636C317}" type="slidenum">
              <a:rPr lang="en-US" altLang="en-US" sz="1200">
                <a:latin typeface="Times New Roman" panose="02020603050405020304" pitchFamily="18" charset="0"/>
              </a:rPr>
              <a:pPr/>
              <a:t>102</a:t>
            </a:fld>
            <a:endParaRPr lang="en-US" altLang="en-US" sz="120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616064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F92F4EC6-8008-461D-A098-2DC53C8775A0}" type="slidenum">
              <a:rPr lang="en-US" altLang="en-US" sz="1200">
                <a:latin typeface="Times New Roman" panose="02020603050405020304" pitchFamily="18" charset="0"/>
              </a:rPr>
              <a:pPr/>
              <a:t>103</a:t>
            </a:fld>
            <a:endParaRPr lang="en-US" altLang="en-US" sz="120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444031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F21E447F-4F0B-458C-A12E-13574636C317}" type="slidenum">
              <a:rPr lang="en-US" altLang="en-US" sz="1200">
                <a:latin typeface="Times New Roman" panose="02020603050405020304" pitchFamily="18" charset="0"/>
              </a:rPr>
              <a:pPr/>
              <a:t>121</a:t>
            </a:fld>
            <a:endParaRPr lang="en-US" altLang="en-US" sz="120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600468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09D61567-4650-4ABD-919E-58CE60DB895D}" type="slidenum">
              <a:rPr lang="en-US" altLang="en-US" sz="1200">
                <a:latin typeface="Times New Roman" panose="02020603050405020304" pitchFamily="18" charset="0"/>
              </a:rPr>
              <a:pPr/>
              <a:t>122</a:t>
            </a:fld>
            <a:endParaRPr lang="en-US" altLang="en-US" sz="1200">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10233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pPr algn="r"/>
            <a:fld id="{EA372D0B-1B13-4928-B1F6-EB4A71759513}" type="slidenum">
              <a:rPr lang="en-US" altLang="en-US" sz="1200">
                <a:latin typeface="Times New Roman" panose="02020603050405020304" pitchFamily="18" charset="0"/>
              </a:rPr>
              <a:pPr algn="r"/>
              <a:t>123</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7493400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pPr algn="r"/>
            <a:fld id="{EC94F6FA-4D2A-47C9-9B17-53C2222417C5}" type="slidenum">
              <a:rPr lang="en-US" altLang="en-US" sz="1200">
                <a:latin typeface="Times New Roman" panose="02020603050405020304" pitchFamily="18" charset="0"/>
              </a:rPr>
              <a:pPr algn="r"/>
              <a:t>124</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1984928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0E122FAB-634D-4DD5-A2F1-912DEBBD8927}" type="slidenum">
              <a:rPr lang="en-US" altLang="en-US" sz="1200">
                <a:latin typeface="Times New Roman" panose="02020603050405020304" pitchFamily="18" charset="0"/>
              </a:rPr>
              <a:pPr/>
              <a:t>125</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797218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9</a:t>
            </a:fld>
            <a:endParaRPr lang="he-IL"/>
          </a:p>
        </p:txBody>
      </p:sp>
    </p:spTree>
    <p:extLst>
      <p:ext uri="{BB962C8B-B14F-4D97-AF65-F5344CB8AC3E}">
        <p14:creationId xmlns:p14="http://schemas.microsoft.com/office/powerpoint/2010/main" val="3972477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151CD07B-5948-48AB-B4CC-07723D2EFC2F}" type="slidenum">
              <a:rPr lang="en-US" altLang="en-US" sz="1200">
                <a:latin typeface="Times New Roman" panose="02020603050405020304" pitchFamily="18" charset="0"/>
              </a:rPr>
              <a:pPr/>
              <a:t>126</a:t>
            </a:fld>
            <a:endParaRPr lang="en-US" altLang="en-US" sz="120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239871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D1CB7148-6F0F-4A3F-9F35-F01B70E5BB0F}" type="slidenum">
              <a:rPr lang="en-US" altLang="en-US" sz="1200">
                <a:latin typeface="Times New Roman" panose="02020603050405020304" pitchFamily="18" charset="0"/>
              </a:rPr>
              <a:pPr/>
              <a:t>127</a:t>
            </a:fld>
            <a:endParaRPr lang="en-US" altLang="en-US" sz="1200">
              <a:latin typeface="Times New Roman" panose="02020603050405020304"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179129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BC2EA1B1-42C6-450D-A608-18513790E0C4}" type="slidenum">
              <a:rPr lang="en-US" altLang="en-US" sz="1200">
                <a:latin typeface="Times New Roman" panose="02020603050405020304" pitchFamily="18" charset="0"/>
              </a:rPr>
              <a:pPr/>
              <a:t>128</a:t>
            </a:fld>
            <a:endParaRPr lang="en-US" altLang="en-US" sz="1200">
              <a:latin typeface="Times New Roman" panose="02020603050405020304"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713394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6170D28F-5470-42BF-B017-35CD60E141EA}" type="slidenum">
              <a:rPr lang="en-US" altLang="en-US" sz="1200">
                <a:latin typeface="Times New Roman" panose="02020603050405020304" pitchFamily="18" charset="0"/>
              </a:rPr>
              <a:pPr/>
              <a:t>129</a:t>
            </a:fld>
            <a:endParaRPr lang="en-US" altLang="en-US" sz="1200">
              <a:latin typeface="Times New Roman" panose="02020603050405020304" pitchFamily="18"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953237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7EDAEE07-3040-4509-8EE2-845CE01B6656}" type="slidenum">
              <a:rPr lang="en-US" altLang="en-US" sz="1200">
                <a:latin typeface="Times New Roman" panose="02020603050405020304" pitchFamily="18" charset="0"/>
              </a:rPr>
              <a:pPr/>
              <a:t>130</a:t>
            </a:fld>
            <a:endParaRPr lang="en-US" altLang="en-US" sz="1200">
              <a:latin typeface="Times New Roman" panose="02020603050405020304"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860148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rtl="0" eaLnBrk="0" fontAlgn="base" hangingPunct="0">
              <a:spcBef>
                <a:spcPct val="0"/>
              </a:spcBef>
              <a:spcAft>
                <a:spcPct val="0"/>
              </a:spcAft>
              <a:defRPr sz="2400">
                <a:solidFill>
                  <a:schemeClr val="tx1"/>
                </a:solidFill>
                <a:latin typeface="Tahoma" panose="020B0604030504040204" pitchFamily="34" charset="0"/>
              </a:defRPr>
            </a:lvl9pPr>
          </a:lstStyle>
          <a:p>
            <a:fld id="{99F80D58-AD61-464E-8630-6FE88D7D767B}" type="slidenum">
              <a:rPr lang="en-US" altLang="en-US" sz="1200">
                <a:latin typeface="Times New Roman" panose="02020603050405020304" pitchFamily="18" charset="0"/>
              </a:rPr>
              <a:pPr/>
              <a:t>131</a:t>
            </a:fld>
            <a:endParaRPr lang="en-US" altLang="en-US" sz="1200">
              <a:latin typeface="Times New Roman" panose="02020603050405020304"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555844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087869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585540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227230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6272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10</a:t>
            </a:fld>
            <a:endParaRPr lang="he-IL"/>
          </a:p>
        </p:txBody>
      </p:sp>
    </p:spTree>
    <p:extLst>
      <p:ext uri="{BB962C8B-B14F-4D97-AF65-F5344CB8AC3E}">
        <p14:creationId xmlns:p14="http://schemas.microsoft.com/office/powerpoint/2010/main" val="470072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11</a:t>
            </a:fld>
            <a:endParaRPr lang="he-IL"/>
          </a:p>
        </p:txBody>
      </p:sp>
    </p:spTree>
    <p:extLst>
      <p:ext uri="{BB962C8B-B14F-4D97-AF65-F5344CB8AC3E}">
        <p14:creationId xmlns:p14="http://schemas.microsoft.com/office/powerpoint/2010/main" val="3438751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F72B-2A1D-4541-818F-1F7EBCF47F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B3D59B29-EBA6-498D-8782-BCF5BB949E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1FD3355F-D7B2-437F-B931-D14F93118EE1}"/>
              </a:ext>
            </a:extLst>
          </p:cNvPr>
          <p:cNvSpPr>
            <a:spLocks noGrp="1"/>
          </p:cNvSpPr>
          <p:nvPr>
            <p:ph type="dt" sz="half" idx="10"/>
          </p:nvPr>
        </p:nvSpPr>
        <p:spPr/>
        <p:txBody>
          <a:bodyPr/>
          <a:lstStyle/>
          <a:p>
            <a:fld id="{CA1472D7-0C8C-4EFD-979D-182093704302}" type="datetime8">
              <a:rPr lang="he-IL" smtClean="0"/>
              <a:t>18 דצמבר 21</a:t>
            </a:fld>
            <a:endParaRPr lang="he-IL"/>
          </a:p>
        </p:txBody>
      </p:sp>
      <p:sp>
        <p:nvSpPr>
          <p:cNvPr id="5" name="Footer Placeholder 4">
            <a:extLst>
              <a:ext uri="{FF2B5EF4-FFF2-40B4-BE49-F238E27FC236}">
                <a16:creationId xmlns:a16="http://schemas.microsoft.com/office/drawing/2014/main" id="{9347591E-A042-411F-B7B0-49E38FB622A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79336D3-B79E-4AB9-8DBE-B4B06EF0BB9C}"/>
              </a:ext>
            </a:extLst>
          </p:cNvPr>
          <p:cNvSpPr>
            <a:spLocks noGrp="1"/>
          </p:cNvSpPr>
          <p:nvPr>
            <p:ph type="sldNum" sz="quarter" idx="12"/>
          </p:nvPr>
        </p:nvSpPr>
        <p:spPr/>
        <p:txBody>
          <a:bodyPr/>
          <a:lstStyle/>
          <a:p>
            <a:fld id="{14452C20-59BC-40FC-8A2C-7AA168804D5B}" type="slidenum">
              <a:rPr lang="he-IL" smtClean="0"/>
              <a:t>‹#›</a:t>
            </a:fld>
            <a:endParaRPr lang="he-IL"/>
          </a:p>
        </p:txBody>
      </p:sp>
    </p:spTree>
    <p:extLst>
      <p:ext uri="{BB962C8B-B14F-4D97-AF65-F5344CB8AC3E}">
        <p14:creationId xmlns:p14="http://schemas.microsoft.com/office/powerpoint/2010/main" val="2493233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07E0-9D5B-43AC-A025-831A3F953FE0}"/>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A51DC72C-ED14-4CC7-B2AF-AEB1C476C7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39D5FB-B6F9-4E92-B7DA-378AC4021333}"/>
              </a:ext>
            </a:extLst>
          </p:cNvPr>
          <p:cNvSpPr>
            <a:spLocks noGrp="1"/>
          </p:cNvSpPr>
          <p:nvPr>
            <p:ph type="dt" sz="half" idx="10"/>
          </p:nvPr>
        </p:nvSpPr>
        <p:spPr/>
        <p:txBody>
          <a:bodyPr/>
          <a:lstStyle/>
          <a:p>
            <a:fld id="{FDD2780D-99C6-4419-AE77-C4D13DAA0A31}" type="datetime8">
              <a:rPr lang="he-IL" smtClean="0"/>
              <a:t>18 דצמבר 21</a:t>
            </a:fld>
            <a:endParaRPr lang="he-IL"/>
          </a:p>
        </p:txBody>
      </p:sp>
      <p:sp>
        <p:nvSpPr>
          <p:cNvPr id="5" name="Footer Placeholder 4">
            <a:extLst>
              <a:ext uri="{FF2B5EF4-FFF2-40B4-BE49-F238E27FC236}">
                <a16:creationId xmlns:a16="http://schemas.microsoft.com/office/drawing/2014/main" id="{D35BCBDF-187D-435F-8506-4E9B192E8A5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3069435-1E38-4661-9485-A0CB821E4417}"/>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3152970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078D05-F2BE-4BA9-8EA2-2DC9B9C6E1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B49462FF-9DFD-4C0B-B4A8-CD0E4E9790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5433B32F-4D8B-44AF-BD6E-1DB1133650BA}"/>
              </a:ext>
            </a:extLst>
          </p:cNvPr>
          <p:cNvSpPr>
            <a:spLocks noGrp="1"/>
          </p:cNvSpPr>
          <p:nvPr>
            <p:ph type="dt" sz="half" idx="10"/>
          </p:nvPr>
        </p:nvSpPr>
        <p:spPr/>
        <p:txBody>
          <a:bodyPr/>
          <a:lstStyle/>
          <a:p>
            <a:fld id="{C81ACD19-51BD-43AA-9FEE-1CB26BAF207B}" type="datetime8">
              <a:rPr lang="he-IL" smtClean="0"/>
              <a:t>18 דצמבר 21</a:t>
            </a:fld>
            <a:endParaRPr lang="he-IL"/>
          </a:p>
        </p:txBody>
      </p:sp>
      <p:sp>
        <p:nvSpPr>
          <p:cNvPr id="5" name="Footer Placeholder 4">
            <a:extLst>
              <a:ext uri="{FF2B5EF4-FFF2-40B4-BE49-F238E27FC236}">
                <a16:creationId xmlns:a16="http://schemas.microsoft.com/office/drawing/2014/main" id="{D5F8F05B-DB9C-48E4-86F6-DF2554DB7CA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CA2F7DF-3ADE-4430-AE35-83A64D238E62}"/>
              </a:ext>
            </a:extLst>
          </p:cNvPr>
          <p:cNvSpPr>
            <a:spLocks noGrp="1"/>
          </p:cNvSpPr>
          <p:nvPr>
            <p:ph type="sldNum" sz="quarter" idx="12"/>
          </p:nvPr>
        </p:nvSpPr>
        <p:spPr/>
        <p:txBody>
          <a:bodyPr/>
          <a:lstStyle/>
          <a:p>
            <a:pPr algn="r" rtl="1"/>
            <a:fld id="{14452C20-59BC-40FC-8A2C-7AA168804D5B}" type="slidenum">
              <a:rPr lang="he-IL" smtClean="0"/>
              <a:pPr algn="r" rtl="1"/>
              <a:t>‹#›</a:t>
            </a:fld>
            <a:endParaRPr lang="he-IL" dirty="0"/>
          </a:p>
        </p:txBody>
      </p:sp>
    </p:spTree>
    <p:extLst>
      <p:ext uri="{BB962C8B-B14F-4D97-AF65-F5344CB8AC3E}">
        <p14:creationId xmlns:p14="http://schemas.microsoft.com/office/powerpoint/2010/main" val="3140552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81000"/>
            <a:ext cx="103907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080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9"/>
          <p:cNvSpPr>
            <a:spLocks noGrp="1" noChangeArrowheads="1"/>
          </p:cNvSpPr>
          <p:nvPr>
            <p:ph type="dt" sz="half" idx="10"/>
          </p:nvPr>
        </p:nvSpPr>
        <p:spPr>
          <a:ln/>
        </p:spPr>
        <p:txBody>
          <a:bodyPr/>
          <a:lstStyle>
            <a:lvl1pPr>
              <a:defRPr/>
            </a:lvl1pPr>
          </a:lstStyle>
          <a:p>
            <a:pPr>
              <a:defRPr/>
            </a:pPr>
            <a:fld id="{BE2225A2-178E-4D58-A155-2A3B091664B4}" type="datetime8">
              <a:rPr lang="he-IL" smtClean="0"/>
              <a:t>18 דצמבר 21</a:t>
            </a:fld>
            <a:endParaRPr lang="en-US"/>
          </a:p>
        </p:txBody>
      </p:sp>
      <p:sp>
        <p:nvSpPr>
          <p:cNvPr id="6" name="Rectangle 2060"/>
          <p:cNvSpPr>
            <a:spLocks noGrp="1" noChangeArrowheads="1"/>
          </p:cNvSpPr>
          <p:nvPr>
            <p:ph type="ftr" sz="quarter" idx="11"/>
          </p:nvPr>
        </p:nvSpPr>
        <p:spPr>
          <a:ln/>
        </p:spPr>
        <p:txBody>
          <a:bodyPr/>
          <a:lstStyle>
            <a:lvl1pPr>
              <a:defRPr/>
            </a:lvl1pPr>
          </a:lstStyle>
          <a:p>
            <a:pPr>
              <a:defRPr/>
            </a:pPr>
            <a:endParaRPr lang="en-US"/>
          </a:p>
        </p:txBody>
      </p:sp>
      <p:sp>
        <p:nvSpPr>
          <p:cNvPr id="7" name="Rectangle 2061"/>
          <p:cNvSpPr>
            <a:spLocks noGrp="1" noChangeArrowheads="1"/>
          </p:cNvSpPr>
          <p:nvPr>
            <p:ph type="sldNum" sz="quarter" idx="12"/>
          </p:nvPr>
        </p:nvSpPr>
        <p:spPr>
          <a:ln/>
        </p:spPr>
        <p:txBody>
          <a:bodyPr/>
          <a:lstStyle>
            <a:lvl1pPr>
              <a:defRPr/>
            </a:lvl1pPr>
          </a:lstStyle>
          <a:p>
            <a:fld id="{70DE33AE-30DB-4D92-883A-6669D1E384EE}" type="slidenum">
              <a:rPr lang="en-US" altLang="en-US"/>
              <a:pPr/>
              <a:t>‹#›</a:t>
            </a:fld>
            <a:endParaRPr lang="en-US" altLang="en-US"/>
          </a:p>
        </p:txBody>
      </p:sp>
    </p:spTree>
    <p:extLst>
      <p:ext uri="{BB962C8B-B14F-4D97-AF65-F5344CB8AC3E}">
        <p14:creationId xmlns:p14="http://schemas.microsoft.com/office/powerpoint/2010/main" val="3256640454"/>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600203"/>
            <a:ext cx="10972801"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fld id="{0760419A-E598-431D-89C0-E06BF2C33C63}" type="datetime8">
              <a:rPr lang="he-IL" smtClean="0"/>
              <a:t>18 דצמבר 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88D5DFB-79FB-4AA1-B137-0AE80AEDCB09}" type="slidenum">
              <a:rPr lang="he-IL" altLang="en-US"/>
              <a:pPr>
                <a:defRPr/>
              </a:pPr>
              <a:t>‹#›</a:t>
            </a:fld>
            <a:endParaRPr lang="en-US" altLang="en-US"/>
          </a:p>
        </p:txBody>
      </p:sp>
    </p:spTree>
    <p:extLst>
      <p:ext uri="{BB962C8B-B14F-4D97-AF65-F5344CB8AC3E}">
        <p14:creationId xmlns:p14="http://schemas.microsoft.com/office/powerpoint/2010/main" val="107553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70B16-2661-4DC6-98E8-1BDE0551C40C}"/>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2FA350D8-9E80-4544-BD93-DD9327C432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B9765DF-F0DE-4E2E-9823-4041DF53EABA}"/>
              </a:ext>
            </a:extLst>
          </p:cNvPr>
          <p:cNvSpPr>
            <a:spLocks noGrp="1"/>
          </p:cNvSpPr>
          <p:nvPr>
            <p:ph type="dt" sz="half" idx="10"/>
          </p:nvPr>
        </p:nvSpPr>
        <p:spPr/>
        <p:txBody>
          <a:bodyPr/>
          <a:lstStyle/>
          <a:p>
            <a:fld id="{06B2661A-5972-4A72-B9C1-EFAFE7818521}" type="datetime8">
              <a:rPr lang="he-IL" smtClean="0"/>
              <a:t>18 דצמבר 21</a:t>
            </a:fld>
            <a:endParaRPr lang="he-IL"/>
          </a:p>
        </p:txBody>
      </p:sp>
      <p:sp>
        <p:nvSpPr>
          <p:cNvPr id="5" name="Footer Placeholder 4">
            <a:extLst>
              <a:ext uri="{FF2B5EF4-FFF2-40B4-BE49-F238E27FC236}">
                <a16:creationId xmlns:a16="http://schemas.microsoft.com/office/drawing/2014/main" id="{5D5A7677-8014-44B0-872D-4A4B723D92A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80E1AE1-BFF8-4126-B333-917C1E7725B7}"/>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4065464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45F8-D97A-4732-899E-53F1A2E54D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AFA848B-85A6-43A5-AA65-75472FEE5F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5DFA4E-3FFB-4C5E-A6D0-2BCC6DB8321A}"/>
              </a:ext>
            </a:extLst>
          </p:cNvPr>
          <p:cNvSpPr>
            <a:spLocks noGrp="1"/>
          </p:cNvSpPr>
          <p:nvPr>
            <p:ph type="dt" sz="half" idx="10"/>
          </p:nvPr>
        </p:nvSpPr>
        <p:spPr/>
        <p:txBody>
          <a:bodyPr/>
          <a:lstStyle/>
          <a:p>
            <a:fld id="{4223B940-78B8-4641-997A-5C95819E0EA5}" type="datetime8">
              <a:rPr lang="he-IL" smtClean="0"/>
              <a:t>18 דצמבר 21</a:t>
            </a:fld>
            <a:endParaRPr lang="he-IL"/>
          </a:p>
        </p:txBody>
      </p:sp>
      <p:sp>
        <p:nvSpPr>
          <p:cNvPr id="5" name="Footer Placeholder 4">
            <a:extLst>
              <a:ext uri="{FF2B5EF4-FFF2-40B4-BE49-F238E27FC236}">
                <a16:creationId xmlns:a16="http://schemas.microsoft.com/office/drawing/2014/main" id="{23FAA48F-2D2B-47E3-8AC1-4D684220F53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4D772F8-F39D-422B-A0E6-B0BA1BE98E60}"/>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3437695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7956-FBA6-49C1-8B8C-B9430274350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D0CDCCD-8E39-4CC1-8ED9-039D8716F5B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3E3292D-A1FF-40D9-9685-F76F9DFBA1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6CFD02AD-FE6F-460A-B7FC-6D5BED0C2CD4}"/>
              </a:ext>
            </a:extLst>
          </p:cNvPr>
          <p:cNvSpPr>
            <a:spLocks noGrp="1"/>
          </p:cNvSpPr>
          <p:nvPr>
            <p:ph type="dt" sz="half" idx="10"/>
          </p:nvPr>
        </p:nvSpPr>
        <p:spPr/>
        <p:txBody>
          <a:bodyPr/>
          <a:lstStyle/>
          <a:p>
            <a:fld id="{0088E9AD-95E2-49BF-9EFF-49F996F2CC14}" type="datetime8">
              <a:rPr lang="he-IL" smtClean="0"/>
              <a:t>18 דצמבר 21</a:t>
            </a:fld>
            <a:endParaRPr lang="he-IL"/>
          </a:p>
        </p:txBody>
      </p:sp>
      <p:sp>
        <p:nvSpPr>
          <p:cNvPr id="6" name="Footer Placeholder 5">
            <a:extLst>
              <a:ext uri="{FF2B5EF4-FFF2-40B4-BE49-F238E27FC236}">
                <a16:creationId xmlns:a16="http://schemas.microsoft.com/office/drawing/2014/main" id="{6F02F68D-9029-4FC0-929A-6BDE7239288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70706940-1329-4842-A187-B6A811247744}"/>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2796312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51B1-496E-4A7A-916B-DE0DA92D2F15}"/>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E518908B-2CB7-433E-AC85-7DBFFF126D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A38ADC1-B5E4-4DA5-8EF6-68DED22330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D2D03DFC-99D0-4908-B66D-8D4C1A2F91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2B0B9C-0DE5-4814-9834-4FD7DD37B5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0011B24D-F9AF-415F-B2A3-805C1854BE99}"/>
              </a:ext>
            </a:extLst>
          </p:cNvPr>
          <p:cNvSpPr>
            <a:spLocks noGrp="1"/>
          </p:cNvSpPr>
          <p:nvPr>
            <p:ph type="dt" sz="half" idx="10"/>
          </p:nvPr>
        </p:nvSpPr>
        <p:spPr/>
        <p:txBody>
          <a:bodyPr/>
          <a:lstStyle/>
          <a:p>
            <a:fld id="{66A19570-2F12-4B83-9353-041C07626D76}" type="datetime8">
              <a:rPr lang="he-IL" smtClean="0"/>
              <a:t>18 דצמבר 21</a:t>
            </a:fld>
            <a:endParaRPr lang="he-IL"/>
          </a:p>
        </p:txBody>
      </p:sp>
      <p:sp>
        <p:nvSpPr>
          <p:cNvPr id="8" name="Footer Placeholder 7">
            <a:extLst>
              <a:ext uri="{FF2B5EF4-FFF2-40B4-BE49-F238E27FC236}">
                <a16:creationId xmlns:a16="http://schemas.microsoft.com/office/drawing/2014/main" id="{127C2A7D-FE15-421F-B75D-3E34715FE2D7}"/>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A664F40-F16D-4679-876F-B90CDB7EB4C4}"/>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319890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C000-6927-4C70-8A06-9C6EE39AEC40}"/>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A9505CDA-DA8B-4291-8E6B-A1A63E4473BF}"/>
              </a:ext>
            </a:extLst>
          </p:cNvPr>
          <p:cNvSpPr>
            <a:spLocks noGrp="1"/>
          </p:cNvSpPr>
          <p:nvPr>
            <p:ph type="dt" sz="half" idx="10"/>
          </p:nvPr>
        </p:nvSpPr>
        <p:spPr/>
        <p:txBody>
          <a:bodyPr/>
          <a:lstStyle/>
          <a:p>
            <a:fld id="{1109A116-85AD-4CD5-A93C-B1E89143DFFE}" type="datetime8">
              <a:rPr lang="he-IL" smtClean="0"/>
              <a:t>18 דצמבר 21</a:t>
            </a:fld>
            <a:endParaRPr lang="he-IL"/>
          </a:p>
        </p:txBody>
      </p:sp>
      <p:sp>
        <p:nvSpPr>
          <p:cNvPr id="4" name="Footer Placeholder 3">
            <a:extLst>
              <a:ext uri="{FF2B5EF4-FFF2-40B4-BE49-F238E27FC236}">
                <a16:creationId xmlns:a16="http://schemas.microsoft.com/office/drawing/2014/main" id="{7CF7F254-5E59-4253-84B1-8A0F11E4111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B1E46C6A-CCBA-47A2-96C3-ACFAA81846FE}"/>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188463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D28664-01FD-4778-ACF1-A8D52DED4254}"/>
              </a:ext>
            </a:extLst>
          </p:cNvPr>
          <p:cNvSpPr>
            <a:spLocks noGrp="1"/>
          </p:cNvSpPr>
          <p:nvPr>
            <p:ph type="dt" sz="half" idx="10"/>
          </p:nvPr>
        </p:nvSpPr>
        <p:spPr/>
        <p:txBody>
          <a:bodyPr/>
          <a:lstStyle/>
          <a:p>
            <a:fld id="{83072BD4-770B-426D-823D-5F91A30536F8}" type="datetime8">
              <a:rPr lang="he-IL" smtClean="0"/>
              <a:t>18 דצמבר 21</a:t>
            </a:fld>
            <a:endParaRPr lang="he-IL"/>
          </a:p>
        </p:txBody>
      </p:sp>
      <p:sp>
        <p:nvSpPr>
          <p:cNvPr id="3" name="Footer Placeholder 2">
            <a:extLst>
              <a:ext uri="{FF2B5EF4-FFF2-40B4-BE49-F238E27FC236}">
                <a16:creationId xmlns:a16="http://schemas.microsoft.com/office/drawing/2014/main" id="{02C7DCB8-B06A-4557-AB14-2EE1C09D24B6}"/>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FB3C127-5313-432F-8463-84D8ECD1CC93}"/>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275984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7CDA-05C4-4515-A9EF-94E9DD7056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CC04D3A4-C8DA-46A7-B895-C5463D71AD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88A250B-963E-4D91-84B9-2CF1D2CFE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00404D-29F3-4426-9779-E3296F20FBA6}"/>
              </a:ext>
            </a:extLst>
          </p:cNvPr>
          <p:cNvSpPr>
            <a:spLocks noGrp="1"/>
          </p:cNvSpPr>
          <p:nvPr>
            <p:ph type="dt" sz="half" idx="10"/>
          </p:nvPr>
        </p:nvSpPr>
        <p:spPr/>
        <p:txBody>
          <a:bodyPr/>
          <a:lstStyle/>
          <a:p>
            <a:fld id="{8EF8DA2B-C6BD-4A14-AFE3-C30FA1C10602}" type="datetime8">
              <a:rPr lang="he-IL" smtClean="0"/>
              <a:t>18 דצמבר 21</a:t>
            </a:fld>
            <a:endParaRPr lang="he-IL"/>
          </a:p>
        </p:txBody>
      </p:sp>
      <p:sp>
        <p:nvSpPr>
          <p:cNvPr id="6" name="Footer Placeholder 5">
            <a:extLst>
              <a:ext uri="{FF2B5EF4-FFF2-40B4-BE49-F238E27FC236}">
                <a16:creationId xmlns:a16="http://schemas.microsoft.com/office/drawing/2014/main" id="{C77027A7-CF37-49FC-8484-CF4A0726E15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95F6190-1515-4757-A578-E9E025A8D306}"/>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1118649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B5F8D-1B2D-4FC9-B979-BB8E6C83E1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8C3998E-C09A-4CB6-AFC1-E5799D77B1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017BA780-D073-4ED3-A756-A202403F2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6CC177-054E-43D6-BC50-B549251D4360}"/>
              </a:ext>
            </a:extLst>
          </p:cNvPr>
          <p:cNvSpPr>
            <a:spLocks noGrp="1"/>
          </p:cNvSpPr>
          <p:nvPr>
            <p:ph type="dt" sz="half" idx="10"/>
          </p:nvPr>
        </p:nvSpPr>
        <p:spPr/>
        <p:txBody>
          <a:bodyPr/>
          <a:lstStyle/>
          <a:p>
            <a:fld id="{F34E9A18-7C34-4CF8-BCAF-06DE3A524BD5}" type="datetime8">
              <a:rPr lang="he-IL" smtClean="0"/>
              <a:t>18 דצמבר 21</a:t>
            </a:fld>
            <a:endParaRPr lang="he-IL"/>
          </a:p>
        </p:txBody>
      </p:sp>
      <p:sp>
        <p:nvSpPr>
          <p:cNvPr id="6" name="Footer Placeholder 5">
            <a:extLst>
              <a:ext uri="{FF2B5EF4-FFF2-40B4-BE49-F238E27FC236}">
                <a16:creationId xmlns:a16="http://schemas.microsoft.com/office/drawing/2014/main" id="{DDFECED9-ECDD-4891-96AD-C5378A28A04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CAD1D3A-3595-432D-BADD-BEBF57FF3905}"/>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539017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8ED433-70B2-44EF-A1C0-7C1E1A62AB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12593B35-5265-4250-B742-32FE9F8C61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5046D0E-E171-49CF-A6D4-4F4CC3937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29EEE2-34FA-4C66-924A-CA07C7DD130F}" type="datetime8">
              <a:rPr lang="he-IL" smtClean="0"/>
              <a:t>18 דצמבר 21</a:t>
            </a:fld>
            <a:endParaRPr lang="he-IL"/>
          </a:p>
        </p:txBody>
      </p:sp>
      <p:sp>
        <p:nvSpPr>
          <p:cNvPr id="5" name="Footer Placeholder 4">
            <a:extLst>
              <a:ext uri="{FF2B5EF4-FFF2-40B4-BE49-F238E27FC236}">
                <a16:creationId xmlns:a16="http://schemas.microsoft.com/office/drawing/2014/main" id="{46500791-C8EB-4EFB-9076-B096556072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6DC080E4-EC0C-4CD4-9851-4AE0476442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52C20-59BC-40FC-8A2C-7AA168804D5B}" type="slidenum">
              <a:rPr lang="he-IL" smtClean="0"/>
              <a:t>‹#›</a:t>
            </a:fld>
            <a:endParaRPr lang="he-IL"/>
          </a:p>
        </p:txBody>
      </p:sp>
    </p:spTree>
    <p:extLst>
      <p:ext uri="{BB962C8B-B14F-4D97-AF65-F5344CB8AC3E}">
        <p14:creationId xmlns:p14="http://schemas.microsoft.com/office/powerpoint/2010/main" val="4270523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image" Target="../media/image87.emf"/><Relationship Id="rId4" Type="http://schemas.openxmlformats.org/officeDocument/2006/relationships/oleObject" Target="../embeddings/oleObject15.bin"/></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87.emf"/><Relationship Id="rId4" Type="http://schemas.openxmlformats.org/officeDocument/2006/relationships/oleObject" Target="../embeddings/oleObject15.bin"/></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87.emf"/><Relationship Id="rId4" Type="http://schemas.openxmlformats.org/officeDocument/2006/relationships/oleObject" Target="../embeddings/oleObject18.bin"/></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68.xml"/><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2.bin"/><Relationship Id="rId5" Type="http://schemas.openxmlformats.org/officeDocument/2006/relationships/image" Target="../media/image88.wmf"/><Relationship Id="rId4" Type="http://schemas.openxmlformats.org/officeDocument/2006/relationships/oleObject" Target="../embeddings/oleObject21.bin"/><Relationship Id="rId9" Type="http://schemas.openxmlformats.org/officeDocument/2006/relationships/image" Target="../media/image90.wm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3.xml"/><Relationship Id="rId7" Type="http://schemas.openxmlformats.org/officeDocument/2006/relationships/image" Target="../media/image5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4.wmf"/><Relationship Id="rId4" Type="http://schemas.openxmlformats.org/officeDocument/2006/relationships/oleObject" Target="../embeddings/oleObject1.bin"/><Relationship Id="rId9" Type="http://schemas.openxmlformats.org/officeDocument/2006/relationships/image" Target="../media/image56.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7.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8.wmf"/><Relationship Id="rId4" Type="http://schemas.openxmlformats.org/officeDocument/2006/relationships/oleObject" Target="../embeddings/oleObject5.bin"/></Relationships>
</file>

<file path=ppt/slides/_rels/slide68.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61.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6.png"/><Relationship Id="rId11" Type="http://schemas.openxmlformats.org/officeDocument/2006/relationships/image" Target="../media/image60.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62.wmf"/><Relationship Id="rId4" Type="http://schemas.openxmlformats.org/officeDocument/2006/relationships/oleObject" Target="../embeddings/oleObject6.bin"/></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69.wmf"/><Relationship Id="rId3" Type="http://schemas.openxmlformats.org/officeDocument/2006/relationships/notesSlide" Target="../notesSlides/notesSlide43.xml"/><Relationship Id="rId7" Type="http://schemas.openxmlformats.org/officeDocument/2006/relationships/image" Target="../media/image66.wmf"/><Relationship Id="rId12"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68.wmf"/><Relationship Id="rId5" Type="http://schemas.openxmlformats.org/officeDocument/2006/relationships/image" Target="../media/image65.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67.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5.wmf"/><Relationship Id="rId4" Type="http://schemas.openxmlformats.org/officeDocument/2006/relationships/image" Target="../media/image74.wmf"/></Relationships>
</file>

<file path=ppt/slides/_rels/slide85.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78.wmf"/><Relationship Id="rId4" Type="http://schemas.openxmlformats.org/officeDocument/2006/relationships/oleObject" Target="../embeddings/oleObject12.bin"/></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79.emf"/><Relationship Id="rId4" Type="http://schemas.openxmlformats.org/officeDocument/2006/relationships/oleObject" Target="../embeddings/oleObject13.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en.wikipedia.org/wiki/Dendrogra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Analysis</a:t>
            </a:r>
            <a:endParaRPr lang="he-IL" dirty="0"/>
          </a:p>
        </p:txBody>
      </p:sp>
      <p:sp>
        <p:nvSpPr>
          <p:cNvPr id="3" name="Content Placeholder 2"/>
          <p:cNvSpPr>
            <a:spLocks noGrp="1"/>
          </p:cNvSpPr>
          <p:nvPr>
            <p:ph idx="1"/>
          </p:nvPr>
        </p:nvSpPr>
        <p:spPr/>
        <p:txBody>
          <a:bodyPr/>
          <a:lstStyle/>
          <a:p>
            <a:endParaRPr lang="he-IL"/>
          </a:p>
        </p:txBody>
      </p:sp>
      <p:sp>
        <p:nvSpPr>
          <p:cNvPr id="4" name="Slide Number Placeholder 3">
            <a:extLst>
              <a:ext uri="{FF2B5EF4-FFF2-40B4-BE49-F238E27FC236}">
                <a16:creationId xmlns:a16="http://schemas.microsoft.com/office/drawing/2014/main" id="{9FF21C0B-1A94-4D6D-9E27-83ECFFAD0A79}"/>
              </a:ext>
            </a:extLst>
          </p:cNvPr>
          <p:cNvSpPr>
            <a:spLocks noGrp="1"/>
          </p:cNvSpPr>
          <p:nvPr>
            <p:ph type="sldNum" sz="quarter" idx="12"/>
          </p:nvPr>
        </p:nvSpPr>
        <p:spPr/>
        <p:txBody>
          <a:bodyPr/>
          <a:lstStyle/>
          <a:p>
            <a:fld id="{14452C20-59BC-40FC-8A2C-7AA168804D5B}" type="slidenum">
              <a:rPr lang="he-IL" smtClean="0"/>
              <a:pPr/>
              <a:t>1</a:t>
            </a:fld>
            <a:endParaRPr lang="he-IL" dirty="0"/>
          </a:p>
        </p:txBody>
      </p:sp>
      <p:pic>
        <p:nvPicPr>
          <p:cNvPr id="7170" name="Picture 2" descr="2.3. Clustering — scikit-learn 1.0.1 docu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491" y="1477107"/>
            <a:ext cx="8161967" cy="5052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222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Nominal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1030339" cy="4351338"/>
          </a:xfrm>
        </p:spPr>
        <p:txBody>
          <a:bodyPr>
            <a:normAutofit/>
          </a:bodyPr>
          <a:lstStyle/>
          <a:p>
            <a:r>
              <a:rPr lang="en-US" dirty="0"/>
              <a:t>Nominal means “relating to names.” </a:t>
            </a:r>
          </a:p>
          <a:p>
            <a:r>
              <a:rPr lang="en-US" dirty="0"/>
              <a:t>The values of a </a:t>
            </a:r>
            <a:r>
              <a:rPr lang="en-US" b="1" dirty="0"/>
              <a:t>nominal attribute </a:t>
            </a:r>
            <a:r>
              <a:rPr lang="en-US" dirty="0"/>
              <a:t>are symbols or </a:t>
            </a:r>
            <a:r>
              <a:rPr lang="en-US" i="1" dirty="0"/>
              <a:t>names of things</a:t>
            </a:r>
            <a:r>
              <a:rPr lang="en-US" dirty="0"/>
              <a:t>. </a:t>
            </a:r>
          </a:p>
          <a:p>
            <a:r>
              <a:rPr lang="en-US" dirty="0"/>
              <a:t>Each value represents some kind of category, code, or state, and so on.</a:t>
            </a:r>
          </a:p>
          <a:p>
            <a:r>
              <a:rPr lang="en-US" dirty="0"/>
              <a:t>Nominal attributes are also referred to as </a:t>
            </a:r>
            <a:r>
              <a:rPr lang="en-US" b="1" dirty="0"/>
              <a:t>categorical</a:t>
            </a:r>
            <a:r>
              <a:rPr lang="en-US" dirty="0"/>
              <a:t>. </a:t>
            </a:r>
          </a:p>
          <a:p>
            <a:r>
              <a:rPr lang="en-US" dirty="0"/>
              <a:t>The values do not have any meaningful order. </a:t>
            </a:r>
          </a:p>
          <a:p>
            <a:r>
              <a:rPr lang="en-US" dirty="0"/>
              <a:t>In computer science, the values are also known as </a:t>
            </a:r>
            <a:r>
              <a:rPr lang="en-US" i="1" dirty="0"/>
              <a:t>enumerations</a:t>
            </a:r>
            <a:r>
              <a:rPr lang="en-US" dirty="0"/>
              <a:t>.</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10</a:t>
            </a:fld>
            <a:endParaRPr lang="he-IL" dirty="0"/>
          </a:p>
        </p:txBody>
      </p:sp>
      <p:pic>
        <p:nvPicPr>
          <p:cNvPr id="9218" name="Picture 2" descr="Understanding Data Attribute Types | Qualitative and Quantitative -  GeeksforGeeks">
            <a:extLst>
              <a:ext uri="{FF2B5EF4-FFF2-40B4-BE49-F238E27FC236}">
                <a16:creationId xmlns:a16="http://schemas.microsoft.com/office/drawing/2014/main" id="{EEAC7097-9820-4363-AC92-9E9B513FB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649" y="265031"/>
            <a:ext cx="4860235" cy="168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2773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524001" y="226607"/>
            <a:ext cx="10969943" cy="883408"/>
          </a:xfrm>
        </p:spPr>
        <p:txBody>
          <a:bodyPr/>
          <a:lstStyle/>
          <a:p>
            <a:pPr eaLnBrk="1" hangingPunct="1"/>
            <a:r>
              <a:rPr lang="en-US" altLang="en-US" b="1" dirty="0" smtClean="0"/>
              <a:t>Linkage criteria</a:t>
            </a:r>
          </a:p>
        </p:txBody>
      </p:sp>
      <p:sp>
        <p:nvSpPr>
          <p:cNvPr id="48131" name="Content Placeholder 2"/>
          <p:cNvSpPr>
            <a:spLocks noGrp="1"/>
          </p:cNvSpPr>
          <p:nvPr>
            <p:ph idx="1"/>
          </p:nvPr>
        </p:nvSpPr>
        <p:spPr>
          <a:xfrm>
            <a:off x="762000" y="1328722"/>
            <a:ext cx="10591800" cy="5116527"/>
          </a:xfrm>
        </p:spPr>
        <p:txBody>
          <a:bodyPr>
            <a:normAutofit/>
          </a:bodyPr>
          <a:lstStyle/>
          <a:p>
            <a:pPr algn="l" rtl="0" eaLnBrk="1" hangingPunct="1"/>
            <a:r>
              <a:rPr lang="en-US" altLang="en-US" sz="2399" dirty="0">
                <a:latin typeface="Times New Roman" panose="02020603050405020304" pitchFamily="18" charset="0"/>
                <a:cs typeface="Times New Roman" panose="02020603050405020304" pitchFamily="18" charset="0"/>
              </a:rPr>
              <a:t>Any valid metric may be used as a measure of similarity between pairs of clusters. </a:t>
            </a:r>
          </a:p>
          <a:p>
            <a:pPr algn="l" rtl="0" eaLnBrk="1" hangingPunct="1"/>
            <a:r>
              <a:rPr lang="en-US" altLang="en-US" sz="2399" dirty="0">
                <a:latin typeface="Times New Roman" panose="02020603050405020304" pitchFamily="18" charset="0"/>
                <a:cs typeface="Times New Roman" panose="02020603050405020304" pitchFamily="18" charset="0"/>
              </a:rPr>
              <a:t>The choice of which clusters to merge or split is determined by a linkage criteria, which is a function of the pairwise distances between clusters.</a:t>
            </a:r>
          </a:p>
          <a:p>
            <a:pPr algn="l" rtl="0" eaLnBrk="1" hangingPunct="1"/>
            <a:r>
              <a:rPr lang="en-US" altLang="en-US" sz="2399" dirty="0">
                <a:latin typeface="Times New Roman" panose="02020603050405020304" pitchFamily="18" charset="0"/>
                <a:cs typeface="Times New Roman" panose="02020603050405020304" pitchFamily="18" charset="0"/>
              </a:rPr>
              <a:t>Some commonly used linkage criteria between two clusters </a:t>
            </a:r>
            <a:r>
              <a:rPr lang="en-US" altLang="en-US" sz="2399" i="1" dirty="0">
                <a:latin typeface="Times New Roman" panose="02020603050405020304" pitchFamily="18" charset="0"/>
                <a:cs typeface="Times New Roman" panose="02020603050405020304" pitchFamily="18" charset="0"/>
              </a:rPr>
              <a:t>A</a:t>
            </a:r>
            <a:r>
              <a:rPr lang="en-US" altLang="en-US" sz="2399" dirty="0">
                <a:latin typeface="Times New Roman" panose="02020603050405020304" pitchFamily="18" charset="0"/>
                <a:cs typeface="Times New Roman" panose="02020603050405020304" pitchFamily="18" charset="0"/>
              </a:rPr>
              <a:t> and </a:t>
            </a:r>
            <a:r>
              <a:rPr lang="en-US" altLang="en-US" sz="2399" i="1" dirty="0">
                <a:latin typeface="Times New Roman" panose="02020603050405020304" pitchFamily="18" charset="0"/>
                <a:cs typeface="Times New Roman" panose="02020603050405020304" pitchFamily="18" charset="0"/>
              </a:rPr>
              <a:t>B</a:t>
            </a:r>
            <a:r>
              <a:rPr lang="en-US" altLang="en-US" sz="2399" dirty="0">
                <a:latin typeface="Times New Roman" panose="02020603050405020304" pitchFamily="18" charset="0"/>
                <a:cs typeface="Times New Roman" panose="02020603050405020304" pitchFamily="18" charset="0"/>
              </a:rPr>
              <a:t> are:</a:t>
            </a:r>
          </a:p>
          <a:p>
            <a:pPr algn="l" rtl="0" eaLnBrk="1" hangingPunct="1">
              <a:buFontTx/>
              <a:buAutoNum type="arabicPeriod"/>
            </a:pPr>
            <a:r>
              <a:rPr lang="en-US" altLang="en-US" sz="2399" dirty="0">
                <a:latin typeface="Times New Roman" panose="02020603050405020304" pitchFamily="18" charset="0"/>
                <a:cs typeface="Times New Roman" panose="02020603050405020304" pitchFamily="18" charset="0"/>
              </a:rPr>
              <a:t>Maximum or </a:t>
            </a:r>
            <a:r>
              <a:rPr lang="en-US" altLang="en-US" sz="2399" dirty="0">
                <a:solidFill>
                  <a:srgbClr val="0000FF"/>
                </a:solidFill>
                <a:latin typeface="Times New Roman" panose="02020603050405020304" pitchFamily="18" charset="0"/>
                <a:cs typeface="Times New Roman" panose="02020603050405020304" pitchFamily="18" charset="0"/>
              </a:rPr>
              <a:t>complete linkage clustering </a:t>
            </a:r>
            <a:r>
              <a:rPr lang="en-US" altLang="en-US" sz="2399" dirty="0">
                <a:latin typeface="Times New Roman" panose="02020603050405020304" pitchFamily="18" charset="0"/>
                <a:cs typeface="Times New Roman" panose="02020603050405020304" pitchFamily="18" charset="0"/>
              </a:rPr>
              <a:t>- the </a:t>
            </a:r>
            <a:r>
              <a:rPr lang="en-US" altLang="en-US" sz="2399" u="sng" dirty="0">
                <a:latin typeface="Times New Roman" panose="02020603050405020304" pitchFamily="18" charset="0"/>
                <a:cs typeface="Times New Roman" panose="02020603050405020304" pitchFamily="18" charset="0"/>
              </a:rPr>
              <a:t>longest</a:t>
            </a:r>
            <a:r>
              <a:rPr lang="en-US" altLang="en-US" sz="2399" dirty="0">
                <a:latin typeface="Times New Roman" panose="02020603050405020304" pitchFamily="18" charset="0"/>
                <a:cs typeface="Times New Roman" panose="02020603050405020304" pitchFamily="18" charset="0"/>
              </a:rPr>
              <a:t> distance from any member of A to any member of B.</a:t>
            </a:r>
          </a:p>
          <a:p>
            <a:pPr algn="l" rtl="0" eaLnBrk="1" hangingPunct="1">
              <a:buFontTx/>
              <a:buAutoNum type="arabicPeriod"/>
            </a:pPr>
            <a:r>
              <a:rPr lang="en-US" altLang="en-US" sz="2399" dirty="0">
                <a:latin typeface="Times New Roman" panose="02020603050405020304" pitchFamily="18" charset="0"/>
                <a:cs typeface="Times New Roman" panose="02020603050405020304" pitchFamily="18" charset="0"/>
              </a:rPr>
              <a:t>Minimum or </a:t>
            </a:r>
            <a:r>
              <a:rPr lang="en-US" altLang="en-US" sz="2399" dirty="0">
                <a:solidFill>
                  <a:srgbClr val="0000FF"/>
                </a:solidFill>
                <a:latin typeface="Times New Roman" panose="02020603050405020304" pitchFamily="18" charset="0"/>
                <a:cs typeface="Times New Roman" panose="02020603050405020304" pitchFamily="18" charset="0"/>
              </a:rPr>
              <a:t>single-linkage clustering </a:t>
            </a:r>
            <a:r>
              <a:rPr lang="en-US" altLang="en-US" sz="2399" dirty="0">
                <a:latin typeface="Times New Roman" panose="02020603050405020304" pitchFamily="18" charset="0"/>
                <a:cs typeface="Times New Roman" panose="02020603050405020304" pitchFamily="18" charset="0"/>
              </a:rPr>
              <a:t>- the </a:t>
            </a:r>
            <a:r>
              <a:rPr lang="en-US" altLang="en-US" sz="2399" u="sng" dirty="0">
                <a:latin typeface="Times New Roman" panose="02020603050405020304" pitchFamily="18" charset="0"/>
                <a:cs typeface="Times New Roman" panose="02020603050405020304" pitchFamily="18" charset="0"/>
              </a:rPr>
              <a:t>shortest</a:t>
            </a:r>
            <a:r>
              <a:rPr lang="en-US" altLang="en-US" sz="2399" dirty="0">
                <a:latin typeface="Times New Roman" panose="02020603050405020304" pitchFamily="18" charset="0"/>
                <a:cs typeface="Times New Roman" panose="02020603050405020304" pitchFamily="18" charset="0"/>
              </a:rPr>
              <a:t> distance from any member of A to any member of B. </a:t>
            </a:r>
          </a:p>
          <a:p>
            <a:pPr algn="l" rtl="0" eaLnBrk="1" hangingPunct="1">
              <a:buFontTx/>
              <a:buAutoNum type="arabicPeriod"/>
            </a:pPr>
            <a:r>
              <a:rPr lang="en-US" altLang="en-US" sz="2399" dirty="0">
                <a:latin typeface="Times New Roman" panose="02020603050405020304" pitchFamily="18" charset="0"/>
                <a:cs typeface="Times New Roman" panose="02020603050405020304" pitchFamily="18" charset="0"/>
              </a:rPr>
              <a:t>Mean or </a:t>
            </a:r>
            <a:r>
              <a:rPr lang="en-US" altLang="en-US" sz="2399" dirty="0">
                <a:solidFill>
                  <a:srgbClr val="0000FF"/>
                </a:solidFill>
                <a:latin typeface="Times New Roman" panose="02020603050405020304" pitchFamily="18" charset="0"/>
                <a:cs typeface="Times New Roman" panose="02020603050405020304" pitchFamily="18" charset="0"/>
              </a:rPr>
              <a:t>average linkage clustering </a:t>
            </a:r>
            <a:r>
              <a:rPr lang="en-US" altLang="en-US" sz="2399" dirty="0">
                <a:latin typeface="Times New Roman" panose="02020603050405020304" pitchFamily="18" charset="0"/>
                <a:cs typeface="Times New Roman" panose="02020603050405020304" pitchFamily="18" charset="0"/>
              </a:rPr>
              <a:t>- the </a:t>
            </a:r>
            <a:r>
              <a:rPr lang="en-US" altLang="en-US" sz="2399" u="sng" dirty="0">
                <a:latin typeface="Times New Roman" panose="02020603050405020304" pitchFamily="18" charset="0"/>
                <a:cs typeface="Times New Roman" panose="02020603050405020304" pitchFamily="18" charset="0"/>
              </a:rPr>
              <a:t>average</a:t>
            </a:r>
            <a:r>
              <a:rPr lang="en-US" altLang="en-US" sz="2399" dirty="0">
                <a:latin typeface="Times New Roman" panose="02020603050405020304" pitchFamily="18" charset="0"/>
                <a:cs typeface="Times New Roman" panose="02020603050405020304" pitchFamily="18" charset="0"/>
              </a:rPr>
              <a:t> distance from any member of A to any member of B.</a:t>
            </a:r>
          </a:p>
        </p:txBody>
      </p:sp>
      <p:sp>
        <p:nvSpPr>
          <p:cNvPr id="481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CBB7CB03-6054-4788-A4A5-EEE7039F8075}" type="slidenum">
              <a:rPr lang="he-IL" altLang="en-US" sz="1400"/>
              <a:pPr algn="l">
                <a:spcBef>
                  <a:spcPct val="0"/>
                </a:spcBef>
                <a:buFontTx/>
                <a:buNone/>
              </a:pPr>
              <a:t>100</a:t>
            </a:fld>
            <a:endParaRPr lang="en-US" altLang="en-US" sz="1400"/>
          </a:p>
        </p:txBody>
      </p:sp>
    </p:spTree>
    <p:extLst>
      <p:ext uri="{BB962C8B-B14F-4D97-AF65-F5344CB8AC3E}">
        <p14:creationId xmlns:p14="http://schemas.microsoft.com/office/powerpoint/2010/main" val="2531741692"/>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524001" y="226607"/>
            <a:ext cx="10969943" cy="883408"/>
          </a:xfrm>
        </p:spPr>
        <p:txBody>
          <a:bodyPr/>
          <a:lstStyle/>
          <a:p>
            <a:pPr eaLnBrk="1" hangingPunct="1"/>
            <a:r>
              <a:rPr lang="en-US" altLang="en-US" b="1" dirty="0" smtClean="0"/>
              <a:t>Linkage criteria</a:t>
            </a:r>
          </a:p>
        </p:txBody>
      </p:sp>
      <p:sp>
        <p:nvSpPr>
          <p:cNvPr id="48131" name="Content Placeholder 2"/>
          <p:cNvSpPr>
            <a:spLocks noGrp="1"/>
          </p:cNvSpPr>
          <p:nvPr>
            <p:ph idx="1"/>
          </p:nvPr>
        </p:nvSpPr>
        <p:spPr>
          <a:xfrm>
            <a:off x="762000" y="1328722"/>
            <a:ext cx="10591800" cy="5116527"/>
          </a:xfrm>
        </p:spPr>
        <p:txBody>
          <a:bodyPr>
            <a:normAutofit/>
          </a:bodyPr>
          <a:lstStyle/>
          <a:p>
            <a:pPr algn="l" rtl="0" eaLnBrk="1" hangingPunct="1"/>
            <a:endParaRPr lang="en-US" altLang="en-US" sz="2399" dirty="0">
              <a:latin typeface="Times New Roman" panose="02020603050405020304" pitchFamily="18" charset="0"/>
              <a:cs typeface="Times New Roman" panose="02020603050405020304" pitchFamily="18" charset="0"/>
            </a:endParaRPr>
          </a:p>
        </p:txBody>
      </p:sp>
      <p:sp>
        <p:nvSpPr>
          <p:cNvPr id="481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CBB7CB03-6054-4788-A4A5-EEE7039F8075}" type="slidenum">
              <a:rPr lang="he-IL" altLang="en-US" sz="1400"/>
              <a:pPr algn="l">
                <a:spcBef>
                  <a:spcPct val="0"/>
                </a:spcBef>
                <a:buFontTx/>
                <a:buNone/>
              </a:pPr>
              <a:t>101</a:t>
            </a:fld>
            <a:endParaRPr lang="en-US" altLang="en-US" sz="1400"/>
          </a:p>
        </p:txBody>
      </p:sp>
      <p:pic>
        <p:nvPicPr>
          <p:cNvPr id="2" name="תמונה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4657" y="1989217"/>
            <a:ext cx="8942827" cy="309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28998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819400" y="304800"/>
            <a:ext cx="7162800" cy="762000"/>
          </a:xfrm>
        </p:spPr>
        <p:txBody>
          <a:bodyPr/>
          <a:lstStyle/>
          <a:p>
            <a:pPr eaLnBrk="1" hangingPunct="1"/>
            <a:r>
              <a:rPr lang="en-US" altLang="zh-CN" sz="3200">
                <a:ea typeface="SimSun" panose="02010600030101010101" pitchFamily="2" charset="-122"/>
              </a:rPr>
              <a:t>AGNES (Agglomerative Nesting)</a:t>
            </a:r>
            <a:endParaRPr lang="en-US" altLang="zh-CN" sz="2400">
              <a:ea typeface="SimSun" panose="02010600030101010101" pitchFamily="2" charset="-122"/>
            </a:endParaRPr>
          </a:p>
        </p:txBody>
      </p:sp>
      <p:sp>
        <p:nvSpPr>
          <p:cNvPr id="27651" name="Rectangle 3"/>
          <p:cNvSpPr>
            <a:spLocks noGrp="1" noChangeArrowheads="1"/>
          </p:cNvSpPr>
          <p:nvPr>
            <p:ph type="body" idx="1"/>
          </p:nvPr>
        </p:nvSpPr>
        <p:spPr>
          <a:xfrm>
            <a:off x="1828800" y="1371600"/>
            <a:ext cx="8610600" cy="2895600"/>
          </a:xfrm>
        </p:spPr>
        <p:txBody>
          <a:bodyPr/>
          <a:lstStyle/>
          <a:p>
            <a:pPr eaLnBrk="1" hangingPunct="1">
              <a:lnSpc>
                <a:spcPct val="80000"/>
              </a:lnSpc>
              <a:spcBef>
                <a:spcPct val="50000"/>
              </a:spcBef>
              <a:buClr>
                <a:schemeClr val="tx1"/>
              </a:buClr>
            </a:pPr>
            <a:r>
              <a:rPr lang="en-US" altLang="zh-CN" sz="2400">
                <a:ea typeface="SimSun" panose="02010600030101010101" pitchFamily="2" charset="-122"/>
              </a:rPr>
              <a:t>Introduced in Kaufmann and Rousseeuw (1990)</a:t>
            </a:r>
          </a:p>
          <a:p>
            <a:pPr eaLnBrk="1" hangingPunct="1">
              <a:lnSpc>
                <a:spcPct val="80000"/>
              </a:lnSpc>
              <a:spcBef>
                <a:spcPct val="50000"/>
              </a:spcBef>
              <a:buClr>
                <a:schemeClr val="tx1"/>
              </a:buClr>
            </a:pPr>
            <a:r>
              <a:rPr lang="en-US" altLang="zh-CN" sz="2400">
                <a:ea typeface="SimSun" panose="02010600030101010101" pitchFamily="2" charset="-122"/>
              </a:rPr>
              <a:t>Implemented in statistical packages, e.g., Splus</a:t>
            </a:r>
          </a:p>
          <a:p>
            <a:pPr eaLnBrk="1" hangingPunct="1">
              <a:lnSpc>
                <a:spcPct val="80000"/>
              </a:lnSpc>
              <a:spcBef>
                <a:spcPct val="50000"/>
              </a:spcBef>
              <a:buClr>
                <a:schemeClr val="tx1"/>
              </a:buClr>
            </a:pPr>
            <a:r>
              <a:rPr lang="en-US" altLang="zh-CN" sz="2400">
                <a:ea typeface="SimSun" panose="02010600030101010101" pitchFamily="2" charset="-122"/>
              </a:rPr>
              <a:t>Use the </a:t>
            </a:r>
            <a:r>
              <a:rPr lang="en-US" altLang="zh-CN" sz="2400" b="1">
                <a:ea typeface="SimSun" panose="02010600030101010101" pitchFamily="2" charset="-122"/>
              </a:rPr>
              <a:t>single-link</a:t>
            </a:r>
            <a:r>
              <a:rPr lang="en-US" altLang="zh-CN" sz="2400">
                <a:ea typeface="SimSun" panose="02010600030101010101" pitchFamily="2" charset="-122"/>
              </a:rPr>
              <a:t> method and the dissimilarity matrix  </a:t>
            </a:r>
          </a:p>
          <a:p>
            <a:pPr eaLnBrk="1" hangingPunct="1">
              <a:lnSpc>
                <a:spcPct val="80000"/>
              </a:lnSpc>
              <a:spcBef>
                <a:spcPct val="50000"/>
              </a:spcBef>
              <a:buClr>
                <a:schemeClr val="tx1"/>
              </a:buClr>
            </a:pPr>
            <a:r>
              <a:rPr lang="en-US" altLang="zh-CN" sz="2400">
                <a:ea typeface="SimSun" panose="02010600030101010101" pitchFamily="2" charset="-122"/>
              </a:rPr>
              <a:t>Merge nodes that have the least dissimilarity</a:t>
            </a:r>
          </a:p>
          <a:p>
            <a:pPr eaLnBrk="1" hangingPunct="1">
              <a:lnSpc>
                <a:spcPct val="80000"/>
              </a:lnSpc>
              <a:spcBef>
                <a:spcPct val="50000"/>
              </a:spcBef>
              <a:buClr>
                <a:schemeClr val="tx1"/>
              </a:buClr>
            </a:pPr>
            <a:r>
              <a:rPr lang="en-US" altLang="zh-CN" sz="2400">
                <a:ea typeface="SimSun" panose="02010600030101010101" pitchFamily="2" charset="-122"/>
              </a:rPr>
              <a:t>Go on in a non-descending fashion</a:t>
            </a:r>
          </a:p>
          <a:p>
            <a:pPr eaLnBrk="1" hangingPunct="1">
              <a:lnSpc>
                <a:spcPct val="80000"/>
              </a:lnSpc>
              <a:spcBef>
                <a:spcPct val="50000"/>
              </a:spcBef>
              <a:buClr>
                <a:schemeClr val="tx1"/>
              </a:buClr>
            </a:pPr>
            <a:r>
              <a:rPr lang="en-US" altLang="zh-CN" sz="2400">
                <a:ea typeface="SimSun" panose="02010600030101010101" pitchFamily="2" charset="-122"/>
              </a:rPr>
              <a:t>Eventually all nodes belong to the same cluster</a:t>
            </a:r>
          </a:p>
        </p:txBody>
      </p:sp>
      <p:grpSp>
        <p:nvGrpSpPr>
          <p:cNvPr id="27652" name="Group 4"/>
          <p:cNvGrpSpPr>
            <a:grpSpLocks/>
          </p:cNvGrpSpPr>
          <p:nvPr/>
        </p:nvGrpSpPr>
        <p:grpSpPr bwMode="auto">
          <a:xfrm>
            <a:off x="2057400" y="4343401"/>
            <a:ext cx="2209800" cy="2017713"/>
            <a:chOff x="384" y="2496"/>
            <a:chExt cx="1392" cy="1271"/>
          </a:xfrm>
        </p:grpSpPr>
        <p:graphicFrame>
          <p:nvGraphicFramePr>
            <p:cNvPr id="27666" name="Object 1026"/>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18446" name="Worksheet" r:id="rId4" imgW="2200656" imgH="2076907" progId="Excel.Sheet.8">
                    <p:embed/>
                  </p:oleObj>
                </mc:Choice>
                <mc:Fallback>
                  <p:oleObj name="Worksheet" r:id="rId4" imgW="2200656" imgH="2076907" progId="Excel.Sheet.8">
                    <p:embed/>
                    <p:pic>
                      <p:nvPicPr>
                        <p:cNvPr id="27666"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67" name="Oval 6"/>
            <p:cNvSpPr>
              <a:spLocks noChangeArrowheads="1"/>
            </p:cNvSpPr>
            <p:nvPr/>
          </p:nvSpPr>
          <p:spPr bwMode="auto">
            <a:xfrm>
              <a:off x="816" y="2676"/>
              <a:ext cx="16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8" name="Oval 7"/>
            <p:cNvSpPr>
              <a:spLocks noChangeArrowheads="1"/>
            </p:cNvSpPr>
            <p:nvPr/>
          </p:nvSpPr>
          <p:spPr bwMode="auto">
            <a:xfrm>
              <a:off x="816" y="2964"/>
              <a:ext cx="16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9" name="Oval 8"/>
            <p:cNvSpPr>
              <a:spLocks noChangeArrowheads="1"/>
            </p:cNvSpPr>
            <p:nvPr/>
          </p:nvSpPr>
          <p:spPr bwMode="auto">
            <a:xfrm>
              <a:off x="1392" y="2964"/>
              <a:ext cx="14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27653" name="Group 9"/>
          <p:cNvGrpSpPr>
            <a:grpSpLocks/>
          </p:cNvGrpSpPr>
          <p:nvPr/>
        </p:nvGrpSpPr>
        <p:grpSpPr bwMode="auto">
          <a:xfrm>
            <a:off x="5029200" y="4343401"/>
            <a:ext cx="2209800" cy="2017713"/>
            <a:chOff x="1968" y="2496"/>
            <a:chExt cx="1392" cy="1271"/>
          </a:xfrm>
        </p:grpSpPr>
        <p:graphicFrame>
          <p:nvGraphicFramePr>
            <p:cNvPr id="27661" name="Object 1025"/>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18447" name="Worksheet" r:id="rId6" imgW="2200656" imgH="2076907" progId="Excel.Sheet.8">
                    <p:embed/>
                  </p:oleObj>
                </mc:Choice>
                <mc:Fallback>
                  <p:oleObj name="Worksheet" r:id="rId6" imgW="2200656" imgH="2076907" progId="Excel.Sheet.8">
                    <p:embed/>
                    <p:pic>
                      <p:nvPicPr>
                        <p:cNvPr id="27661"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62" name="Oval 11"/>
            <p:cNvSpPr>
              <a:spLocks noChangeArrowheads="1"/>
            </p:cNvSpPr>
            <p:nvPr/>
          </p:nvSpPr>
          <p:spPr bwMode="auto">
            <a:xfrm>
              <a:off x="2736" y="3204"/>
              <a:ext cx="16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3" name="Oval 12"/>
            <p:cNvSpPr>
              <a:spLocks noChangeArrowheads="1"/>
            </p:cNvSpPr>
            <p:nvPr/>
          </p:nvSpPr>
          <p:spPr bwMode="auto">
            <a:xfrm>
              <a:off x="2256" y="2676"/>
              <a:ext cx="38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4" name="Oval 13"/>
            <p:cNvSpPr>
              <a:spLocks noChangeArrowheads="1"/>
            </p:cNvSpPr>
            <p:nvPr/>
          </p:nvSpPr>
          <p:spPr bwMode="auto">
            <a:xfrm>
              <a:off x="2352" y="2940"/>
              <a:ext cx="38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5" name="Oval 14"/>
            <p:cNvSpPr>
              <a:spLocks noChangeArrowheads="1"/>
            </p:cNvSpPr>
            <p:nvPr/>
          </p:nvSpPr>
          <p:spPr bwMode="auto">
            <a:xfrm>
              <a:off x="2832" y="2964"/>
              <a:ext cx="288"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27654" name="Group 15"/>
          <p:cNvGrpSpPr>
            <a:grpSpLocks/>
          </p:cNvGrpSpPr>
          <p:nvPr/>
        </p:nvGrpSpPr>
        <p:grpSpPr bwMode="auto">
          <a:xfrm>
            <a:off x="8077200" y="4343401"/>
            <a:ext cx="2209800" cy="2017713"/>
            <a:chOff x="3552" y="2496"/>
            <a:chExt cx="1392" cy="1271"/>
          </a:xfrm>
        </p:grpSpPr>
        <p:graphicFrame>
          <p:nvGraphicFramePr>
            <p:cNvPr id="27658" name="Object 1024"/>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18448" name="Worksheet" r:id="rId7" imgW="2200656" imgH="2076907" progId="Excel.Sheet.8">
                    <p:embed/>
                  </p:oleObj>
                </mc:Choice>
                <mc:Fallback>
                  <p:oleObj name="Worksheet" r:id="rId7" imgW="2200656" imgH="2076907" progId="Excel.Sheet.8">
                    <p:embed/>
                    <p:pic>
                      <p:nvPicPr>
                        <p:cNvPr id="27658"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9" name="Oval 17"/>
            <p:cNvSpPr>
              <a:spLocks noChangeArrowheads="1"/>
            </p:cNvSpPr>
            <p:nvPr/>
          </p:nvSpPr>
          <p:spPr bwMode="auto">
            <a:xfrm>
              <a:off x="3888" y="2796"/>
              <a:ext cx="38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0" name="Oval 18"/>
            <p:cNvSpPr>
              <a:spLocks noChangeArrowheads="1"/>
            </p:cNvSpPr>
            <p:nvPr/>
          </p:nvSpPr>
          <p:spPr bwMode="auto">
            <a:xfrm>
              <a:off x="4272" y="3060"/>
              <a:ext cx="480"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27655" name="Line 19"/>
          <p:cNvSpPr>
            <a:spLocks noChangeShapeType="1"/>
          </p:cNvSpPr>
          <p:nvPr/>
        </p:nvSpPr>
        <p:spPr bwMode="auto">
          <a:xfrm>
            <a:off x="4495800" y="52578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7656" name="Line 20"/>
          <p:cNvSpPr>
            <a:spLocks noChangeShapeType="1"/>
          </p:cNvSpPr>
          <p:nvPr/>
        </p:nvSpPr>
        <p:spPr bwMode="auto">
          <a:xfrm>
            <a:off x="7467600" y="51816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7657" name="Slide Number Placeholder 2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5218138-0612-4962-B96B-2129665E66B4}" type="slidenum">
              <a:rPr lang="en-US" altLang="en-US" sz="1200"/>
              <a:pPr eaLnBrk="1" hangingPunct="1"/>
              <a:t>102</a:t>
            </a:fld>
            <a:endParaRPr lang="en-US" altLang="en-US" sz="1200"/>
          </a:p>
        </p:txBody>
      </p:sp>
    </p:spTree>
    <p:extLst>
      <p:ext uri="{BB962C8B-B14F-4D97-AF65-F5344CB8AC3E}">
        <p14:creationId xmlns:p14="http://schemas.microsoft.com/office/powerpoint/2010/main" val="771144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val 2"/>
          <p:cNvSpPr>
            <a:spLocks noChangeArrowheads="1"/>
          </p:cNvSpPr>
          <p:nvPr/>
        </p:nvSpPr>
        <p:spPr bwMode="auto">
          <a:xfrm>
            <a:off x="9753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8675" name="Oval 3"/>
          <p:cNvSpPr>
            <a:spLocks noChangeArrowheads="1"/>
          </p:cNvSpPr>
          <p:nvPr/>
        </p:nvSpPr>
        <p:spPr bwMode="auto">
          <a:xfrm>
            <a:off x="8686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8676" name="Oval 4"/>
          <p:cNvSpPr>
            <a:spLocks noChangeArrowheads="1"/>
          </p:cNvSpPr>
          <p:nvPr/>
        </p:nvSpPr>
        <p:spPr bwMode="auto">
          <a:xfrm>
            <a:off x="769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8677" name="Oval 5"/>
          <p:cNvSpPr>
            <a:spLocks noChangeArrowheads="1"/>
          </p:cNvSpPr>
          <p:nvPr/>
        </p:nvSpPr>
        <p:spPr bwMode="auto">
          <a:xfrm>
            <a:off x="6781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8678" name="Oval 6"/>
          <p:cNvSpPr>
            <a:spLocks noChangeArrowheads="1"/>
          </p:cNvSpPr>
          <p:nvPr/>
        </p:nvSpPr>
        <p:spPr bwMode="auto">
          <a:xfrm>
            <a:off x="579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8679" name="Oval 7"/>
          <p:cNvSpPr>
            <a:spLocks noChangeArrowheads="1"/>
          </p:cNvSpPr>
          <p:nvPr/>
        </p:nvSpPr>
        <p:spPr bwMode="auto">
          <a:xfrm>
            <a:off x="4800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8680" name="Oval 8"/>
          <p:cNvSpPr>
            <a:spLocks noChangeArrowheads="1"/>
          </p:cNvSpPr>
          <p:nvPr/>
        </p:nvSpPr>
        <p:spPr bwMode="auto">
          <a:xfrm>
            <a:off x="388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8681" name="Oval 9"/>
          <p:cNvSpPr>
            <a:spLocks noChangeArrowheads="1"/>
          </p:cNvSpPr>
          <p:nvPr/>
        </p:nvSpPr>
        <p:spPr bwMode="auto">
          <a:xfrm>
            <a:off x="2895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8682" name="Oval 10"/>
          <p:cNvSpPr>
            <a:spLocks noChangeArrowheads="1"/>
          </p:cNvSpPr>
          <p:nvPr/>
        </p:nvSpPr>
        <p:spPr bwMode="auto">
          <a:xfrm>
            <a:off x="198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8683" name="Line 11"/>
          <p:cNvSpPr>
            <a:spLocks noChangeShapeType="1"/>
          </p:cNvSpPr>
          <p:nvPr/>
        </p:nvSpPr>
        <p:spPr bwMode="auto">
          <a:xfrm>
            <a:off x="2057400" y="5029200"/>
            <a:ext cx="91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4" name="Line 12"/>
          <p:cNvSpPr>
            <a:spLocks noChangeShapeType="1"/>
          </p:cNvSpPr>
          <p:nvPr/>
        </p:nvSpPr>
        <p:spPr bwMode="auto">
          <a:xfrm>
            <a:off x="2971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5" name="Line 13"/>
          <p:cNvSpPr>
            <a:spLocks noChangeShapeType="1"/>
          </p:cNvSpPr>
          <p:nvPr/>
        </p:nvSpPr>
        <p:spPr bwMode="auto">
          <a:xfrm>
            <a:off x="4876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6" name="Line 14"/>
          <p:cNvSpPr>
            <a:spLocks noChangeShapeType="1"/>
          </p:cNvSpPr>
          <p:nvPr/>
        </p:nvSpPr>
        <p:spPr bwMode="auto">
          <a:xfrm>
            <a:off x="4876800" y="5029200"/>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7" name="Line 15"/>
          <p:cNvSpPr>
            <a:spLocks noChangeShapeType="1"/>
          </p:cNvSpPr>
          <p:nvPr/>
        </p:nvSpPr>
        <p:spPr bwMode="auto">
          <a:xfrm>
            <a:off x="586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8" name="Line 16"/>
          <p:cNvSpPr>
            <a:spLocks noChangeShapeType="1"/>
          </p:cNvSpPr>
          <p:nvPr/>
        </p:nvSpPr>
        <p:spPr bwMode="auto">
          <a:xfrm>
            <a:off x="87630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89" name="Line 17"/>
          <p:cNvSpPr>
            <a:spLocks noChangeShapeType="1"/>
          </p:cNvSpPr>
          <p:nvPr/>
        </p:nvSpPr>
        <p:spPr bwMode="auto">
          <a:xfrm>
            <a:off x="8763000" y="5105400"/>
            <a:ext cx="1066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0" name="Line 18"/>
          <p:cNvSpPr>
            <a:spLocks noChangeShapeType="1"/>
          </p:cNvSpPr>
          <p:nvPr/>
        </p:nvSpPr>
        <p:spPr bwMode="auto">
          <a:xfrm>
            <a:off x="98298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1" name="Line 19"/>
          <p:cNvSpPr>
            <a:spLocks noChangeShapeType="1"/>
          </p:cNvSpPr>
          <p:nvPr/>
        </p:nvSpPr>
        <p:spPr bwMode="auto">
          <a:xfrm>
            <a:off x="25146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2" name="Line 20"/>
          <p:cNvSpPr>
            <a:spLocks noChangeShapeType="1"/>
          </p:cNvSpPr>
          <p:nvPr/>
        </p:nvSpPr>
        <p:spPr bwMode="auto">
          <a:xfrm>
            <a:off x="25146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21"/>
          <p:cNvSpPr>
            <a:spLocks noChangeShapeType="1"/>
          </p:cNvSpPr>
          <p:nvPr/>
        </p:nvSpPr>
        <p:spPr bwMode="auto">
          <a:xfrm>
            <a:off x="39624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22"/>
          <p:cNvSpPr>
            <a:spLocks noChangeShapeType="1"/>
          </p:cNvSpPr>
          <p:nvPr/>
        </p:nvSpPr>
        <p:spPr bwMode="auto">
          <a:xfrm>
            <a:off x="5257800" y="4267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23"/>
          <p:cNvSpPr>
            <a:spLocks noChangeShapeType="1"/>
          </p:cNvSpPr>
          <p:nvPr/>
        </p:nvSpPr>
        <p:spPr bwMode="auto">
          <a:xfrm>
            <a:off x="53340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24"/>
          <p:cNvSpPr>
            <a:spLocks noChangeShapeType="1"/>
          </p:cNvSpPr>
          <p:nvPr/>
        </p:nvSpPr>
        <p:spPr bwMode="auto">
          <a:xfrm>
            <a:off x="54102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25"/>
          <p:cNvSpPr>
            <a:spLocks noChangeShapeType="1"/>
          </p:cNvSpPr>
          <p:nvPr/>
        </p:nvSpPr>
        <p:spPr bwMode="auto">
          <a:xfrm>
            <a:off x="68580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8" name="Line 26"/>
          <p:cNvSpPr>
            <a:spLocks noChangeShapeType="1"/>
          </p:cNvSpPr>
          <p:nvPr/>
        </p:nvSpPr>
        <p:spPr bwMode="auto">
          <a:xfrm>
            <a:off x="5334000" y="4267200"/>
            <a:ext cx="15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9" name="Line 27"/>
          <p:cNvSpPr>
            <a:spLocks noChangeShapeType="1"/>
          </p:cNvSpPr>
          <p:nvPr/>
        </p:nvSpPr>
        <p:spPr bwMode="auto">
          <a:xfrm>
            <a:off x="6096000" y="34290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0" name="Line 28"/>
          <p:cNvSpPr>
            <a:spLocks noChangeShapeType="1"/>
          </p:cNvSpPr>
          <p:nvPr/>
        </p:nvSpPr>
        <p:spPr bwMode="auto">
          <a:xfrm flipV="1">
            <a:off x="7772400" y="3429000"/>
            <a:ext cx="0" cy="2514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1" name="Line 29"/>
          <p:cNvSpPr>
            <a:spLocks noChangeShapeType="1"/>
          </p:cNvSpPr>
          <p:nvPr/>
        </p:nvSpPr>
        <p:spPr bwMode="auto">
          <a:xfrm>
            <a:off x="6096000" y="3429000"/>
            <a:ext cx="1676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2" name="Line 30"/>
          <p:cNvSpPr>
            <a:spLocks noChangeShapeType="1"/>
          </p:cNvSpPr>
          <p:nvPr/>
        </p:nvSpPr>
        <p:spPr bwMode="auto">
          <a:xfrm>
            <a:off x="6934200" y="25908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3" name="Line 31"/>
          <p:cNvSpPr>
            <a:spLocks noChangeShapeType="1"/>
          </p:cNvSpPr>
          <p:nvPr/>
        </p:nvSpPr>
        <p:spPr bwMode="auto">
          <a:xfrm flipV="1">
            <a:off x="9296400" y="2514600"/>
            <a:ext cx="0" cy="259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4" name="Line 32"/>
          <p:cNvSpPr>
            <a:spLocks noChangeShapeType="1"/>
          </p:cNvSpPr>
          <p:nvPr/>
        </p:nvSpPr>
        <p:spPr bwMode="auto">
          <a:xfrm flipH="1">
            <a:off x="6934200" y="2514600"/>
            <a:ext cx="2362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5" name="Line 33"/>
          <p:cNvSpPr>
            <a:spLocks noChangeShapeType="1"/>
          </p:cNvSpPr>
          <p:nvPr/>
        </p:nvSpPr>
        <p:spPr bwMode="auto">
          <a:xfrm flipV="1">
            <a:off x="6934200" y="25146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6" name="Line 34"/>
          <p:cNvSpPr>
            <a:spLocks noChangeShapeType="1"/>
          </p:cNvSpPr>
          <p:nvPr/>
        </p:nvSpPr>
        <p:spPr bwMode="auto">
          <a:xfrm>
            <a:off x="8077200" y="1600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7" name="Line 35"/>
          <p:cNvSpPr>
            <a:spLocks noChangeShapeType="1"/>
          </p:cNvSpPr>
          <p:nvPr/>
        </p:nvSpPr>
        <p:spPr bwMode="auto">
          <a:xfrm flipH="1">
            <a:off x="3352800" y="1600200"/>
            <a:ext cx="472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8" name="Line 36"/>
          <p:cNvSpPr>
            <a:spLocks noChangeShapeType="1"/>
          </p:cNvSpPr>
          <p:nvPr/>
        </p:nvSpPr>
        <p:spPr bwMode="auto">
          <a:xfrm flipV="1">
            <a:off x="3200400" y="1600200"/>
            <a:ext cx="0" cy="2667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9" name="Line 37"/>
          <p:cNvSpPr>
            <a:spLocks noChangeShapeType="1"/>
          </p:cNvSpPr>
          <p:nvPr/>
        </p:nvSpPr>
        <p:spPr bwMode="auto">
          <a:xfrm>
            <a:off x="3733800" y="1600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10" name="Line 38"/>
          <p:cNvSpPr>
            <a:spLocks noChangeShapeType="1"/>
          </p:cNvSpPr>
          <p:nvPr/>
        </p:nvSpPr>
        <p:spPr bwMode="auto">
          <a:xfrm flipH="1">
            <a:off x="3200400" y="1600200"/>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11" name="Line 39"/>
          <p:cNvSpPr>
            <a:spLocks noChangeShapeType="1"/>
          </p:cNvSpPr>
          <p:nvPr/>
        </p:nvSpPr>
        <p:spPr bwMode="auto">
          <a:xfrm flipV="1">
            <a:off x="5638800" y="114300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12" name="Text Box 40"/>
          <p:cNvSpPr txBox="1">
            <a:spLocks noChangeArrowheads="1"/>
          </p:cNvSpPr>
          <p:nvPr/>
        </p:nvSpPr>
        <p:spPr bwMode="auto">
          <a:xfrm>
            <a:off x="1524000" y="304800"/>
            <a:ext cx="9296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r>
              <a:rPr lang="en-US" altLang="zh-CN" sz="3200" b="1" i="1">
                <a:solidFill>
                  <a:srgbClr val="170981"/>
                </a:solidFill>
                <a:latin typeface="Berlin Sans FB Demi" panose="020E0802020502020306" pitchFamily="34" charset="0"/>
                <a:ea typeface="SimSun" panose="02010600030101010101" pitchFamily="2" charset="-122"/>
              </a:rPr>
              <a:t>Dendrogram:</a:t>
            </a:r>
            <a:r>
              <a:rPr lang="en-US" altLang="zh-CN" sz="3200" b="1">
                <a:solidFill>
                  <a:srgbClr val="170981"/>
                </a:solidFill>
                <a:latin typeface="Berlin Sans FB Demi" panose="020E0802020502020306" pitchFamily="34" charset="0"/>
                <a:ea typeface="SimSun" panose="02010600030101010101" pitchFamily="2" charset="-122"/>
              </a:rPr>
              <a:t> Shows How Clusters are Merged</a:t>
            </a:r>
            <a:endParaRPr lang="en-US" altLang="zh-CN" sz="3200" b="1">
              <a:solidFill>
                <a:schemeClr val="tx2"/>
              </a:solidFill>
              <a:latin typeface="Berlin Sans FB Demi" panose="020E0802020502020306" pitchFamily="34" charset="0"/>
              <a:ea typeface="SimSun" panose="02010600030101010101" pitchFamily="2" charset="-122"/>
            </a:endParaRPr>
          </a:p>
        </p:txBody>
      </p:sp>
      <p:sp>
        <p:nvSpPr>
          <p:cNvPr id="28713" name="Line 41"/>
          <p:cNvSpPr>
            <a:spLocks noChangeShapeType="1"/>
          </p:cNvSpPr>
          <p:nvPr/>
        </p:nvSpPr>
        <p:spPr bwMode="auto">
          <a:xfrm>
            <a:off x="205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14" name="Rectangle 42"/>
          <p:cNvSpPr>
            <a:spLocks noChangeArrowheads="1"/>
          </p:cNvSpPr>
          <p:nvPr/>
        </p:nvSpPr>
        <p:spPr bwMode="auto">
          <a:xfrm>
            <a:off x="1905000" y="1676400"/>
            <a:ext cx="8229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ahoma" panose="020B0604030504040204" pitchFamily="34" charset="0"/>
              </a:defRPr>
            </a:lvl1pPr>
            <a:lvl2pPr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lvl="1" algn="l"/>
            <a:r>
              <a:rPr lang="en-US" altLang="zh-CN">
                <a:latin typeface="Arial" panose="020B0604020202020204" pitchFamily="34" charset="0"/>
                <a:ea typeface="SimSun" panose="02010600030101010101" pitchFamily="2" charset="-122"/>
              </a:rPr>
              <a:t>Decompose data objects into a several levels of nested partitioning (</a:t>
            </a:r>
            <a:r>
              <a:rPr lang="en-US" altLang="zh-CN" u="sng">
                <a:latin typeface="Arial" panose="020B0604020202020204" pitchFamily="34" charset="0"/>
                <a:ea typeface="SimSun" panose="02010600030101010101" pitchFamily="2" charset="-122"/>
              </a:rPr>
              <a:t>tree</a:t>
            </a:r>
            <a:r>
              <a:rPr lang="en-US" altLang="zh-CN">
                <a:latin typeface="Arial" panose="020B0604020202020204" pitchFamily="34" charset="0"/>
                <a:ea typeface="SimSun" panose="02010600030101010101" pitchFamily="2" charset="-122"/>
              </a:rPr>
              <a:t> of clusters), called a </a:t>
            </a:r>
            <a:r>
              <a:rPr lang="en-US" altLang="zh-CN" u="sng">
                <a:latin typeface="Arial" panose="020B0604020202020204" pitchFamily="34" charset="0"/>
                <a:ea typeface="SimSun" panose="02010600030101010101" pitchFamily="2" charset="-122"/>
              </a:rPr>
              <a:t>dendrogram</a:t>
            </a:r>
            <a:endParaRPr lang="en-US" altLang="zh-CN">
              <a:latin typeface="Arial" panose="020B0604020202020204" pitchFamily="34" charset="0"/>
              <a:ea typeface="SimSun" panose="02010600030101010101" pitchFamily="2" charset="-122"/>
            </a:endParaRPr>
          </a:p>
          <a:p>
            <a:pPr lvl="1" algn="l"/>
            <a:endParaRPr lang="en-US" altLang="zh-CN">
              <a:latin typeface="Arial" panose="020B0604020202020204" pitchFamily="34" charset="0"/>
              <a:ea typeface="SimSun" panose="02010600030101010101" pitchFamily="2" charset="-122"/>
            </a:endParaRPr>
          </a:p>
          <a:p>
            <a:pPr lvl="1" algn="l"/>
            <a:r>
              <a:rPr lang="en-US" altLang="zh-CN">
                <a:latin typeface="Arial" panose="020B0604020202020204" pitchFamily="34" charset="0"/>
                <a:ea typeface="SimSun" panose="02010600030101010101" pitchFamily="2" charset="-122"/>
              </a:rPr>
              <a:t>A </a:t>
            </a:r>
            <a:r>
              <a:rPr lang="en-US" altLang="zh-CN" u="sng">
                <a:latin typeface="Arial" panose="020B0604020202020204" pitchFamily="34" charset="0"/>
                <a:ea typeface="SimSun" panose="02010600030101010101" pitchFamily="2" charset="-122"/>
              </a:rPr>
              <a:t>clustering</a:t>
            </a:r>
            <a:r>
              <a:rPr lang="en-US" altLang="zh-CN">
                <a:latin typeface="Arial" panose="020B0604020202020204" pitchFamily="34" charset="0"/>
                <a:ea typeface="SimSun" panose="02010600030101010101" pitchFamily="2" charset="-122"/>
              </a:rPr>
              <a:t> of the data objects is obtained by </a:t>
            </a:r>
            <a:r>
              <a:rPr lang="en-US" altLang="zh-CN" u="sng">
                <a:latin typeface="Arial" panose="020B0604020202020204" pitchFamily="34" charset="0"/>
                <a:ea typeface="SimSun" panose="02010600030101010101" pitchFamily="2" charset="-122"/>
              </a:rPr>
              <a:t>cutting</a:t>
            </a:r>
            <a:r>
              <a:rPr lang="en-US" altLang="zh-CN">
                <a:latin typeface="Arial" panose="020B0604020202020204" pitchFamily="34" charset="0"/>
                <a:ea typeface="SimSun" panose="02010600030101010101" pitchFamily="2" charset="-122"/>
              </a:rPr>
              <a:t> the dendrogram at the desired level, then each </a:t>
            </a:r>
            <a:r>
              <a:rPr lang="en-US" altLang="zh-CN" u="sng">
                <a:latin typeface="Arial" panose="020B0604020202020204" pitchFamily="34" charset="0"/>
                <a:ea typeface="SimSun" panose="02010600030101010101" pitchFamily="2" charset="-122"/>
              </a:rPr>
              <a:t>connected component</a:t>
            </a:r>
            <a:r>
              <a:rPr lang="en-US" altLang="zh-CN">
                <a:latin typeface="Arial" panose="020B0604020202020204" pitchFamily="34" charset="0"/>
                <a:ea typeface="SimSun" panose="02010600030101010101" pitchFamily="2" charset="-122"/>
              </a:rPr>
              <a:t> forms a cluster</a:t>
            </a:r>
          </a:p>
        </p:txBody>
      </p:sp>
      <p:sp>
        <p:nvSpPr>
          <p:cNvPr id="28715" name="Slide Number Placeholder 4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90CA359-6C5B-4549-938A-B5ABF9C3E23E}" type="slidenum">
              <a:rPr lang="en-US" altLang="en-US" sz="1200"/>
              <a:pPr eaLnBrk="1" hangingPunct="1"/>
              <a:t>103</a:t>
            </a:fld>
            <a:endParaRPr lang="en-US" altLang="en-US" sz="1200"/>
          </a:p>
        </p:txBody>
      </p:sp>
    </p:spTree>
    <p:extLst>
      <p:ext uri="{BB962C8B-B14F-4D97-AF65-F5344CB8AC3E}">
        <p14:creationId xmlns:p14="http://schemas.microsoft.com/office/powerpoint/2010/main" val="3213399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1371600" y="457200"/>
            <a:ext cx="9601200" cy="609600"/>
          </a:xfrm>
        </p:spPr>
        <p:txBody>
          <a:bodyPr>
            <a:normAutofit fontScale="90000"/>
          </a:bodyPr>
          <a:lstStyle/>
          <a:p>
            <a:pPr eaLnBrk="1" hangingPunct="1"/>
            <a:r>
              <a:rPr lang="en-US" altLang="en-US" b="1" dirty="0" smtClean="0"/>
              <a:t>Algorithm (Agglomerative)</a:t>
            </a:r>
          </a:p>
        </p:txBody>
      </p:sp>
      <p:sp>
        <p:nvSpPr>
          <p:cNvPr id="49155" name="Content Placeholder 2"/>
          <p:cNvSpPr>
            <a:spLocks noGrp="1"/>
          </p:cNvSpPr>
          <p:nvPr>
            <p:ph idx="1"/>
          </p:nvPr>
        </p:nvSpPr>
        <p:spPr>
          <a:xfrm>
            <a:off x="762000" y="1594226"/>
            <a:ext cx="10591800" cy="4814300"/>
          </a:xfrm>
        </p:spPr>
        <p:txBody>
          <a:bodyPr>
            <a:normAutofit/>
          </a:bodyPr>
          <a:lstStyle/>
          <a:p>
            <a:pPr marL="457063" indent="-457063">
              <a:buFontTx/>
              <a:buAutoNum type="arabicPeriod"/>
            </a:pPr>
            <a:r>
              <a:rPr lang="en-US" altLang="en-US" sz="2399" dirty="0">
                <a:latin typeface="Times New Roman" panose="02020603050405020304" pitchFamily="18" charset="0"/>
                <a:cs typeface="Times New Roman" panose="02020603050405020304" pitchFamily="18" charset="0"/>
              </a:rPr>
              <a:t>Start by assigning each item to its own cluster (N items result in N clusters). Let the distances/similarities between the clusters equal the distances/similarities between the items they contain. </a:t>
            </a:r>
          </a:p>
          <a:p>
            <a:pPr marL="457063" indent="-457063">
              <a:buFontTx/>
              <a:buAutoNum type="arabicPeriod"/>
            </a:pPr>
            <a:r>
              <a:rPr lang="en-US" altLang="en-US" sz="2399" dirty="0">
                <a:latin typeface="Times New Roman" panose="02020603050405020304" pitchFamily="18" charset="0"/>
                <a:cs typeface="Times New Roman" panose="02020603050405020304" pitchFamily="18" charset="0"/>
              </a:rPr>
              <a:t>Find the closest (most similar) pair of clusters and merge them into a single cluster, so that now you have one less cluster. </a:t>
            </a:r>
          </a:p>
          <a:p>
            <a:pPr marL="457063" indent="-457063">
              <a:buFontTx/>
              <a:buAutoNum type="arabicPeriod"/>
            </a:pPr>
            <a:r>
              <a:rPr lang="en-US" altLang="en-US" sz="2399" dirty="0">
                <a:latin typeface="Times New Roman" panose="02020603050405020304" pitchFamily="18" charset="0"/>
                <a:cs typeface="Times New Roman" panose="02020603050405020304" pitchFamily="18" charset="0"/>
              </a:rPr>
              <a:t>Compute distances (similarities) between the new cluster and each of the old clusters. </a:t>
            </a:r>
          </a:p>
          <a:p>
            <a:pPr marL="457063" indent="-457063">
              <a:buFontTx/>
              <a:buAutoNum type="arabicPeriod"/>
            </a:pPr>
            <a:r>
              <a:rPr lang="en-US" altLang="en-US" sz="2399" dirty="0">
                <a:latin typeface="Times New Roman" panose="02020603050405020304" pitchFamily="18" charset="0"/>
                <a:cs typeface="Times New Roman" panose="02020603050405020304" pitchFamily="18" charset="0"/>
              </a:rPr>
              <a:t>Repeat steps 2 and 3 until all items are clustered into a single cluster of size N. </a:t>
            </a:r>
          </a:p>
          <a:p>
            <a:pPr marL="457063" indent="-457063">
              <a:buFontTx/>
              <a:buAutoNum type="arabicPeriod"/>
            </a:pPr>
            <a:endParaRPr lang="en-US" altLang="en-US" sz="2399" dirty="0"/>
          </a:p>
        </p:txBody>
      </p:sp>
      <p:sp>
        <p:nvSpPr>
          <p:cNvPr id="49156" name="Rounded Rectangular Callout 3"/>
          <p:cNvSpPr>
            <a:spLocks noChangeArrowheads="1"/>
          </p:cNvSpPr>
          <p:nvPr/>
        </p:nvSpPr>
        <p:spPr bwMode="auto">
          <a:xfrm>
            <a:off x="2926368" y="5731061"/>
            <a:ext cx="6263065" cy="714189"/>
          </a:xfrm>
          <a:prstGeom prst="wedgeRoundRectCallout">
            <a:avLst>
              <a:gd name="adj1" fmla="val -62265"/>
              <a:gd name="adj2" fmla="val -132519"/>
              <a:gd name="adj3" fmla="val 16667"/>
            </a:avLst>
          </a:prstGeom>
          <a:solidFill>
            <a:schemeClr val="accent2">
              <a:lumMod val="20000"/>
              <a:lumOff val="80000"/>
              <a:alpha val="50195"/>
            </a:schemeClr>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FontTx/>
              <a:buNone/>
            </a:pPr>
            <a:r>
              <a:rPr lang="en-US" altLang="en-US" sz="1799" b="1" i="1" dirty="0"/>
              <a:t>single-link</a:t>
            </a:r>
            <a:r>
              <a:rPr lang="en-US" altLang="en-US" sz="1799" b="1" dirty="0"/>
              <a:t> or </a:t>
            </a:r>
            <a:r>
              <a:rPr lang="en-US" altLang="en-US" sz="1799" b="1" i="1" dirty="0"/>
              <a:t>complete-link</a:t>
            </a:r>
            <a:r>
              <a:rPr lang="en-US" altLang="en-US" sz="1799" b="1" dirty="0"/>
              <a:t> or </a:t>
            </a:r>
            <a:r>
              <a:rPr lang="en-US" altLang="en-US" sz="1799" b="1" i="1" dirty="0"/>
              <a:t>average-link</a:t>
            </a:r>
            <a:r>
              <a:rPr lang="en-US" altLang="en-US" sz="1799" b="1" dirty="0"/>
              <a:t> clustering?</a:t>
            </a:r>
          </a:p>
        </p:txBody>
      </p:sp>
      <p:sp>
        <p:nvSpPr>
          <p:cNvPr id="4915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2ED50167-FB6A-4E4F-804D-F87CB730C127}" type="slidenum">
              <a:rPr lang="he-IL" altLang="en-US" sz="1400"/>
              <a:pPr algn="l">
                <a:spcBef>
                  <a:spcPct val="0"/>
                </a:spcBef>
                <a:buFontTx/>
                <a:buNone/>
              </a:pPr>
              <a:t>104</a:t>
            </a:fld>
            <a:endParaRPr lang="en-US" altLang="en-US" sz="1400"/>
          </a:p>
        </p:txBody>
      </p:sp>
    </p:spTree>
    <p:extLst>
      <p:ext uri="{BB962C8B-B14F-4D97-AF65-F5344CB8AC3E}">
        <p14:creationId xmlns:p14="http://schemas.microsoft.com/office/powerpoint/2010/main" val="3281090069"/>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366820" y="222510"/>
            <a:ext cx="9601200" cy="806965"/>
          </a:xfrm>
        </p:spPr>
        <p:txBody>
          <a:bodyPr>
            <a:normAutofit/>
          </a:bodyPr>
          <a:lstStyle/>
          <a:p>
            <a:pPr eaLnBrk="1" hangingPunct="1"/>
            <a:r>
              <a:rPr lang="en-US" altLang="en-US" b="1" dirty="0" smtClean="0"/>
              <a:t>Example</a:t>
            </a:r>
          </a:p>
        </p:txBody>
      </p:sp>
      <p:sp>
        <p:nvSpPr>
          <p:cNvPr id="50179" name="Content Placeholder 2"/>
          <p:cNvSpPr>
            <a:spLocks noGrp="1"/>
          </p:cNvSpPr>
          <p:nvPr>
            <p:ph idx="1"/>
          </p:nvPr>
        </p:nvSpPr>
        <p:spPr>
          <a:xfrm>
            <a:off x="907605" y="1322370"/>
            <a:ext cx="10376793" cy="4524783"/>
          </a:xfrm>
        </p:spPr>
        <p:txBody>
          <a:bodyPr/>
          <a:lstStyle/>
          <a:p>
            <a:pPr algn="l" rtl="0" eaLnBrk="1" hangingPunct="1"/>
            <a:r>
              <a:rPr lang="en-US" altLang="en-US" sz="1999" dirty="0">
                <a:latin typeface="Times New Roman" panose="02020603050405020304" pitchFamily="18" charset="0"/>
                <a:cs typeface="Times New Roman" panose="02020603050405020304" pitchFamily="18" charset="0"/>
              </a:rPr>
              <a:t>The following slides trace a hierarchical clustering of distances in miles between U.S. cities. The method of clustering is </a:t>
            </a:r>
            <a:r>
              <a:rPr lang="en-US" altLang="en-US" sz="1999" i="1" u="sng" dirty="0">
                <a:latin typeface="Times New Roman" panose="02020603050405020304" pitchFamily="18" charset="0"/>
                <a:cs typeface="Times New Roman" panose="02020603050405020304" pitchFamily="18" charset="0"/>
              </a:rPr>
              <a:t>single-link</a:t>
            </a:r>
            <a:r>
              <a:rPr lang="en-US" altLang="en-US" sz="1999" u="sng" dirty="0">
                <a:latin typeface="Times New Roman" panose="02020603050405020304" pitchFamily="18" charset="0"/>
                <a:cs typeface="Times New Roman" panose="02020603050405020304" pitchFamily="18" charset="0"/>
              </a:rPr>
              <a:t>. </a:t>
            </a:r>
          </a:p>
        </p:txBody>
      </p:sp>
      <p:graphicFrame>
        <p:nvGraphicFramePr>
          <p:cNvPr id="4" name="Table 3"/>
          <p:cNvGraphicFramePr>
            <a:graphicFrameLocks noGrp="1"/>
          </p:cNvGraphicFramePr>
          <p:nvPr/>
        </p:nvGraphicFramePr>
        <p:xfrm>
          <a:off x="2596476" y="2429136"/>
          <a:ext cx="7141891" cy="3870951"/>
        </p:xfrm>
        <a:graphic>
          <a:graphicData uri="http://schemas.openxmlformats.org/drawingml/2006/table">
            <a:tbl>
              <a:tblPr/>
              <a:tblGrid>
                <a:gridCol w="696770">
                  <a:extLst>
                    <a:ext uri="{9D8B030D-6E8A-4147-A177-3AD203B41FA5}">
                      <a16:colId xmlns:a16="http://schemas.microsoft.com/office/drawing/2014/main" val="20000"/>
                    </a:ext>
                  </a:extLst>
                </a:gridCol>
                <a:gridCol w="696770">
                  <a:extLst>
                    <a:ext uri="{9D8B030D-6E8A-4147-A177-3AD203B41FA5}">
                      <a16:colId xmlns:a16="http://schemas.microsoft.com/office/drawing/2014/main" val="20001"/>
                    </a:ext>
                  </a:extLst>
                </a:gridCol>
                <a:gridCol w="696770">
                  <a:extLst>
                    <a:ext uri="{9D8B030D-6E8A-4147-A177-3AD203B41FA5}">
                      <a16:colId xmlns:a16="http://schemas.microsoft.com/office/drawing/2014/main" val="20002"/>
                    </a:ext>
                  </a:extLst>
                </a:gridCol>
                <a:gridCol w="696770">
                  <a:extLst>
                    <a:ext uri="{9D8B030D-6E8A-4147-A177-3AD203B41FA5}">
                      <a16:colId xmlns:a16="http://schemas.microsoft.com/office/drawing/2014/main" val="20003"/>
                    </a:ext>
                  </a:extLst>
                </a:gridCol>
                <a:gridCol w="696770">
                  <a:extLst>
                    <a:ext uri="{9D8B030D-6E8A-4147-A177-3AD203B41FA5}">
                      <a16:colId xmlns:a16="http://schemas.microsoft.com/office/drawing/2014/main" val="20004"/>
                    </a:ext>
                  </a:extLst>
                </a:gridCol>
                <a:gridCol w="696770">
                  <a:extLst>
                    <a:ext uri="{9D8B030D-6E8A-4147-A177-3AD203B41FA5}">
                      <a16:colId xmlns:a16="http://schemas.microsoft.com/office/drawing/2014/main" val="20005"/>
                    </a:ext>
                  </a:extLst>
                </a:gridCol>
                <a:gridCol w="696770">
                  <a:extLst>
                    <a:ext uri="{9D8B030D-6E8A-4147-A177-3AD203B41FA5}">
                      <a16:colId xmlns:a16="http://schemas.microsoft.com/office/drawing/2014/main" val="20006"/>
                    </a:ext>
                  </a:extLst>
                </a:gridCol>
                <a:gridCol w="696770">
                  <a:extLst>
                    <a:ext uri="{9D8B030D-6E8A-4147-A177-3AD203B41FA5}">
                      <a16:colId xmlns:a16="http://schemas.microsoft.com/office/drawing/2014/main" val="20007"/>
                    </a:ext>
                  </a:extLst>
                </a:gridCol>
                <a:gridCol w="696770">
                  <a:extLst>
                    <a:ext uri="{9D8B030D-6E8A-4147-A177-3AD203B41FA5}">
                      <a16:colId xmlns:a16="http://schemas.microsoft.com/office/drawing/2014/main" val="20008"/>
                    </a:ext>
                  </a:extLst>
                </a:gridCol>
                <a:gridCol w="870961">
                  <a:extLst>
                    <a:ext uri="{9D8B030D-6E8A-4147-A177-3AD203B41FA5}">
                      <a16:colId xmlns:a16="http://schemas.microsoft.com/office/drawing/2014/main" val="20009"/>
                    </a:ext>
                  </a:extLst>
                </a:gridCol>
              </a:tblGrid>
              <a:tr h="245604">
                <a:tc>
                  <a:txBody>
                    <a:bodyPr/>
                    <a:lstStyle/>
                    <a:p>
                      <a:pPr algn="ctr"/>
                      <a:r>
                        <a:rPr lang="en-US" sz="1200" b="1" dirty="0"/>
                        <a:t> </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BOS</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NY</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DC </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MIA</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CHI</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SEA</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SF</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LA</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DEN</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2811">
                <a:tc>
                  <a:txBody>
                    <a:bodyPr/>
                    <a:lstStyle/>
                    <a:p>
                      <a:pPr algn="ctr"/>
                      <a:r>
                        <a:rPr lang="en-US" sz="1200" b="1" dirty="0"/>
                        <a:t>BOS</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rgbClr val="FF0000"/>
                        </a:solidFill>
                        <a:latin typeface="+mn-lt"/>
                        <a:ea typeface="+mn-ea"/>
                        <a:cs typeface="+mn-cs"/>
                      </a:endParaRP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2811">
                <a:tc>
                  <a:txBody>
                    <a:bodyPr/>
                    <a:lstStyle/>
                    <a:p>
                      <a:pPr algn="ctr"/>
                      <a:r>
                        <a:rPr lang="en-US" sz="1200" b="1" dirty="0"/>
                        <a:t>NY</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rgbClr val="FF0000"/>
                          </a:solidFill>
                        </a:rPr>
                        <a:t>206</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02811">
                <a:tc>
                  <a:txBody>
                    <a:bodyPr/>
                    <a:lstStyle/>
                    <a:p>
                      <a:pPr algn="ctr"/>
                      <a:r>
                        <a:rPr lang="en-US" sz="1200" b="1" dirty="0"/>
                        <a:t>DC</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429</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233</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02811">
                <a:tc>
                  <a:txBody>
                    <a:bodyPr/>
                    <a:lstStyle/>
                    <a:p>
                      <a:pPr algn="ctr"/>
                      <a:r>
                        <a:rPr lang="en-US" sz="1200" b="1" dirty="0"/>
                        <a:t>MIA</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1504</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1308</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1075</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02811">
                <a:tc>
                  <a:txBody>
                    <a:bodyPr/>
                    <a:lstStyle/>
                    <a:p>
                      <a:pPr algn="ctr"/>
                      <a:r>
                        <a:rPr lang="en-US" sz="1200" b="1" dirty="0"/>
                        <a:t>CHI</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963</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802</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671</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1329</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02811">
                <a:tc>
                  <a:txBody>
                    <a:bodyPr/>
                    <a:lstStyle/>
                    <a:p>
                      <a:pPr algn="ctr"/>
                      <a:r>
                        <a:rPr lang="en-US" sz="1200" b="1" dirty="0"/>
                        <a:t>SEA</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2976</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2815</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2684</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3273</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2013</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02811">
                <a:tc>
                  <a:txBody>
                    <a:bodyPr/>
                    <a:lstStyle/>
                    <a:p>
                      <a:pPr algn="ctr"/>
                      <a:r>
                        <a:rPr lang="en-US" sz="1200" b="1" dirty="0"/>
                        <a:t>SF</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3095</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2934</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2799</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3053</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2142</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808</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02811">
                <a:tc>
                  <a:txBody>
                    <a:bodyPr/>
                    <a:lstStyle/>
                    <a:p>
                      <a:pPr algn="ctr"/>
                      <a:r>
                        <a:rPr lang="en-US" sz="1200" b="1" dirty="0"/>
                        <a:t>LA</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2979</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2786</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2631</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2687</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2054</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1131</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379</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02811">
                <a:tc>
                  <a:txBody>
                    <a:bodyPr/>
                    <a:lstStyle/>
                    <a:p>
                      <a:pPr algn="ctr"/>
                      <a:r>
                        <a:rPr lang="en-US" sz="1200" b="1" dirty="0"/>
                        <a:t>DEN</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1949</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1771</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1616</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2037</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996</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1307</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1235</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a:t>1059</a:t>
                      </a:r>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dirty="0"/>
                    </a:p>
                  </a:txBody>
                  <a:tcPr marL="31389" marR="31389" marT="31386" marB="3138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503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CFC82711-14AB-440E-B280-B4222A1C1AF6}" type="slidenum">
              <a:rPr lang="he-IL" altLang="en-US" sz="1400"/>
              <a:pPr algn="l">
                <a:spcBef>
                  <a:spcPct val="0"/>
                </a:spcBef>
                <a:buFontTx/>
                <a:buNone/>
              </a:pPr>
              <a:t>105</a:t>
            </a:fld>
            <a:endParaRPr lang="en-US" altLang="en-US" sz="1400"/>
          </a:p>
        </p:txBody>
      </p:sp>
    </p:spTree>
    <p:extLst>
      <p:ext uri="{BB962C8B-B14F-4D97-AF65-F5344CB8AC3E}">
        <p14:creationId xmlns:p14="http://schemas.microsoft.com/office/powerpoint/2010/main" val="1120987098"/>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1371600" y="357731"/>
            <a:ext cx="9601200" cy="756584"/>
          </a:xfrm>
        </p:spPr>
        <p:txBody>
          <a:bodyPr/>
          <a:lstStyle/>
          <a:p>
            <a:pPr eaLnBrk="1" hangingPunct="1"/>
            <a:r>
              <a:rPr lang="en-US" altLang="en-US" b="1" dirty="0" err="1" smtClean="0"/>
              <a:t>Dendrogram</a:t>
            </a:r>
            <a:endParaRPr lang="en-US" altLang="en-US" b="1" dirty="0" smtClean="0"/>
          </a:p>
        </p:txBody>
      </p:sp>
      <p:sp>
        <p:nvSpPr>
          <p:cNvPr id="51203" name="Oval 5"/>
          <p:cNvSpPr>
            <a:spLocks noChangeArrowheads="1"/>
          </p:cNvSpPr>
          <p:nvPr/>
        </p:nvSpPr>
        <p:spPr bwMode="auto">
          <a:xfrm>
            <a:off x="6953027" y="5500150"/>
            <a:ext cx="62848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b="1"/>
              <a:t>NY</a:t>
            </a:r>
          </a:p>
        </p:txBody>
      </p:sp>
      <p:sp>
        <p:nvSpPr>
          <p:cNvPr id="51204" name="Oval 11"/>
          <p:cNvSpPr>
            <a:spLocks noChangeArrowheads="1"/>
          </p:cNvSpPr>
          <p:nvPr/>
        </p:nvSpPr>
        <p:spPr bwMode="auto">
          <a:xfrm>
            <a:off x="5953162" y="5500150"/>
            <a:ext cx="69990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BOS</a:t>
            </a:r>
          </a:p>
        </p:txBody>
      </p:sp>
      <p:cxnSp>
        <p:nvCxnSpPr>
          <p:cNvPr id="51205" name="Elbow Connector 13"/>
          <p:cNvCxnSpPr>
            <a:cxnSpLocks noChangeShapeType="1"/>
            <a:stCxn id="51203" idx="0"/>
            <a:endCxn id="51204" idx="0"/>
          </p:cNvCxnSpPr>
          <p:nvPr/>
        </p:nvCxnSpPr>
        <p:spPr bwMode="auto">
          <a:xfrm rot="16200000" flipV="1">
            <a:off x="6785591" y="5018469"/>
            <a:ext cx="1587" cy="964949"/>
          </a:xfrm>
          <a:prstGeom prst="bentConnector3">
            <a:avLst>
              <a:gd name="adj1" fmla="val 14395468"/>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206" name="Straight Arrow Connector 22"/>
          <p:cNvCxnSpPr>
            <a:cxnSpLocks noChangeShapeType="1"/>
          </p:cNvCxnSpPr>
          <p:nvPr/>
        </p:nvCxnSpPr>
        <p:spPr bwMode="auto">
          <a:xfrm rot="5400000" flipH="1" flipV="1">
            <a:off x="-297578" y="3821805"/>
            <a:ext cx="450097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1207" name="Straight Connector 29"/>
          <p:cNvCxnSpPr>
            <a:cxnSpLocks noChangeShapeType="1"/>
          </p:cNvCxnSpPr>
          <p:nvPr/>
        </p:nvCxnSpPr>
        <p:spPr bwMode="auto">
          <a:xfrm>
            <a:off x="1953706" y="5357312"/>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208" name="Straight Connector 30"/>
          <p:cNvCxnSpPr>
            <a:cxnSpLocks noChangeShapeType="1"/>
          </p:cNvCxnSpPr>
          <p:nvPr/>
        </p:nvCxnSpPr>
        <p:spPr bwMode="auto">
          <a:xfrm>
            <a:off x="1953706" y="5000216"/>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209" name="Straight Connector 31"/>
          <p:cNvCxnSpPr>
            <a:cxnSpLocks noChangeShapeType="1"/>
          </p:cNvCxnSpPr>
          <p:nvPr/>
        </p:nvCxnSpPr>
        <p:spPr bwMode="auto">
          <a:xfrm>
            <a:off x="1953706" y="4643123"/>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210" name="Straight Connector 32"/>
          <p:cNvCxnSpPr>
            <a:cxnSpLocks noChangeShapeType="1"/>
          </p:cNvCxnSpPr>
          <p:nvPr/>
        </p:nvCxnSpPr>
        <p:spPr bwMode="auto">
          <a:xfrm>
            <a:off x="1953706" y="4286027"/>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211" name="Straight Connector 33"/>
          <p:cNvCxnSpPr>
            <a:cxnSpLocks noChangeShapeType="1"/>
          </p:cNvCxnSpPr>
          <p:nvPr/>
        </p:nvCxnSpPr>
        <p:spPr bwMode="auto">
          <a:xfrm>
            <a:off x="1953706" y="4000351"/>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212" name="Straight Connector 34"/>
          <p:cNvCxnSpPr>
            <a:cxnSpLocks noChangeShapeType="1"/>
          </p:cNvCxnSpPr>
          <p:nvPr/>
        </p:nvCxnSpPr>
        <p:spPr bwMode="auto">
          <a:xfrm>
            <a:off x="1953706" y="3643258"/>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213" name="TextBox 78"/>
          <p:cNvSpPr txBox="1">
            <a:spLocks noChangeArrowheads="1"/>
          </p:cNvSpPr>
          <p:nvPr/>
        </p:nvSpPr>
        <p:spPr bwMode="auto">
          <a:xfrm>
            <a:off x="1525192" y="5214474"/>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206</a:t>
            </a:r>
          </a:p>
        </p:txBody>
      </p:sp>
      <p:sp>
        <p:nvSpPr>
          <p:cNvPr id="51214" name="TextBox 79"/>
          <p:cNvSpPr txBox="1">
            <a:spLocks noChangeArrowheads="1"/>
          </p:cNvSpPr>
          <p:nvPr/>
        </p:nvSpPr>
        <p:spPr bwMode="auto">
          <a:xfrm>
            <a:off x="2167962" y="3500421"/>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996</a:t>
            </a:r>
          </a:p>
        </p:txBody>
      </p:sp>
      <p:sp>
        <p:nvSpPr>
          <p:cNvPr id="51215" name="TextBox 80"/>
          <p:cNvSpPr txBox="1">
            <a:spLocks noChangeArrowheads="1"/>
          </p:cNvSpPr>
          <p:nvPr/>
        </p:nvSpPr>
        <p:spPr bwMode="auto">
          <a:xfrm>
            <a:off x="1525192" y="4500285"/>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379</a:t>
            </a:r>
          </a:p>
        </p:txBody>
      </p:sp>
      <p:sp>
        <p:nvSpPr>
          <p:cNvPr id="51216" name="TextBox 81"/>
          <p:cNvSpPr txBox="1">
            <a:spLocks noChangeArrowheads="1"/>
          </p:cNvSpPr>
          <p:nvPr/>
        </p:nvSpPr>
        <p:spPr bwMode="auto">
          <a:xfrm>
            <a:off x="2082260" y="3000488"/>
            <a:ext cx="525325"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1059</a:t>
            </a:r>
          </a:p>
        </p:txBody>
      </p:sp>
      <p:sp>
        <p:nvSpPr>
          <p:cNvPr id="51217" name="TextBox 82"/>
          <p:cNvSpPr txBox="1">
            <a:spLocks noChangeArrowheads="1"/>
          </p:cNvSpPr>
          <p:nvPr/>
        </p:nvSpPr>
        <p:spPr bwMode="auto">
          <a:xfrm>
            <a:off x="1525192" y="4214610"/>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671</a:t>
            </a:r>
          </a:p>
        </p:txBody>
      </p:sp>
      <p:sp>
        <p:nvSpPr>
          <p:cNvPr id="51218" name="TextBox 83"/>
          <p:cNvSpPr txBox="1">
            <a:spLocks noChangeArrowheads="1"/>
          </p:cNvSpPr>
          <p:nvPr/>
        </p:nvSpPr>
        <p:spPr bwMode="auto">
          <a:xfrm>
            <a:off x="2167962" y="3857515"/>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808</a:t>
            </a:r>
          </a:p>
        </p:txBody>
      </p:sp>
      <p:sp>
        <p:nvSpPr>
          <p:cNvPr id="51219" name="TextBox 84"/>
          <p:cNvSpPr txBox="1">
            <a:spLocks noChangeArrowheads="1"/>
          </p:cNvSpPr>
          <p:nvPr/>
        </p:nvSpPr>
        <p:spPr bwMode="auto">
          <a:xfrm>
            <a:off x="1525192" y="4857379"/>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223</a:t>
            </a:r>
          </a:p>
        </p:txBody>
      </p:sp>
      <p:sp>
        <p:nvSpPr>
          <p:cNvPr id="51220" name="TextBox 85"/>
          <p:cNvSpPr txBox="1">
            <a:spLocks noChangeArrowheads="1"/>
          </p:cNvSpPr>
          <p:nvPr/>
        </p:nvSpPr>
        <p:spPr bwMode="auto">
          <a:xfrm>
            <a:off x="2096543" y="2286299"/>
            <a:ext cx="523739"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1075</a:t>
            </a:r>
          </a:p>
        </p:txBody>
      </p:sp>
      <p:cxnSp>
        <p:nvCxnSpPr>
          <p:cNvPr id="51221" name="Straight Connector 86"/>
          <p:cNvCxnSpPr>
            <a:cxnSpLocks noChangeShapeType="1"/>
          </p:cNvCxnSpPr>
          <p:nvPr/>
        </p:nvCxnSpPr>
        <p:spPr bwMode="auto">
          <a:xfrm>
            <a:off x="1953706" y="3143324"/>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222" name="Straight Connector 87"/>
          <p:cNvCxnSpPr>
            <a:cxnSpLocks noChangeShapeType="1"/>
          </p:cNvCxnSpPr>
          <p:nvPr/>
        </p:nvCxnSpPr>
        <p:spPr bwMode="auto">
          <a:xfrm>
            <a:off x="1953706" y="2429135"/>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223" name="TextBox 89"/>
          <p:cNvSpPr txBox="1">
            <a:spLocks noChangeArrowheads="1"/>
          </p:cNvSpPr>
          <p:nvPr/>
        </p:nvSpPr>
        <p:spPr bwMode="auto">
          <a:xfrm>
            <a:off x="1696597" y="1357854"/>
            <a:ext cx="823698"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Distance</a:t>
            </a:r>
          </a:p>
        </p:txBody>
      </p:sp>
      <p:sp>
        <p:nvSpPr>
          <p:cNvPr id="51224" name="Slide Number Placeholder 4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1312BAC5-88B8-4E66-9938-04EDBD276E88}" type="slidenum">
              <a:rPr lang="he-IL" altLang="en-US" sz="1400" b="1"/>
              <a:pPr algn="l">
                <a:spcBef>
                  <a:spcPct val="0"/>
                </a:spcBef>
                <a:buFontTx/>
                <a:buNone/>
              </a:pPr>
              <a:t>106</a:t>
            </a:fld>
            <a:endParaRPr lang="en-US" altLang="en-US" sz="1400" b="1"/>
          </a:p>
        </p:txBody>
      </p:sp>
      <p:sp>
        <p:nvSpPr>
          <p:cNvPr id="25" name="Oval 9"/>
          <p:cNvSpPr>
            <a:spLocks noChangeArrowheads="1"/>
          </p:cNvSpPr>
          <p:nvPr/>
        </p:nvSpPr>
        <p:spPr bwMode="auto">
          <a:xfrm>
            <a:off x="2239380"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MIA</a:t>
            </a:r>
          </a:p>
        </p:txBody>
      </p:sp>
      <p:sp>
        <p:nvSpPr>
          <p:cNvPr id="26" name="Oval 8"/>
          <p:cNvSpPr>
            <a:spLocks noChangeArrowheads="1"/>
          </p:cNvSpPr>
          <p:nvPr/>
        </p:nvSpPr>
        <p:spPr bwMode="auto">
          <a:xfrm>
            <a:off x="3096406"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SEA</a:t>
            </a:r>
          </a:p>
        </p:txBody>
      </p:sp>
      <p:sp>
        <p:nvSpPr>
          <p:cNvPr id="27" name="Oval 7"/>
          <p:cNvSpPr>
            <a:spLocks noChangeArrowheads="1"/>
          </p:cNvSpPr>
          <p:nvPr/>
        </p:nvSpPr>
        <p:spPr bwMode="auto">
          <a:xfrm>
            <a:off x="4096271"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SF</a:t>
            </a:r>
          </a:p>
        </p:txBody>
      </p:sp>
      <p:sp>
        <p:nvSpPr>
          <p:cNvPr id="28" name="Oval 6"/>
          <p:cNvSpPr>
            <a:spLocks noChangeArrowheads="1"/>
          </p:cNvSpPr>
          <p:nvPr/>
        </p:nvSpPr>
        <p:spPr bwMode="auto">
          <a:xfrm>
            <a:off x="502471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LA</a:t>
            </a:r>
          </a:p>
        </p:txBody>
      </p:sp>
      <p:sp>
        <p:nvSpPr>
          <p:cNvPr id="29" name="Oval 10"/>
          <p:cNvSpPr>
            <a:spLocks noChangeArrowheads="1"/>
          </p:cNvSpPr>
          <p:nvPr/>
        </p:nvSpPr>
        <p:spPr bwMode="auto">
          <a:xfrm>
            <a:off x="9595528"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DEN</a:t>
            </a:r>
          </a:p>
        </p:txBody>
      </p:sp>
      <p:sp>
        <p:nvSpPr>
          <p:cNvPr id="30" name="Oval 3"/>
          <p:cNvSpPr>
            <a:spLocks noChangeArrowheads="1"/>
          </p:cNvSpPr>
          <p:nvPr/>
        </p:nvSpPr>
        <p:spPr bwMode="auto">
          <a:xfrm>
            <a:off x="8738501"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CHI</a:t>
            </a:r>
          </a:p>
        </p:txBody>
      </p:sp>
      <p:sp>
        <p:nvSpPr>
          <p:cNvPr id="31" name="Oval 4"/>
          <p:cNvSpPr>
            <a:spLocks noChangeArrowheads="1"/>
          </p:cNvSpPr>
          <p:nvPr/>
        </p:nvSpPr>
        <p:spPr bwMode="auto">
          <a:xfrm>
            <a:off x="7881473"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DC</a:t>
            </a:r>
          </a:p>
        </p:txBody>
      </p:sp>
    </p:spTree>
    <p:extLst>
      <p:ext uri="{BB962C8B-B14F-4D97-AF65-F5344CB8AC3E}">
        <p14:creationId xmlns:p14="http://schemas.microsoft.com/office/powerpoint/2010/main" val="3119941576"/>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Content Placeholder 2"/>
          <p:cNvSpPr>
            <a:spLocks noGrp="1"/>
          </p:cNvSpPr>
          <p:nvPr>
            <p:ph idx="1"/>
          </p:nvPr>
        </p:nvSpPr>
        <p:spPr>
          <a:xfrm>
            <a:off x="611029" y="1066800"/>
            <a:ext cx="11460079" cy="4810460"/>
          </a:xfrm>
        </p:spPr>
        <p:txBody>
          <a:bodyPr/>
          <a:lstStyle/>
          <a:p>
            <a:pPr algn="l" rtl="0" eaLnBrk="1" hangingPunct="1"/>
            <a:r>
              <a:rPr lang="en-US" altLang="en-US" sz="1999" dirty="0">
                <a:latin typeface="Times New Roman" panose="02020603050405020304" pitchFamily="18" charset="0"/>
                <a:cs typeface="Times New Roman" panose="02020603050405020304" pitchFamily="18" charset="0"/>
              </a:rPr>
              <a:t>The nearest pair of cities is BOS and NY, at distance 206. These are merged into a single cluster called "BOS/NY". </a:t>
            </a:r>
          </a:p>
          <a:p>
            <a:pPr algn="l" rtl="0" eaLnBrk="1" hangingPunct="1"/>
            <a:r>
              <a:rPr lang="en-US" altLang="en-US" sz="1999" dirty="0">
                <a:latin typeface="Times New Roman" panose="02020603050405020304" pitchFamily="18" charset="0"/>
                <a:cs typeface="Times New Roman" panose="02020603050405020304" pitchFamily="18" charset="0"/>
              </a:rPr>
              <a:t>Then we compute the distance from this new cluster to all other objects according to single link clustering. </a:t>
            </a:r>
          </a:p>
          <a:p>
            <a:pPr algn="l" rtl="0" eaLnBrk="1" hangingPunct="1"/>
            <a:r>
              <a:rPr lang="en-US" altLang="en-US" sz="1999" dirty="0">
                <a:latin typeface="Times New Roman" panose="02020603050405020304" pitchFamily="18" charset="0"/>
                <a:cs typeface="Times New Roman" panose="02020603050405020304" pitchFamily="18" charset="0"/>
              </a:rPr>
              <a:t>After merging BOS with NY: </a:t>
            </a:r>
          </a:p>
          <a:p>
            <a:pPr algn="l" rtl="0" eaLnBrk="1" hangingPunct="1"/>
            <a:endParaRPr lang="en-US" altLang="en-US" sz="1999" b="1" dirty="0"/>
          </a:p>
        </p:txBody>
      </p:sp>
      <p:graphicFrame>
        <p:nvGraphicFramePr>
          <p:cNvPr id="4" name="Table 3"/>
          <p:cNvGraphicFramePr>
            <a:graphicFrameLocks noGrp="1"/>
          </p:cNvGraphicFramePr>
          <p:nvPr/>
        </p:nvGraphicFramePr>
        <p:xfrm>
          <a:off x="2525056" y="3071906"/>
          <a:ext cx="6445166" cy="3071016"/>
        </p:xfrm>
        <a:graphic>
          <a:graphicData uri="http://schemas.openxmlformats.org/drawingml/2006/table">
            <a:tbl>
              <a:tblPr/>
              <a:tblGrid>
                <a:gridCol w="696775">
                  <a:extLst>
                    <a:ext uri="{9D8B030D-6E8A-4147-A177-3AD203B41FA5}">
                      <a16:colId xmlns:a16="http://schemas.microsoft.com/office/drawing/2014/main" val="20000"/>
                    </a:ext>
                  </a:extLst>
                </a:gridCol>
                <a:gridCol w="696775">
                  <a:extLst>
                    <a:ext uri="{9D8B030D-6E8A-4147-A177-3AD203B41FA5}">
                      <a16:colId xmlns:a16="http://schemas.microsoft.com/office/drawing/2014/main" val="20001"/>
                    </a:ext>
                  </a:extLst>
                </a:gridCol>
                <a:gridCol w="696775">
                  <a:extLst>
                    <a:ext uri="{9D8B030D-6E8A-4147-A177-3AD203B41FA5}">
                      <a16:colId xmlns:a16="http://schemas.microsoft.com/office/drawing/2014/main" val="20002"/>
                    </a:ext>
                  </a:extLst>
                </a:gridCol>
                <a:gridCol w="696775">
                  <a:extLst>
                    <a:ext uri="{9D8B030D-6E8A-4147-A177-3AD203B41FA5}">
                      <a16:colId xmlns:a16="http://schemas.microsoft.com/office/drawing/2014/main" val="20003"/>
                    </a:ext>
                  </a:extLst>
                </a:gridCol>
                <a:gridCol w="696775">
                  <a:extLst>
                    <a:ext uri="{9D8B030D-6E8A-4147-A177-3AD203B41FA5}">
                      <a16:colId xmlns:a16="http://schemas.microsoft.com/office/drawing/2014/main" val="20004"/>
                    </a:ext>
                  </a:extLst>
                </a:gridCol>
                <a:gridCol w="696775">
                  <a:extLst>
                    <a:ext uri="{9D8B030D-6E8A-4147-A177-3AD203B41FA5}">
                      <a16:colId xmlns:a16="http://schemas.microsoft.com/office/drawing/2014/main" val="20005"/>
                    </a:ext>
                  </a:extLst>
                </a:gridCol>
                <a:gridCol w="696775">
                  <a:extLst>
                    <a:ext uri="{9D8B030D-6E8A-4147-A177-3AD203B41FA5}">
                      <a16:colId xmlns:a16="http://schemas.microsoft.com/office/drawing/2014/main" val="20006"/>
                    </a:ext>
                  </a:extLst>
                </a:gridCol>
                <a:gridCol w="696775">
                  <a:extLst>
                    <a:ext uri="{9D8B030D-6E8A-4147-A177-3AD203B41FA5}">
                      <a16:colId xmlns:a16="http://schemas.microsoft.com/office/drawing/2014/main" val="20007"/>
                    </a:ext>
                  </a:extLst>
                </a:gridCol>
                <a:gridCol w="870966">
                  <a:extLst>
                    <a:ext uri="{9D8B030D-6E8A-4147-A177-3AD203B41FA5}">
                      <a16:colId xmlns:a16="http://schemas.microsoft.com/office/drawing/2014/main" val="20008"/>
                    </a:ext>
                  </a:extLst>
                </a:gridCol>
              </a:tblGrid>
              <a:tr h="245668">
                <a:tc>
                  <a:txBody>
                    <a:bodyPr/>
                    <a:lstStyle/>
                    <a:p>
                      <a:pPr algn="ctr"/>
                      <a:r>
                        <a:rPr lang="en-US" sz="1200" b="1" dirty="0"/>
                        <a:t> </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smtClean="0"/>
                        <a:t>BOS/NY</a:t>
                      </a:r>
                      <a:endParaRPr lang="en-US" sz="1200" b="1" dirty="0"/>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DC </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MIA</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CHI</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SEA</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SF</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LA</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DEN</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53168">
                <a:tc>
                  <a:txBody>
                    <a:bodyPr/>
                    <a:lstStyle/>
                    <a:p>
                      <a:pPr algn="ctr"/>
                      <a:r>
                        <a:rPr lang="en-US" sz="1200" b="1" dirty="0" smtClean="0"/>
                        <a:t>BOS/NY</a:t>
                      </a:r>
                      <a:endParaRPr lang="en-US" sz="1200" b="1" dirty="0"/>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rgbClr val="FF0000"/>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3168">
                <a:tc>
                  <a:txBody>
                    <a:bodyPr/>
                    <a:lstStyle/>
                    <a:p>
                      <a:pPr algn="ctr"/>
                      <a:r>
                        <a:rPr lang="en-US" sz="1200" b="1" dirty="0"/>
                        <a:t>DC</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smtClean="0">
                          <a:solidFill>
                            <a:srgbClr val="FF0000"/>
                          </a:solidFill>
                          <a:latin typeface="+mn-lt"/>
                          <a:ea typeface="+mn-ea"/>
                          <a:cs typeface="+mn-cs"/>
                        </a:rPr>
                        <a:t>233</a:t>
                      </a:r>
                      <a:endParaRPr lang="en-US" sz="1200" b="1" kern="1200" dirty="0">
                        <a:solidFill>
                          <a:srgbClr val="FF0000"/>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3168">
                <a:tc>
                  <a:txBody>
                    <a:bodyPr/>
                    <a:lstStyle/>
                    <a:p>
                      <a:pPr algn="ctr"/>
                      <a:r>
                        <a:rPr lang="en-US" sz="1200" b="1" dirty="0"/>
                        <a:t>MIA</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1308</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1075</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53168">
                <a:tc>
                  <a:txBody>
                    <a:bodyPr/>
                    <a:lstStyle/>
                    <a:p>
                      <a:pPr algn="ctr"/>
                      <a:r>
                        <a:rPr lang="en-US" sz="1200" b="1" dirty="0"/>
                        <a:t>CHI</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802</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671</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1329</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53168">
                <a:tc>
                  <a:txBody>
                    <a:bodyPr/>
                    <a:lstStyle/>
                    <a:p>
                      <a:pPr algn="ctr"/>
                      <a:r>
                        <a:rPr lang="en-US" sz="1200" b="1" dirty="0"/>
                        <a:t>SEA</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2815</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2684</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3273</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2013</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53168">
                <a:tc>
                  <a:txBody>
                    <a:bodyPr/>
                    <a:lstStyle/>
                    <a:p>
                      <a:pPr algn="ctr"/>
                      <a:r>
                        <a:rPr lang="en-US" sz="1200" b="1" dirty="0"/>
                        <a:t>SF</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2934</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2799</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3053</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2142</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808</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53168">
                <a:tc>
                  <a:txBody>
                    <a:bodyPr/>
                    <a:lstStyle/>
                    <a:p>
                      <a:pPr algn="ctr"/>
                      <a:r>
                        <a:rPr lang="en-US" sz="1200" b="1" dirty="0"/>
                        <a:t>LA</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2786</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2631</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2687</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2054</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1131</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379</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53168">
                <a:tc>
                  <a:txBody>
                    <a:bodyPr/>
                    <a:lstStyle/>
                    <a:p>
                      <a:pPr algn="ctr"/>
                      <a:r>
                        <a:rPr lang="en-US" sz="1200" b="1" dirty="0"/>
                        <a:t>DEN</a:t>
                      </a:r>
                    </a:p>
                  </a:txBody>
                  <a:tcPr marL="31389" marR="31389" marT="31396" marB="313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1771</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1616</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2037</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996</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1307</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1235</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1059</a:t>
                      </a: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4" marB="47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
        <p:nvSpPr>
          <p:cNvPr id="52330" name="Rounded Rectangular Callout 4"/>
          <p:cNvSpPr>
            <a:spLocks noChangeArrowheads="1"/>
          </p:cNvSpPr>
          <p:nvPr/>
        </p:nvSpPr>
        <p:spPr bwMode="auto">
          <a:xfrm>
            <a:off x="9024175" y="2500556"/>
            <a:ext cx="3046932" cy="857027"/>
          </a:xfrm>
          <a:prstGeom prst="wedgeRoundRectCallout">
            <a:avLst>
              <a:gd name="adj1" fmla="val -220097"/>
              <a:gd name="adj2" fmla="val 97029"/>
              <a:gd name="adj3" fmla="val 16667"/>
            </a:avLst>
          </a:prstGeom>
          <a:solidFill>
            <a:schemeClr val="accent2">
              <a:lumMod val="20000"/>
              <a:lumOff val="80000"/>
              <a:alpha val="52156"/>
            </a:schemeClr>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FontTx/>
              <a:buNone/>
            </a:pPr>
            <a:r>
              <a:rPr lang="en-US" altLang="en-US" sz="1600" dirty="0"/>
              <a:t>d("BOS/NY" , DC) = 233 = d(NY, DC). </a:t>
            </a:r>
          </a:p>
        </p:txBody>
      </p:sp>
      <p:sp>
        <p:nvSpPr>
          <p:cNvPr id="52331" name="Rounded Rectangular Callout 5"/>
          <p:cNvSpPr>
            <a:spLocks noChangeArrowheads="1"/>
          </p:cNvSpPr>
          <p:nvPr/>
        </p:nvSpPr>
        <p:spPr bwMode="auto">
          <a:xfrm>
            <a:off x="4151820" y="6214338"/>
            <a:ext cx="2736062" cy="642770"/>
          </a:xfrm>
          <a:prstGeom prst="wedgeRoundRectCallout">
            <a:avLst>
              <a:gd name="adj1" fmla="val -75267"/>
              <a:gd name="adj2" fmla="val -74140"/>
              <a:gd name="adj3" fmla="val 16667"/>
            </a:avLst>
          </a:prstGeom>
          <a:solidFill>
            <a:schemeClr val="accent2">
              <a:lumMod val="20000"/>
              <a:lumOff val="80000"/>
              <a:alpha val="54117"/>
            </a:schemeClr>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FontTx/>
              <a:buNone/>
            </a:pPr>
            <a:r>
              <a:rPr lang="en-US" altLang="en-US" sz="1600" dirty="0"/>
              <a:t>d("BOS/NY" , DEN) = 1771 </a:t>
            </a:r>
          </a:p>
        </p:txBody>
      </p:sp>
      <p:sp>
        <p:nvSpPr>
          <p:cNvPr id="5233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F3419249-316A-43CC-A02C-4685E3C7BC6B}" type="slidenum">
              <a:rPr lang="he-IL" altLang="en-US" sz="1400"/>
              <a:pPr algn="l">
                <a:spcBef>
                  <a:spcPct val="0"/>
                </a:spcBef>
                <a:buFontTx/>
                <a:buNone/>
              </a:pPr>
              <a:t>107</a:t>
            </a:fld>
            <a:endParaRPr lang="en-US" altLang="en-US" sz="1400"/>
          </a:p>
        </p:txBody>
      </p:sp>
    </p:spTree>
    <p:extLst>
      <p:ext uri="{BB962C8B-B14F-4D97-AF65-F5344CB8AC3E}">
        <p14:creationId xmlns:p14="http://schemas.microsoft.com/office/powerpoint/2010/main" val="3295759475"/>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Oval 4"/>
          <p:cNvSpPr>
            <a:spLocks noChangeArrowheads="1"/>
          </p:cNvSpPr>
          <p:nvPr/>
        </p:nvSpPr>
        <p:spPr bwMode="auto">
          <a:xfrm>
            <a:off x="7881473" y="5500150"/>
            <a:ext cx="62848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DC</a:t>
            </a:r>
          </a:p>
        </p:txBody>
      </p:sp>
      <p:sp>
        <p:nvSpPr>
          <p:cNvPr id="53252" name="Oval 5"/>
          <p:cNvSpPr>
            <a:spLocks noChangeArrowheads="1"/>
          </p:cNvSpPr>
          <p:nvPr/>
        </p:nvSpPr>
        <p:spPr bwMode="auto">
          <a:xfrm>
            <a:off x="695302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b="1"/>
              <a:t>NY</a:t>
            </a:r>
          </a:p>
        </p:txBody>
      </p:sp>
      <p:sp>
        <p:nvSpPr>
          <p:cNvPr id="53253" name="Oval 11"/>
          <p:cNvSpPr>
            <a:spLocks noChangeArrowheads="1"/>
          </p:cNvSpPr>
          <p:nvPr/>
        </p:nvSpPr>
        <p:spPr bwMode="auto">
          <a:xfrm>
            <a:off x="5953162" y="5500150"/>
            <a:ext cx="69990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BOS</a:t>
            </a:r>
          </a:p>
        </p:txBody>
      </p:sp>
      <p:cxnSp>
        <p:nvCxnSpPr>
          <p:cNvPr id="53254" name="Elbow Connector 13"/>
          <p:cNvCxnSpPr>
            <a:cxnSpLocks noChangeShapeType="1"/>
            <a:stCxn id="53252" idx="0"/>
            <a:endCxn id="53253" idx="0"/>
          </p:cNvCxnSpPr>
          <p:nvPr/>
        </p:nvCxnSpPr>
        <p:spPr bwMode="auto">
          <a:xfrm rot="16200000" flipV="1">
            <a:off x="6785591" y="5018469"/>
            <a:ext cx="1587" cy="964949"/>
          </a:xfrm>
          <a:prstGeom prst="bentConnector3">
            <a:avLst>
              <a:gd name="adj1" fmla="val 14395468"/>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3255" name="Elbow Connector 16"/>
          <p:cNvCxnSpPr>
            <a:cxnSpLocks noChangeShapeType="1"/>
            <a:stCxn id="53251" idx="0"/>
          </p:cNvCxnSpPr>
          <p:nvPr/>
        </p:nvCxnSpPr>
        <p:spPr bwMode="auto">
          <a:xfrm rot="16200000" flipV="1">
            <a:off x="7252987" y="4557420"/>
            <a:ext cx="499933" cy="138552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3256" name="Straight Connector 20"/>
          <p:cNvCxnSpPr>
            <a:cxnSpLocks noChangeShapeType="1"/>
          </p:cNvCxnSpPr>
          <p:nvPr/>
        </p:nvCxnSpPr>
        <p:spPr bwMode="auto">
          <a:xfrm rot="5400000">
            <a:off x="6668145" y="5143847"/>
            <a:ext cx="285676"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3257" name="Straight Arrow Connector 22"/>
          <p:cNvCxnSpPr>
            <a:cxnSpLocks noChangeShapeType="1"/>
          </p:cNvCxnSpPr>
          <p:nvPr/>
        </p:nvCxnSpPr>
        <p:spPr bwMode="auto">
          <a:xfrm rot="5400000" flipH="1" flipV="1">
            <a:off x="-297578" y="3821805"/>
            <a:ext cx="450097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3258" name="Straight Connector 29"/>
          <p:cNvCxnSpPr>
            <a:cxnSpLocks noChangeShapeType="1"/>
          </p:cNvCxnSpPr>
          <p:nvPr/>
        </p:nvCxnSpPr>
        <p:spPr bwMode="auto">
          <a:xfrm>
            <a:off x="1953706" y="5357312"/>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3259" name="Straight Connector 30"/>
          <p:cNvCxnSpPr>
            <a:cxnSpLocks noChangeShapeType="1"/>
          </p:cNvCxnSpPr>
          <p:nvPr/>
        </p:nvCxnSpPr>
        <p:spPr bwMode="auto">
          <a:xfrm>
            <a:off x="1953706" y="5000216"/>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3260" name="Straight Connector 31"/>
          <p:cNvCxnSpPr>
            <a:cxnSpLocks noChangeShapeType="1"/>
          </p:cNvCxnSpPr>
          <p:nvPr/>
        </p:nvCxnSpPr>
        <p:spPr bwMode="auto">
          <a:xfrm>
            <a:off x="1953706" y="4643123"/>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3261" name="Straight Connector 32"/>
          <p:cNvCxnSpPr>
            <a:cxnSpLocks noChangeShapeType="1"/>
          </p:cNvCxnSpPr>
          <p:nvPr/>
        </p:nvCxnSpPr>
        <p:spPr bwMode="auto">
          <a:xfrm>
            <a:off x="1953706" y="4286027"/>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3262" name="Straight Connector 33"/>
          <p:cNvCxnSpPr>
            <a:cxnSpLocks noChangeShapeType="1"/>
          </p:cNvCxnSpPr>
          <p:nvPr/>
        </p:nvCxnSpPr>
        <p:spPr bwMode="auto">
          <a:xfrm>
            <a:off x="1953706" y="4000351"/>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3263" name="Straight Connector 34"/>
          <p:cNvCxnSpPr>
            <a:cxnSpLocks noChangeShapeType="1"/>
          </p:cNvCxnSpPr>
          <p:nvPr/>
        </p:nvCxnSpPr>
        <p:spPr bwMode="auto">
          <a:xfrm>
            <a:off x="1953706" y="3643258"/>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3264" name="TextBox 78"/>
          <p:cNvSpPr txBox="1">
            <a:spLocks noChangeArrowheads="1"/>
          </p:cNvSpPr>
          <p:nvPr/>
        </p:nvSpPr>
        <p:spPr bwMode="auto">
          <a:xfrm>
            <a:off x="1525192" y="5214474"/>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206</a:t>
            </a:r>
          </a:p>
        </p:txBody>
      </p:sp>
      <p:sp>
        <p:nvSpPr>
          <p:cNvPr id="53265" name="TextBox 79"/>
          <p:cNvSpPr txBox="1">
            <a:spLocks noChangeArrowheads="1"/>
          </p:cNvSpPr>
          <p:nvPr/>
        </p:nvSpPr>
        <p:spPr bwMode="auto">
          <a:xfrm>
            <a:off x="2167962" y="3500421"/>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996</a:t>
            </a:r>
          </a:p>
        </p:txBody>
      </p:sp>
      <p:sp>
        <p:nvSpPr>
          <p:cNvPr id="53266" name="TextBox 80"/>
          <p:cNvSpPr txBox="1">
            <a:spLocks noChangeArrowheads="1"/>
          </p:cNvSpPr>
          <p:nvPr/>
        </p:nvSpPr>
        <p:spPr bwMode="auto">
          <a:xfrm>
            <a:off x="1525192" y="4500285"/>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379</a:t>
            </a:r>
          </a:p>
        </p:txBody>
      </p:sp>
      <p:sp>
        <p:nvSpPr>
          <p:cNvPr id="53267" name="TextBox 81"/>
          <p:cNvSpPr txBox="1">
            <a:spLocks noChangeArrowheads="1"/>
          </p:cNvSpPr>
          <p:nvPr/>
        </p:nvSpPr>
        <p:spPr bwMode="auto">
          <a:xfrm>
            <a:off x="2082260" y="3000488"/>
            <a:ext cx="525325"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1059</a:t>
            </a:r>
          </a:p>
        </p:txBody>
      </p:sp>
      <p:sp>
        <p:nvSpPr>
          <p:cNvPr id="53268" name="TextBox 82"/>
          <p:cNvSpPr txBox="1">
            <a:spLocks noChangeArrowheads="1"/>
          </p:cNvSpPr>
          <p:nvPr/>
        </p:nvSpPr>
        <p:spPr bwMode="auto">
          <a:xfrm>
            <a:off x="1525192" y="4214610"/>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671</a:t>
            </a:r>
          </a:p>
        </p:txBody>
      </p:sp>
      <p:sp>
        <p:nvSpPr>
          <p:cNvPr id="53269" name="TextBox 83"/>
          <p:cNvSpPr txBox="1">
            <a:spLocks noChangeArrowheads="1"/>
          </p:cNvSpPr>
          <p:nvPr/>
        </p:nvSpPr>
        <p:spPr bwMode="auto">
          <a:xfrm>
            <a:off x="2167962" y="3857515"/>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808</a:t>
            </a:r>
          </a:p>
        </p:txBody>
      </p:sp>
      <p:sp>
        <p:nvSpPr>
          <p:cNvPr id="53270" name="TextBox 84"/>
          <p:cNvSpPr txBox="1">
            <a:spLocks noChangeArrowheads="1"/>
          </p:cNvSpPr>
          <p:nvPr/>
        </p:nvSpPr>
        <p:spPr bwMode="auto">
          <a:xfrm>
            <a:off x="1525192" y="4857379"/>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223</a:t>
            </a:r>
          </a:p>
        </p:txBody>
      </p:sp>
      <p:sp>
        <p:nvSpPr>
          <p:cNvPr id="53271" name="TextBox 85"/>
          <p:cNvSpPr txBox="1">
            <a:spLocks noChangeArrowheads="1"/>
          </p:cNvSpPr>
          <p:nvPr/>
        </p:nvSpPr>
        <p:spPr bwMode="auto">
          <a:xfrm>
            <a:off x="2096543" y="2286299"/>
            <a:ext cx="523739"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1075</a:t>
            </a:r>
          </a:p>
        </p:txBody>
      </p:sp>
      <p:cxnSp>
        <p:nvCxnSpPr>
          <p:cNvPr id="53272" name="Straight Connector 86"/>
          <p:cNvCxnSpPr>
            <a:cxnSpLocks noChangeShapeType="1"/>
          </p:cNvCxnSpPr>
          <p:nvPr/>
        </p:nvCxnSpPr>
        <p:spPr bwMode="auto">
          <a:xfrm>
            <a:off x="1953706" y="3143324"/>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3273" name="Straight Connector 87"/>
          <p:cNvCxnSpPr>
            <a:cxnSpLocks noChangeShapeType="1"/>
          </p:cNvCxnSpPr>
          <p:nvPr/>
        </p:nvCxnSpPr>
        <p:spPr bwMode="auto">
          <a:xfrm>
            <a:off x="1953706" y="2429135"/>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3274" name="TextBox 89"/>
          <p:cNvSpPr txBox="1">
            <a:spLocks noChangeArrowheads="1"/>
          </p:cNvSpPr>
          <p:nvPr/>
        </p:nvSpPr>
        <p:spPr bwMode="auto">
          <a:xfrm>
            <a:off x="1696597" y="1357854"/>
            <a:ext cx="823698"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Distance</a:t>
            </a:r>
          </a:p>
        </p:txBody>
      </p:sp>
      <p:sp>
        <p:nvSpPr>
          <p:cNvPr id="53275" name="Slide Number Placeholder 4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BA94791B-7C1D-48B5-A102-E6DA12070B13}" type="slidenum">
              <a:rPr lang="he-IL" altLang="en-US" sz="1400" b="1"/>
              <a:pPr algn="l">
                <a:spcBef>
                  <a:spcPct val="0"/>
                </a:spcBef>
                <a:buFontTx/>
                <a:buNone/>
              </a:pPr>
              <a:t>108</a:t>
            </a:fld>
            <a:endParaRPr lang="en-US" altLang="en-US" sz="1400" b="1"/>
          </a:p>
        </p:txBody>
      </p:sp>
      <p:sp>
        <p:nvSpPr>
          <p:cNvPr id="28" name="Oval 9"/>
          <p:cNvSpPr>
            <a:spLocks noChangeArrowheads="1"/>
          </p:cNvSpPr>
          <p:nvPr/>
        </p:nvSpPr>
        <p:spPr bwMode="auto">
          <a:xfrm>
            <a:off x="2239380"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MIA</a:t>
            </a:r>
          </a:p>
        </p:txBody>
      </p:sp>
      <p:sp>
        <p:nvSpPr>
          <p:cNvPr id="29" name="Oval 8"/>
          <p:cNvSpPr>
            <a:spLocks noChangeArrowheads="1"/>
          </p:cNvSpPr>
          <p:nvPr/>
        </p:nvSpPr>
        <p:spPr bwMode="auto">
          <a:xfrm>
            <a:off x="3096406"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SEA</a:t>
            </a:r>
          </a:p>
        </p:txBody>
      </p:sp>
      <p:sp>
        <p:nvSpPr>
          <p:cNvPr id="30" name="Oval 7"/>
          <p:cNvSpPr>
            <a:spLocks noChangeArrowheads="1"/>
          </p:cNvSpPr>
          <p:nvPr/>
        </p:nvSpPr>
        <p:spPr bwMode="auto">
          <a:xfrm>
            <a:off x="4096271"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SF</a:t>
            </a:r>
          </a:p>
        </p:txBody>
      </p:sp>
      <p:sp>
        <p:nvSpPr>
          <p:cNvPr id="31" name="Oval 6"/>
          <p:cNvSpPr>
            <a:spLocks noChangeArrowheads="1"/>
          </p:cNvSpPr>
          <p:nvPr/>
        </p:nvSpPr>
        <p:spPr bwMode="auto">
          <a:xfrm>
            <a:off x="502471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LA</a:t>
            </a:r>
          </a:p>
        </p:txBody>
      </p:sp>
      <p:sp>
        <p:nvSpPr>
          <p:cNvPr id="32" name="Oval 10"/>
          <p:cNvSpPr>
            <a:spLocks noChangeArrowheads="1"/>
          </p:cNvSpPr>
          <p:nvPr/>
        </p:nvSpPr>
        <p:spPr bwMode="auto">
          <a:xfrm>
            <a:off x="9595528"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DEN</a:t>
            </a:r>
          </a:p>
        </p:txBody>
      </p:sp>
      <p:sp>
        <p:nvSpPr>
          <p:cNvPr id="33" name="Oval 3"/>
          <p:cNvSpPr>
            <a:spLocks noChangeArrowheads="1"/>
          </p:cNvSpPr>
          <p:nvPr/>
        </p:nvSpPr>
        <p:spPr bwMode="auto">
          <a:xfrm>
            <a:off x="8738501"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CHI</a:t>
            </a:r>
          </a:p>
        </p:txBody>
      </p:sp>
    </p:spTree>
    <p:extLst>
      <p:ext uri="{BB962C8B-B14F-4D97-AF65-F5344CB8AC3E}">
        <p14:creationId xmlns:p14="http://schemas.microsoft.com/office/powerpoint/2010/main" val="4245055584"/>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Content Placeholder 2"/>
          <p:cNvSpPr>
            <a:spLocks noGrp="1"/>
          </p:cNvSpPr>
          <p:nvPr>
            <p:ph idx="1"/>
          </p:nvPr>
        </p:nvSpPr>
        <p:spPr>
          <a:xfrm>
            <a:off x="884344" y="1219200"/>
            <a:ext cx="9601200" cy="4191000"/>
          </a:xfrm>
        </p:spPr>
        <p:txBody>
          <a:bodyPr/>
          <a:lstStyle/>
          <a:p>
            <a:pPr algn="l" rtl="0" eaLnBrk="1" hangingPunct="1"/>
            <a:r>
              <a:rPr lang="en-US" altLang="en-US" sz="1999" dirty="0">
                <a:latin typeface="Times New Roman" panose="02020603050405020304" pitchFamily="18" charset="0"/>
                <a:cs typeface="Times New Roman" panose="02020603050405020304" pitchFamily="18" charset="0"/>
              </a:rPr>
              <a:t>The nearest pair of objects is BOS/NY and DC, at distance 223. These are merged into a single cluster called "BOS/NY/DC". Then we compute the distance from this new cluster to all other clusters, to get a new distance matrix: </a:t>
            </a:r>
          </a:p>
          <a:p>
            <a:pPr algn="l" rtl="0" eaLnBrk="1" hangingPunct="1"/>
            <a:r>
              <a:rPr lang="en-US" altLang="en-US" sz="1999" b="1" dirty="0"/>
              <a:t>After merging DC with BOS-NY:</a:t>
            </a:r>
            <a:r>
              <a:rPr lang="en-US" altLang="en-US" sz="1999" dirty="0"/>
              <a:t> </a:t>
            </a:r>
          </a:p>
          <a:p>
            <a:pPr algn="l" rtl="0" eaLnBrk="1" hangingPunct="1"/>
            <a:endParaRPr lang="en-US" altLang="en-US" sz="1999" dirty="0"/>
          </a:p>
        </p:txBody>
      </p:sp>
      <p:graphicFrame>
        <p:nvGraphicFramePr>
          <p:cNvPr id="4" name="Table 3"/>
          <p:cNvGraphicFramePr>
            <a:graphicFrameLocks noGrp="1"/>
          </p:cNvGraphicFramePr>
          <p:nvPr>
            <p:extLst/>
          </p:nvPr>
        </p:nvGraphicFramePr>
        <p:xfrm>
          <a:off x="2810731" y="3196042"/>
          <a:ext cx="5748427" cy="2976062"/>
        </p:xfrm>
        <a:graphic>
          <a:graphicData uri="http://schemas.openxmlformats.org/drawingml/2006/table">
            <a:tbl>
              <a:tblPr/>
              <a:tblGrid>
                <a:gridCol w="785618">
                  <a:extLst>
                    <a:ext uri="{9D8B030D-6E8A-4147-A177-3AD203B41FA5}">
                      <a16:colId xmlns:a16="http://schemas.microsoft.com/office/drawing/2014/main" val="20000"/>
                    </a:ext>
                  </a:extLst>
                </a:gridCol>
                <a:gridCol w="928458">
                  <a:extLst>
                    <a:ext uri="{9D8B030D-6E8A-4147-A177-3AD203B41FA5}">
                      <a16:colId xmlns:a16="http://schemas.microsoft.com/office/drawing/2014/main" val="20001"/>
                    </a:ext>
                  </a:extLst>
                </a:gridCol>
                <a:gridCol w="571359">
                  <a:extLst>
                    <a:ext uri="{9D8B030D-6E8A-4147-A177-3AD203B41FA5}">
                      <a16:colId xmlns:a16="http://schemas.microsoft.com/office/drawing/2014/main" val="20002"/>
                    </a:ext>
                  </a:extLst>
                </a:gridCol>
                <a:gridCol w="642779">
                  <a:extLst>
                    <a:ext uri="{9D8B030D-6E8A-4147-A177-3AD203B41FA5}">
                      <a16:colId xmlns:a16="http://schemas.microsoft.com/office/drawing/2014/main" val="20003"/>
                    </a:ext>
                  </a:extLst>
                </a:gridCol>
                <a:gridCol w="714199">
                  <a:extLst>
                    <a:ext uri="{9D8B030D-6E8A-4147-A177-3AD203B41FA5}">
                      <a16:colId xmlns:a16="http://schemas.microsoft.com/office/drawing/2014/main" val="20004"/>
                    </a:ext>
                  </a:extLst>
                </a:gridCol>
                <a:gridCol w="642779">
                  <a:extLst>
                    <a:ext uri="{9D8B030D-6E8A-4147-A177-3AD203B41FA5}">
                      <a16:colId xmlns:a16="http://schemas.microsoft.com/office/drawing/2014/main" val="20005"/>
                    </a:ext>
                  </a:extLst>
                </a:gridCol>
                <a:gridCol w="714199">
                  <a:extLst>
                    <a:ext uri="{9D8B030D-6E8A-4147-A177-3AD203B41FA5}">
                      <a16:colId xmlns:a16="http://schemas.microsoft.com/office/drawing/2014/main" val="20006"/>
                    </a:ext>
                  </a:extLst>
                </a:gridCol>
                <a:gridCol w="749036">
                  <a:extLst>
                    <a:ext uri="{9D8B030D-6E8A-4147-A177-3AD203B41FA5}">
                      <a16:colId xmlns:a16="http://schemas.microsoft.com/office/drawing/2014/main" val="20007"/>
                    </a:ext>
                  </a:extLst>
                </a:gridCol>
              </a:tblGrid>
              <a:tr h="428458">
                <a:tc>
                  <a:txBody>
                    <a:bodyPr/>
                    <a:lstStyle/>
                    <a:p>
                      <a:pPr algn="ctr"/>
                      <a:r>
                        <a:rPr lang="en-US" sz="1200" b="1" dirty="0"/>
                        <a:t> </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smtClean="0"/>
                        <a:t>BOS/NY/DC</a:t>
                      </a:r>
                      <a:endParaRPr lang="en-US" sz="1200" b="1" dirty="0"/>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MIA</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CHI</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SEA</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SF</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LA</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DEN</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28551">
                <a:tc>
                  <a:txBody>
                    <a:bodyPr/>
                    <a:lstStyle/>
                    <a:p>
                      <a:pPr algn="ctr"/>
                      <a:r>
                        <a:rPr lang="en-US" sz="1200" b="1" dirty="0" smtClean="0"/>
                        <a:t>BOS/NY/DC</a:t>
                      </a:r>
                      <a:endParaRPr lang="en-US" sz="1200" b="1" dirty="0"/>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3175">
                <a:tc>
                  <a:txBody>
                    <a:bodyPr/>
                    <a:lstStyle/>
                    <a:p>
                      <a:pPr algn="ctr"/>
                      <a:r>
                        <a:rPr lang="en-US" sz="1200" b="1" dirty="0"/>
                        <a:t>MIA</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1075</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3175">
                <a:tc>
                  <a:txBody>
                    <a:bodyPr/>
                    <a:lstStyle/>
                    <a:p>
                      <a:pPr algn="ctr"/>
                      <a:r>
                        <a:rPr lang="en-US" sz="1200" b="1" dirty="0"/>
                        <a:t>CHI</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671</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1329</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53175">
                <a:tc>
                  <a:txBody>
                    <a:bodyPr/>
                    <a:lstStyle/>
                    <a:p>
                      <a:pPr algn="ctr"/>
                      <a:r>
                        <a:rPr lang="en-US" sz="1200" b="1" dirty="0"/>
                        <a:t>SEA</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2684</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3273</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2013</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53175">
                <a:tc>
                  <a:txBody>
                    <a:bodyPr/>
                    <a:lstStyle/>
                    <a:p>
                      <a:pPr algn="ctr"/>
                      <a:r>
                        <a:rPr lang="en-US" sz="1200" b="1" dirty="0"/>
                        <a:t>SF</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2799</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3053</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2142</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808</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rgbClr val="FF0000"/>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53175">
                <a:tc>
                  <a:txBody>
                    <a:bodyPr/>
                    <a:lstStyle/>
                    <a:p>
                      <a:pPr algn="ctr"/>
                      <a:r>
                        <a:rPr lang="en-US" sz="1200" b="1" dirty="0"/>
                        <a:t>LA</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2631</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2687</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2054</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1131</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rgbClr val="FF0000"/>
                          </a:solidFill>
                          <a:latin typeface="+mn-lt"/>
                          <a:ea typeface="+mn-ea"/>
                          <a:cs typeface="+mn-cs"/>
                        </a:rPr>
                        <a:t>379</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53175">
                <a:tc>
                  <a:txBody>
                    <a:bodyPr/>
                    <a:lstStyle/>
                    <a:p>
                      <a:pPr algn="ctr"/>
                      <a:r>
                        <a:rPr lang="en-US" sz="1200" b="1" dirty="0"/>
                        <a:t>DEN</a:t>
                      </a:r>
                    </a:p>
                  </a:txBody>
                  <a:tcPr marL="31389" marR="31389" marT="31397" marB="3139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1616</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2037</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996</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1307</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1235</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1059</a:t>
                      </a: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5" marB="476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5435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93F66852-FD8C-4B1B-8E93-B086BD74DE78}" type="slidenum">
              <a:rPr lang="he-IL" altLang="en-US" sz="1400"/>
              <a:pPr algn="l">
                <a:spcBef>
                  <a:spcPct val="0"/>
                </a:spcBef>
                <a:buFontTx/>
                <a:buNone/>
              </a:pPr>
              <a:t>109</a:t>
            </a:fld>
            <a:endParaRPr lang="en-US" altLang="en-US" sz="1400"/>
          </a:p>
        </p:txBody>
      </p:sp>
    </p:spTree>
    <p:extLst>
      <p:ext uri="{BB962C8B-B14F-4D97-AF65-F5344CB8AC3E}">
        <p14:creationId xmlns:p14="http://schemas.microsoft.com/office/powerpoint/2010/main" val="336787946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Nominal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1030339" cy="4351338"/>
          </a:xfrm>
        </p:spPr>
        <p:txBody>
          <a:bodyPr>
            <a:normAutofit/>
          </a:bodyPr>
          <a:lstStyle/>
          <a:p>
            <a:r>
              <a:rPr lang="en-US" dirty="0" smtClean="0"/>
              <a:t>Examples: </a:t>
            </a:r>
          </a:p>
          <a:p>
            <a:pPr lvl="1"/>
            <a:r>
              <a:rPr lang="en-US" dirty="0" err="1"/>
              <a:t>Hair_color</a:t>
            </a:r>
            <a:r>
              <a:rPr lang="en-US" dirty="0"/>
              <a:t>= {auburn, black, blond, brown, grey, red, white</a:t>
            </a:r>
            <a:r>
              <a:rPr lang="en-US" dirty="0" smtClean="0"/>
              <a:t>}</a:t>
            </a:r>
          </a:p>
          <a:p>
            <a:pPr lvl="1"/>
            <a:r>
              <a:rPr lang="en-US" i="1" dirty="0" smtClean="0"/>
              <a:t>Occupation</a:t>
            </a:r>
            <a:r>
              <a:rPr lang="en-US" dirty="0" smtClean="0"/>
              <a:t> = {</a:t>
            </a:r>
            <a:r>
              <a:rPr lang="en-US" i="1" dirty="0" smtClean="0"/>
              <a:t>teacher</a:t>
            </a:r>
            <a:r>
              <a:rPr lang="en-US" i="1" dirty="0"/>
              <a:t>, dentist, programmer, farmer</a:t>
            </a:r>
            <a:r>
              <a:rPr lang="en-US" dirty="0"/>
              <a:t>, </a:t>
            </a:r>
            <a:r>
              <a:rPr lang="en-US" dirty="0" smtClean="0"/>
              <a:t>…}</a:t>
            </a:r>
            <a:endParaRPr lang="en-US" dirty="0"/>
          </a:p>
          <a:p>
            <a:pPr lvl="1"/>
            <a:r>
              <a:rPr lang="en-US" dirty="0"/>
              <a:t>marital status, occupation, ID numbers, zip </a:t>
            </a:r>
            <a:r>
              <a:rPr lang="en-US" dirty="0" smtClean="0"/>
              <a:t>codes.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11</a:t>
            </a:fld>
            <a:endParaRPr lang="he-IL" dirty="0"/>
          </a:p>
        </p:txBody>
      </p:sp>
    </p:spTree>
    <p:extLst>
      <p:ext uri="{BB962C8B-B14F-4D97-AF65-F5344CB8AC3E}">
        <p14:creationId xmlns:p14="http://schemas.microsoft.com/office/powerpoint/2010/main" val="167999436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Oval 4"/>
          <p:cNvSpPr>
            <a:spLocks noChangeArrowheads="1"/>
          </p:cNvSpPr>
          <p:nvPr/>
        </p:nvSpPr>
        <p:spPr bwMode="auto">
          <a:xfrm>
            <a:off x="7881473"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DC</a:t>
            </a:r>
          </a:p>
        </p:txBody>
      </p:sp>
      <p:sp>
        <p:nvSpPr>
          <p:cNvPr id="55300" name="Oval 5"/>
          <p:cNvSpPr>
            <a:spLocks noChangeArrowheads="1"/>
          </p:cNvSpPr>
          <p:nvPr/>
        </p:nvSpPr>
        <p:spPr bwMode="auto">
          <a:xfrm>
            <a:off x="695302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b="1"/>
              <a:t>NY</a:t>
            </a:r>
          </a:p>
        </p:txBody>
      </p:sp>
      <p:sp>
        <p:nvSpPr>
          <p:cNvPr id="55301" name="Oval 6"/>
          <p:cNvSpPr>
            <a:spLocks noChangeArrowheads="1"/>
          </p:cNvSpPr>
          <p:nvPr/>
        </p:nvSpPr>
        <p:spPr bwMode="auto">
          <a:xfrm>
            <a:off x="5024717" y="5500150"/>
            <a:ext cx="62848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LA</a:t>
            </a:r>
          </a:p>
        </p:txBody>
      </p:sp>
      <p:sp>
        <p:nvSpPr>
          <p:cNvPr id="55302" name="Oval 7"/>
          <p:cNvSpPr>
            <a:spLocks noChangeArrowheads="1"/>
          </p:cNvSpPr>
          <p:nvPr/>
        </p:nvSpPr>
        <p:spPr bwMode="auto">
          <a:xfrm>
            <a:off x="4096271" y="5500150"/>
            <a:ext cx="62848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SF</a:t>
            </a:r>
          </a:p>
        </p:txBody>
      </p:sp>
      <p:sp>
        <p:nvSpPr>
          <p:cNvPr id="55303" name="Oval 11"/>
          <p:cNvSpPr>
            <a:spLocks noChangeArrowheads="1"/>
          </p:cNvSpPr>
          <p:nvPr/>
        </p:nvSpPr>
        <p:spPr bwMode="auto">
          <a:xfrm>
            <a:off x="5953162" y="5500150"/>
            <a:ext cx="69990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BOS</a:t>
            </a:r>
          </a:p>
        </p:txBody>
      </p:sp>
      <p:cxnSp>
        <p:nvCxnSpPr>
          <p:cNvPr id="55304" name="Elbow Connector 13"/>
          <p:cNvCxnSpPr>
            <a:cxnSpLocks noChangeShapeType="1"/>
            <a:stCxn id="55300" idx="0"/>
            <a:endCxn id="55303" idx="0"/>
          </p:cNvCxnSpPr>
          <p:nvPr/>
        </p:nvCxnSpPr>
        <p:spPr bwMode="auto">
          <a:xfrm rot="16200000" flipV="1">
            <a:off x="6785591" y="5018469"/>
            <a:ext cx="1587" cy="964949"/>
          </a:xfrm>
          <a:prstGeom prst="bentConnector3">
            <a:avLst>
              <a:gd name="adj1" fmla="val 14395468"/>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5305" name="Elbow Connector 16"/>
          <p:cNvCxnSpPr>
            <a:cxnSpLocks noChangeShapeType="1"/>
            <a:stCxn id="55299" idx="0"/>
          </p:cNvCxnSpPr>
          <p:nvPr/>
        </p:nvCxnSpPr>
        <p:spPr bwMode="auto">
          <a:xfrm rot="16200000" flipV="1">
            <a:off x="7252987" y="4557420"/>
            <a:ext cx="499933" cy="138552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5306" name="Straight Connector 20"/>
          <p:cNvCxnSpPr>
            <a:cxnSpLocks noChangeShapeType="1"/>
          </p:cNvCxnSpPr>
          <p:nvPr/>
        </p:nvCxnSpPr>
        <p:spPr bwMode="auto">
          <a:xfrm rot="5400000">
            <a:off x="6668145" y="5143847"/>
            <a:ext cx="285676"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5307" name="Straight Arrow Connector 22"/>
          <p:cNvCxnSpPr>
            <a:cxnSpLocks noChangeShapeType="1"/>
          </p:cNvCxnSpPr>
          <p:nvPr/>
        </p:nvCxnSpPr>
        <p:spPr bwMode="auto">
          <a:xfrm rot="5400000" flipH="1" flipV="1">
            <a:off x="-297578" y="3821805"/>
            <a:ext cx="450097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5308" name="Elbow Connector 25"/>
          <p:cNvCxnSpPr>
            <a:cxnSpLocks noChangeShapeType="1"/>
            <a:stCxn id="55301" idx="0"/>
            <a:endCxn id="55302" idx="0"/>
          </p:cNvCxnSpPr>
          <p:nvPr/>
        </p:nvCxnSpPr>
        <p:spPr bwMode="auto">
          <a:xfrm rot="16200000" flipV="1">
            <a:off x="4873945" y="5036719"/>
            <a:ext cx="1587" cy="928446"/>
          </a:xfrm>
          <a:prstGeom prst="bentConnector3">
            <a:avLst>
              <a:gd name="adj1" fmla="val 57212815"/>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5309" name="Straight Connector 29"/>
          <p:cNvCxnSpPr>
            <a:cxnSpLocks noChangeShapeType="1"/>
          </p:cNvCxnSpPr>
          <p:nvPr/>
        </p:nvCxnSpPr>
        <p:spPr bwMode="auto">
          <a:xfrm>
            <a:off x="1953706" y="5357312"/>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5310" name="Straight Connector 30"/>
          <p:cNvCxnSpPr>
            <a:cxnSpLocks noChangeShapeType="1"/>
          </p:cNvCxnSpPr>
          <p:nvPr/>
        </p:nvCxnSpPr>
        <p:spPr bwMode="auto">
          <a:xfrm>
            <a:off x="1953706" y="5000216"/>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5311" name="Straight Connector 31"/>
          <p:cNvCxnSpPr>
            <a:cxnSpLocks noChangeShapeType="1"/>
          </p:cNvCxnSpPr>
          <p:nvPr/>
        </p:nvCxnSpPr>
        <p:spPr bwMode="auto">
          <a:xfrm>
            <a:off x="1953706" y="4643123"/>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5312" name="Straight Connector 32"/>
          <p:cNvCxnSpPr>
            <a:cxnSpLocks noChangeShapeType="1"/>
          </p:cNvCxnSpPr>
          <p:nvPr/>
        </p:nvCxnSpPr>
        <p:spPr bwMode="auto">
          <a:xfrm>
            <a:off x="1953706" y="4286027"/>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5313" name="Straight Connector 33"/>
          <p:cNvCxnSpPr>
            <a:cxnSpLocks noChangeShapeType="1"/>
          </p:cNvCxnSpPr>
          <p:nvPr/>
        </p:nvCxnSpPr>
        <p:spPr bwMode="auto">
          <a:xfrm>
            <a:off x="1953706" y="4000351"/>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5314" name="Straight Connector 34"/>
          <p:cNvCxnSpPr>
            <a:cxnSpLocks noChangeShapeType="1"/>
          </p:cNvCxnSpPr>
          <p:nvPr/>
        </p:nvCxnSpPr>
        <p:spPr bwMode="auto">
          <a:xfrm>
            <a:off x="1953706" y="3643258"/>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5315" name="TextBox 78"/>
          <p:cNvSpPr txBox="1">
            <a:spLocks noChangeArrowheads="1"/>
          </p:cNvSpPr>
          <p:nvPr/>
        </p:nvSpPr>
        <p:spPr bwMode="auto">
          <a:xfrm>
            <a:off x="1525192" y="5214474"/>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206</a:t>
            </a:r>
          </a:p>
        </p:txBody>
      </p:sp>
      <p:sp>
        <p:nvSpPr>
          <p:cNvPr id="55316" name="TextBox 79"/>
          <p:cNvSpPr txBox="1">
            <a:spLocks noChangeArrowheads="1"/>
          </p:cNvSpPr>
          <p:nvPr/>
        </p:nvSpPr>
        <p:spPr bwMode="auto">
          <a:xfrm>
            <a:off x="2167962" y="3500421"/>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996</a:t>
            </a:r>
          </a:p>
        </p:txBody>
      </p:sp>
      <p:sp>
        <p:nvSpPr>
          <p:cNvPr id="55317" name="TextBox 80"/>
          <p:cNvSpPr txBox="1">
            <a:spLocks noChangeArrowheads="1"/>
          </p:cNvSpPr>
          <p:nvPr/>
        </p:nvSpPr>
        <p:spPr bwMode="auto">
          <a:xfrm>
            <a:off x="1525192" y="4500285"/>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379</a:t>
            </a:r>
          </a:p>
        </p:txBody>
      </p:sp>
      <p:sp>
        <p:nvSpPr>
          <p:cNvPr id="55318" name="TextBox 81"/>
          <p:cNvSpPr txBox="1">
            <a:spLocks noChangeArrowheads="1"/>
          </p:cNvSpPr>
          <p:nvPr/>
        </p:nvSpPr>
        <p:spPr bwMode="auto">
          <a:xfrm>
            <a:off x="2082260" y="3000488"/>
            <a:ext cx="525325"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1059</a:t>
            </a:r>
          </a:p>
        </p:txBody>
      </p:sp>
      <p:sp>
        <p:nvSpPr>
          <p:cNvPr id="55319" name="TextBox 82"/>
          <p:cNvSpPr txBox="1">
            <a:spLocks noChangeArrowheads="1"/>
          </p:cNvSpPr>
          <p:nvPr/>
        </p:nvSpPr>
        <p:spPr bwMode="auto">
          <a:xfrm>
            <a:off x="1525192" y="4214610"/>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671</a:t>
            </a:r>
          </a:p>
        </p:txBody>
      </p:sp>
      <p:sp>
        <p:nvSpPr>
          <p:cNvPr id="55320" name="TextBox 83"/>
          <p:cNvSpPr txBox="1">
            <a:spLocks noChangeArrowheads="1"/>
          </p:cNvSpPr>
          <p:nvPr/>
        </p:nvSpPr>
        <p:spPr bwMode="auto">
          <a:xfrm>
            <a:off x="2167962" y="3857515"/>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808</a:t>
            </a:r>
          </a:p>
        </p:txBody>
      </p:sp>
      <p:sp>
        <p:nvSpPr>
          <p:cNvPr id="55321" name="TextBox 84"/>
          <p:cNvSpPr txBox="1">
            <a:spLocks noChangeArrowheads="1"/>
          </p:cNvSpPr>
          <p:nvPr/>
        </p:nvSpPr>
        <p:spPr bwMode="auto">
          <a:xfrm>
            <a:off x="1525192" y="4857379"/>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223</a:t>
            </a:r>
          </a:p>
        </p:txBody>
      </p:sp>
      <p:sp>
        <p:nvSpPr>
          <p:cNvPr id="55322" name="TextBox 85"/>
          <p:cNvSpPr txBox="1">
            <a:spLocks noChangeArrowheads="1"/>
          </p:cNvSpPr>
          <p:nvPr/>
        </p:nvSpPr>
        <p:spPr bwMode="auto">
          <a:xfrm>
            <a:off x="2096543" y="2286299"/>
            <a:ext cx="523739"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1075</a:t>
            </a:r>
          </a:p>
        </p:txBody>
      </p:sp>
      <p:cxnSp>
        <p:nvCxnSpPr>
          <p:cNvPr id="55323" name="Straight Connector 86"/>
          <p:cNvCxnSpPr>
            <a:cxnSpLocks noChangeShapeType="1"/>
          </p:cNvCxnSpPr>
          <p:nvPr/>
        </p:nvCxnSpPr>
        <p:spPr bwMode="auto">
          <a:xfrm>
            <a:off x="1953706" y="3143324"/>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5324" name="Straight Connector 87"/>
          <p:cNvCxnSpPr>
            <a:cxnSpLocks noChangeShapeType="1"/>
          </p:cNvCxnSpPr>
          <p:nvPr/>
        </p:nvCxnSpPr>
        <p:spPr bwMode="auto">
          <a:xfrm>
            <a:off x="1953706" y="2429135"/>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5325" name="TextBox 89"/>
          <p:cNvSpPr txBox="1">
            <a:spLocks noChangeArrowheads="1"/>
          </p:cNvSpPr>
          <p:nvPr/>
        </p:nvSpPr>
        <p:spPr bwMode="auto">
          <a:xfrm>
            <a:off x="1696597" y="1357854"/>
            <a:ext cx="823698"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Distance</a:t>
            </a:r>
          </a:p>
        </p:txBody>
      </p:sp>
      <p:sp>
        <p:nvSpPr>
          <p:cNvPr id="55326" name="Slide Number Placeholder 4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120FE758-F565-4C24-8894-28BAA82EE8F8}" type="slidenum">
              <a:rPr lang="he-IL" altLang="en-US" sz="1400" b="1"/>
              <a:pPr algn="l">
                <a:spcBef>
                  <a:spcPct val="0"/>
                </a:spcBef>
                <a:buFontTx/>
                <a:buNone/>
              </a:pPr>
              <a:t>110</a:t>
            </a:fld>
            <a:endParaRPr lang="en-US" altLang="en-US" sz="1400" b="1"/>
          </a:p>
        </p:txBody>
      </p:sp>
      <p:sp>
        <p:nvSpPr>
          <p:cNvPr id="31" name="Oval 8"/>
          <p:cNvSpPr>
            <a:spLocks noChangeArrowheads="1"/>
          </p:cNvSpPr>
          <p:nvPr/>
        </p:nvSpPr>
        <p:spPr bwMode="auto">
          <a:xfrm>
            <a:off x="3096406"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SEA</a:t>
            </a:r>
          </a:p>
        </p:txBody>
      </p:sp>
      <p:sp>
        <p:nvSpPr>
          <p:cNvPr id="32" name="Oval 9"/>
          <p:cNvSpPr>
            <a:spLocks noChangeArrowheads="1"/>
          </p:cNvSpPr>
          <p:nvPr/>
        </p:nvSpPr>
        <p:spPr bwMode="auto">
          <a:xfrm>
            <a:off x="2239380"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MIA</a:t>
            </a:r>
          </a:p>
        </p:txBody>
      </p:sp>
      <p:sp>
        <p:nvSpPr>
          <p:cNvPr id="33" name="Oval 10"/>
          <p:cNvSpPr>
            <a:spLocks noChangeArrowheads="1"/>
          </p:cNvSpPr>
          <p:nvPr/>
        </p:nvSpPr>
        <p:spPr bwMode="auto">
          <a:xfrm>
            <a:off x="9595528"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DEN</a:t>
            </a:r>
          </a:p>
        </p:txBody>
      </p:sp>
      <p:sp>
        <p:nvSpPr>
          <p:cNvPr id="34" name="Oval 3"/>
          <p:cNvSpPr>
            <a:spLocks noChangeArrowheads="1"/>
          </p:cNvSpPr>
          <p:nvPr/>
        </p:nvSpPr>
        <p:spPr bwMode="auto">
          <a:xfrm>
            <a:off x="8738501"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CHI</a:t>
            </a:r>
          </a:p>
        </p:txBody>
      </p:sp>
    </p:spTree>
    <p:extLst>
      <p:ext uri="{BB962C8B-B14F-4D97-AF65-F5344CB8AC3E}">
        <p14:creationId xmlns:p14="http://schemas.microsoft.com/office/powerpoint/2010/main" val="2377974268"/>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a:xfrm>
            <a:off x="724050" y="1219200"/>
            <a:ext cx="9601200" cy="4191000"/>
          </a:xfrm>
        </p:spPr>
        <p:txBody>
          <a:bodyPr/>
          <a:lstStyle/>
          <a:p>
            <a:pPr algn="l" rtl="0" eaLnBrk="1" hangingPunct="1"/>
            <a:r>
              <a:rPr lang="en-US" altLang="en-US" sz="1999" dirty="0">
                <a:latin typeface="Times New Roman" panose="02020603050405020304" pitchFamily="18" charset="0"/>
                <a:cs typeface="Times New Roman" panose="02020603050405020304" pitchFamily="18" charset="0"/>
              </a:rPr>
              <a:t>Now, the nearest pair of objects is SF and LA, at distance 379. These are merged into a single cluster called "SF/LA". Then we compute the distance from this new cluster to all other objects, to get a new distance matrix: </a:t>
            </a:r>
          </a:p>
          <a:p>
            <a:pPr algn="l" rtl="0" eaLnBrk="1" hangingPunct="1"/>
            <a:r>
              <a:rPr lang="en-US" altLang="en-US" sz="1999" b="1" dirty="0">
                <a:latin typeface="Times New Roman" panose="02020603050405020304" pitchFamily="18" charset="0"/>
                <a:cs typeface="Times New Roman" panose="02020603050405020304" pitchFamily="18" charset="0"/>
              </a:rPr>
              <a:t>After merging SF with LA:</a:t>
            </a:r>
            <a:r>
              <a:rPr lang="en-US" altLang="en-US" sz="1999" dirty="0">
                <a:latin typeface="Times New Roman" panose="02020603050405020304" pitchFamily="18" charset="0"/>
                <a:cs typeface="Times New Roman" panose="02020603050405020304" pitchFamily="18" charset="0"/>
              </a:rPr>
              <a:t> </a:t>
            </a:r>
          </a:p>
          <a:p>
            <a:pPr algn="l" rtl="0" eaLnBrk="1" hangingPunct="1"/>
            <a:endParaRPr lang="en-US" altLang="en-US" sz="1999" dirty="0"/>
          </a:p>
        </p:txBody>
      </p:sp>
      <p:graphicFrame>
        <p:nvGraphicFramePr>
          <p:cNvPr id="4" name="Table 3"/>
          <p:cNvGraphicFramePr>
            <a:graphicFrameLocks noGrp="1"/>
          </p:cNvGraphicFramePr>
          <p:nvPr>
            <p:extLst/>
          </p:nvPr>
        </p:nvGraphicFramePr>
        <p:xfrm>
          <a:off x="2739313" y="3314701"/>
          <a:ext cx="5570674" cy="2583779"/>
        </p:xfrm>
        <a:graphic>
          <a:graphicData uri="http://schemas.openxmlformats.org/drawingml/2006/table">
            <a:tbl>
              <a:tblPr/>
              <a:tblGrid>
                <a:gridCol w="869334">
                  <a:extLst>
                    <a:ext uri="{9D8B030D-6E8A-4147-A177-3AD203B41FA5}">
                      <a16:colId xmlns:a16="http://schemas.microsoft.com/office/drawing/2014/main" val="20000"/>
                    </a:ext>
                  </a:extLst>
                </a:gridCol>
                <a:gridCol w="1027394">
                  <a:extLst>
                    <a:ext uri="{9D8B030D-6E8A-4147-A177-3AD203B41FA5}">
                      <a16:colId xmlns:a16="http://schemas.microsoft.com/office/drawing/2014/main" val="20001"/>
                    </a:ext>
                  </a:extLst>
                </a:gridCol>
                <a:gridCol w="632243">
                  <a:extLst>
                    <a:ext uri="{9D8B030D-6E8A-4147-A177-3AD203B41FA5}">
                      <a16:colId xmlns:a16="http://schemas.microsoft.com/office/drawing/2014/main" val="20002"/>
                    </a:ext>
                  </a:extLst>
                </a:gridCol>
                <a:gridCol w="711273">
                  <a:extLst>
                    <a:ext uri="{9D8B030D-6E8A-4147-A177-3AD203B41FA5}">
                      <a16:colId xmlns:a16="http://schemas.microsoft.com/office/drawing/2014/main" val="20003"/>
                    </a:ext>
                  </a:extLst>
                </a:gridCol>
                <a:gridCol w="790304">
                  <a:extLst>
                    <a:ext uri="{9D8B030D-6E8A-4147-A177-3AD203B41FA5}">
                      <a16:colId xmlns:a16="http://schemas.microsoft.com/office/drawing/2014/main" val="20004"/>
                    </a:ext>
                  </a:extLst>
                </a:gridCol>
                <a:gridCol w="711273">
                  <a:extLst>
                    <a:ext uri="{9D8B030D-6E8A-4147-A177-3AD203B41FA5}">
                      <a16:colId xmlns:a16="http://schemas.microsoft.com/office/drawing/2014/main" val="20005"/>
                    </a:ext>
                  </a:extLst>
                </a:gridCol>
                <a:gridCol w="828853">
                  <a:extLst>
                    <a:ext uri="{9D8B030D-6E8A-4147-A177-3AD203B41FA5}">
                      <a16:colId xmlns:a16="http://schemas.microsoft.com/office/drawing/2014/main" val="20006"/>
                    </a:ext>
                  </a:extLst>
                </a:gridCol>
              </a:tblGrid>
              <a:tr h="260138">
                <a:tc>
                  <a:txBody>
                    <a:bodyPr/>
                    <a:lstStyle/>
                    <a:p>
                      <a:pPr algn="ctr"/>
                      <a:r>
                        <a:rPr lang="en-US" sz="1200" b="1" dirty="0"/>
                        <a:t> </a:t>
                      </a:r>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smtClean="0"/>
                        <a:t>BOS/NY/DC</a:t>
                      </a:r>
                      <a:endParaRPr lang="en-US" sz="1200" b="1" dirty="0"/>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MIA</a:t>
                      </a:r>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CHI</a:t>
                      </a:r>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SEA</a:t>
                      </a:r>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smtClean="0"/>
                        <a:t>SF/LA</a:t>
                      </a:r>
                      <a:endParaRPr lang="en-US" sz="1200" b="1" dirty="0"/>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DEN</a:t>
                      </a:r>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53786">
                <a:tc>
                  <a:txBody>
                    <a:bodyPr/>
                    <a:lstStyle/>
                    <a:p>
                      <a:pPr algn="ctr"/>
                      <a:r>
                        <a:rPr lang="en-US" sz="1200" b="1" dirty="0" smtClean="0"/>
                        <a:t>BOS/NY/DC</a:t>
                      </a:r>
                      <a:endParaRPr lang="en-US" sz="1200" b="1" dirty="0"/>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rgbClr val="FF0000"/>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3971">
                <a:tc>
                  <a:txBody>
                    <a:bodyPr/>
                    <a:lstStyle/>
                    <a:p>
                      <a:pPr algn="ctr"/>
                      <a:r>
                        <a:rPr lang="en-US" sz="1200" b="1" dirty="0"/>
                        <a:t>MIA</a:t>
                      </a:r>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1075</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3971">
                <a:tc>
                  <a:txBody>
                    <a:bodyPr/>
                    <a:lstStyle/>
                    <a:p>
                      <a:pPr algn="ctr"/>
                      <a:r>
                        <a:rPr lang="en-US" sz="1200" b="1" dirty="0"/>
                        <a:t>CHI</a:t>
                      </a:r>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rgbClr val="FF0000"/>
                          </a:solidFill>
                          <a:latin typeface="+mn-lt"/>
                          <a:ea typeface="+mn-ea"/>
                          <a:cs typeface="+mn-cs"/>
                        </a:rPr>
                        <a:t>671</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200" b="1" kern="1200" dirty="0">
                          <a:solidFill>
                            <a:schemeClr val="tx1"/>
                          </a:solidFill>
                          <a:latin typeface="+mn-lt"/>
                          <a:ea typeface="+mn-ea"/>
                          <a:cs typeface="+mn-cs"/>
                        </a:rPr>
                        <a:t>1329</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3971">
                <a:tc>
                  <a:txBody>
                    <a:bodyPr/>
                    <a:lstStyle/>
                    <a:p>
                      <a:pPr algn="ctr"/>
                      <a:r>
                        <a:rPr lang="en-US" sz="1200" b="1" dirty="0"/>
                        <a:t>SEA</a:t>
                      </a:r>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2684</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3273</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2013</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3971">
                <a:tc>
                  <a:txBody>
                    <a:bodyPr/>
                    <a:lstStyle/>
                    <a:p>
                      <a:pPr algn="ctr"/>
                      <a:r>
                        <a:rPr lang="en-US" sz="1200" b="1" dirty="0" smtClean="0"/>
                        <a:t>SF/LA</a:t>
                      </a:r>
                      <a:endParaRPr lang="en-US" sz="1200" b="1" dirty="0"/>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2631</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2687</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2054</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808</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73971">
                <a:tc>
                  <a:txBody>
                    <a:bodyPr/>
                    <a:lstStyle/>
                    <a:p>
                      <a:pPr algn="ctr"/>
                      <a:r>
                        <a:rPr lang="en-US" sz="1200" b="1" dirty="0"/>
                        <a:t>DEN</a:t>
                      </a:r>
                    </a:p>
                  </a:txBody>
                  <a:tcPr marL="31389" marR="31389" marT="31398" marB="313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1616</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2037</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996</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1307</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chemeClr val="tx1"/>
                          </a:solidFill>
                          <a:latin typeface="+mn-lt"/>
                          <a:ea typeface="+mn-ea"/>
                          <a:cs typeface="+mn-cs"/>
                        </a:rPr>
                        <a:t>1059</a:t>
                      </a: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chemeClr val="tx1"/>
                        </a:solidFill>
                        <a:latin typeface="+mn-lt"/>
                        <a:ea typeface="+mn-ea"/>
                        <a:cs typeface="+mn-cs"/>
                      </a:endParaRPr>
                    </a:p>
                  </a:txBody>
                  <a:tcPr marL="47613" marR="47613" marT="47627" marB="476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5639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546C8163-2FAC-42B3-B532-8CF0FBA70430}" type="slidenum">
              <a:rPr lang="he-IL" altLang="en-US" sz="1400"/>
              <a:pPr algn="l">
                <a:spcBef>
                  <a:spcPct val="0"/>
                </a:spcBef>
                <a:buFontTx/>
                <a:buNone/>
              </a:pPr>
              <a:t>111</a:t>
            </a:fld>
            <a:endParaRPr lang="en-US" altLang="en-US" sz="1400"/>
          </a:p>
        </p:txBody>
      </p:sp>
    </p:spTree>
    <p:extLst>
      <p:ext uri="{BB962C8B-B14F-4D97-AF65-F5344CB8AC3E}">
        <p14:creationId xmlns:p14="http://schemas.microsoft.com/office/powerpoint/2010/main" val="3831591827"/>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Oval 3"/>
          <p:cNvSpPr>
            <a:spLocks noChangeArrowheads="1"/>
          </p:cNvSpPr>
          <p:nvPr/>
        </p:nvSpPr>
        <p:spPr bwMode="auto">
          <a:xfrm>
            <a:off x="8738501" y="5500150"/>
            <a:ext cx="699905"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CHI</a:t>
            </a:r>
          </a:p>
        </p:txBody>
      </p:sp>
      <p:sp>
        <p:nvSpPr>
          <p:cNvPr id="57348" name="Oval 4"/>
          <p:cNvSpPr>
            <a:spLocks noChangeArrowheads="1"/>
          </p:cNvSpPr>
          <p:nvPr/>
        </p:nvSpPr>
        <p:spPr bwMode="auto">
          <a:xfrm>
            <a:off x="7881473"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DC</a:t>
            </a:r>
          </a:p>
        </p:txBody>
      </p:sp>
      <p:sp>
        <p:nvSpPr>
          <p:cNvPr id="57349" name="Oval 5"/>
          <p:cNvSpPr>
            <a:spLocks noChangeArrowheads="1"/>
          </p:cNvSpPr>
          <p:nvPr/>
        </p:nvSpPr>
        <p:spPr bwMode="auto">
          <a:xfrm>
            <a:off x="695302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b="1"/>
              <a:t>NY</a:t>
            </a:r>
          </a:p>
        </p:txBody>
      </p:sp>
      <p:sp>
        <p:nvSpPr>
          <p:cNvPr id="57350" name="Oval 6"/>
          <p:cNvSpPr>
            <a:spLocks noChangeArrowheads="1"/>
          </p:cNvSpPr>
          <p:nvPr/>
        </p:nvSpPr>
        <p:spPr bwMode="auto">
          <a:xfrm>
            <a:off x="502471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LA</a:t>
            </a:r>
          </a:p>
        </p:txBody>
      </p:sp>
      <p:sp>
        <p:nvSpPr>
          <p:cNvPr id="57351" name="Oval 7"/>
          <p:cNvSpPr>
            <a:spLocks noChangeArrowheads="1"/>
          </p:cNvSpPr>
          <p:nvPr/>
        </p:nvSpPr>
        <p:spPr bwMode="auto">
          <a:xfrm>
            <a:off x="4096271"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SF</a:t>
            </a:r>
          </a:p>
        </p:txBody>
      </p:sp>
      <p:sp>
        <p:nvSpPr>
          <p:cNvPr id="57352" name="Oval 11"/>
          <p:cNvSpPr>
            <a:spLocks noChangeArrowheads="1"/>
          </p:cNvSpPr>
          <p:nvPr/>
        </p:nvSpPr>
        <p:spPr bwMode="auto">
          <a:xfrm>
            <a:off x="5953162" y="5500150"/>
            <a:ext cx="69990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BOS</a:t>
            </a:r>
          </a:p>
        </p:txBody>
      </p:sp>
      <p:cxnSp>
        <p:nvCxnSpPr>
          <p:cNvPr id="57353" name="Elbow Connector 13"/>
          <p:cNvCxnSpPr>
            <a:cxnSpLocks noChangeShapeType="1"/>
            <a:stCxn id="57349" idx="0"/>
            <a:endCxn id="57352" idx="0"/>
          </p:cNvCxnSpPr>
          <p:nvPr/>
        </p:nvCxnSpPr>
        <p:spPr bwMode="auto">
          <a:xfrm rot="16200000" flipV="1">
            <a:off x="6785591" y="5018469"/>
            <a:ext cx="1587" cy="964949"/>
          </a:xfrm>
          <a:prstGeom prst="bentConnector3">
            <a:avLst>
              <a:gd name="adj1" fmla="val 14395468"/>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7354" name="Elbow Connector 16"/>
          <p:cNvCxnSpPr>
            <a:cxnSpLocks noChangeShapeType="1"/>
            <a:stCxn id="57348" idx="0"/>
          </p:cNvCxnSpPr>
          <p:nvPr/>
        </p:nvCxnSpPr>
        <p:spPr bwMode="auto">
          <a:xfrm rot="16200000" flipV="1">
            <a:off x="7252987" y="4557420"/>
            <a:ext cx="499933" cy="138552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7355" name="Straight Connector 20"/>
          <p:cNvCxnSpPr>
            <a:cxnSpLocks noChangeShapeType="1"/>
          </p:cNvCxnSpPr>
          <p:nvPr/>
        </p:nvCxnSpPr>
        <p:spPr bwMode="auto">
          <a:xfrm rot="5400000">
            <a:off x="6668145" y="5143847"/>
            <a:ext cx="285676"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7356" name="Straight Arrow Connector 22"/>
          <p:cNvCxnSpPr>
            <a:cxnSpLocks noChangeShapeType="1"/>
          </p:cNvCxnSpPr>
          <p:nvPr/>
        </p:nvCxnSpPr>
        <p:spPr bwMode="auto">
          <a:xfrm rot="5400000" flipH="1" flipV="1">
            <a:off x="-297578" y="3821805"/>
            <a:ext cx="450097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7357" name="Elbow Connector 25"/>
          <p:cNvCxnSpPr>
            <a:cxnSpLocks noChangeShapeType="1"/>
            <a:stCxn id="57350" idx="0"/>
            <a:endCxn id="57351" idx="0"/>
          </p:cNvCxnSpPr>
          <p:nvPr/>
        </p:nvCxnSpPr>
        <p:spPr bwMode="auto">
          <a:xfrm rot="16200000" flipV="1">
            <a:off x="4873945" y="5036719"/>
            <a:ext cx="1587" cy="928446"/>
          </a:xfrm>
          <a:prstGeom prst="bentConnector3">
            <a:avLst>
              <a:gd name="adj1" fmla="val 57212815"/>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7358" name="Straight Connector 29"/>
          <p:cNvCxnSpPr>
            <a:cxnSpLocks noChangeShapeType="1"/>
          </p:cNvCxnSpPr>
          <p:nvPr/>
        </p:nvCxnSpPr>
        <p:spPr bwMode="auto">
          <a:xfrm>
            <a:off x="1953706" y="5357312"/>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7359" name="Straight Connector 30"/>
          <p:cNvCxnSpPr>
            <a:cxnSpLocks noChangeShapeType="1"/>
          </p:cNvCxnSpPr>
          <p:nvPr/>
        </p:nvCxnSpPr>
        <p:spPr bwMode="auto">
          <a:xfrm>
            <a:off x="1953706" y="5000216"/>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7360" name="Straight Connector 31"/>
          <p:cNvCxnSpPr>
            <a:cxnSpLocks noChangeShapeType="1"/>
          </p:cNvCxnSpPr>
          <p:nvPr/>
        </p:nvCxnSpPr>
        <p:spPr bwMode="auto">
          <a:xfrm>
            <a:off x="1953706" y="4643123"/>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7361" name="Straight Connector 32"/>
          <p:cNvCxnSpPr>
            <a:cxnSpLocks noChangeShapeType="1"/>
          </p:cNvCxnSpPr>
          <p:nvPr/>
        </p:nvCxnSpPr>
        <p:spPr bwMode="auto">
          <a:xfrm>
            <a:off x="1953706" y="4286027"/>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7362" name="Straight Connector 33"/>
          <p:cNvCxnSpPr>
            <a:cxnSpLocks noChangeShapeType="1"/>
          </p:cNvCxnSpPr>
          <p:nvPr/>
        </p:nvCxnSpPr>
        <p:spPr bwMode="auto">
          <a:xfrm>
            <a:off x="1953706" y="4000351"/>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7363" name="Straight Connector 34"/>
          <p:cNvCxnSpPr>
            <a:cxnSpLocks noChangeShapeType="1"/>
          </p:cNvCxnSpPr>
          <p:nvPr/>
        </p:nvCxnSpPr>
        <p:spPr bwMode="auto">
          <a:xfrm>
            <a:off x="1953706" y="3643258"/>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7364" name="Elbow Connector 36"/>
          <p:cNvCxnSpPr>
            <a:cxnSpLocks noChangeShapeType="1"/>
            <a:stCxn id="57347" idx="0"/>
          </p:cNvCxnSpPr>
          <p:nvPr/>
        </p:nvCxnSpPr>
        <p:spPr bwMode="auto">
          <a:xfrm rot="16200000" flipV="1">
            <a:off x="7699751" y="4110655"/>
            <a:ext cx="1214122" cy="156486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7365" name="Straight Connector 40"/>
          <p:cNvCxnSpPr>
            <a:cxnSpLocks noChangeShapeType="1"/>
          </p:cNvCxnSpPr>
          <p:nvPr/>
        </p:nvCxnSpPr>
        <p:spPr bwMode="auto">
          <a:xfrm rot="5400000">
            <a:off x="7168078" y="4643915"/>
            <a:ext cx="714189"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57367" name="TextBox 78"/>
          <p:cNvSpPr txBox="1">
            <a:spLocks noChangeArrowheads="1"/>
          </p:cNvSpPr>
          <p:nvPr/>
        </p:nvSpPr>
        <p:spPr bwMode="auto">
          <a:xfrm>
            <a:off x="1525192" y="5214474"/>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206</a:t>
            </a:r>
          </a:p>
        </p:txBody>
      </p:sp>
      <p:sp>
        <p:nvSpPr>
          <p:cNvPr id="57368" name="TextBox 79"/>
          <p:cNvSpPr txBox="1">
            <a:spLocks noChangeArrowheads="1"/>
          </p:cNvSpPr>
          <p:nvPr/>
        </p:nvSpPr>
        <p:spPr bwMode="auto">
          <a:xfrm>
            <a:off x="2167962" y="3500421"/>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996</a:t>
            </a:r>
          </a:p>
        </p:txBody>
      </p:sp>
      <p:sp>
        <p:nvSpPr>
          <p:cNvPr id="57369" name="TextBox 80"/>
          <p:cNvSpPr txBox="1">
            <a:spLocks noChangeArrowheads="1"/>
          </p:cNvSpPr>
          <p:nvPr/>
        </p:nvSpPr>
        <p:spPr bwMode="auto">
          <a:xfrm>
            <a:off x="1525192" y="4500285"/>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379</a:t>
            </a:r>
          </a:p>
        </p:txBody>
      </p:sp>
      <p:sp>
        <p:nvSpPr>
          <p:cNvPr id="57370" name="TextBox 81"/>
          <p:cNvSpPr txBox="1">
            <a:spLocks noChangeArrowheads="1"/>
          </p:cNvSpPr>
          <p:nvPr/>
        </p:nvSpPr>
        <p:spPr bwMode="auto">
          <a:xfrm>
            <a:off x="2082260" y="3000488"/>
            <a:ext cx="525325"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1059</a:t>
            </a:r>
          </a:p>
        </p:txBody>
      </p:sp>
      <p:sp>
        <p:nvSpPr>
          <p:cNvPr id="57371" name="TextBox 82"/>
          <p:cNvSpPr txBox="1">
            <a:spLocks noChangeArrowheads="1"/>
          </p:cNvSpPr>
          <p:nvPr/>
        </p:nvSpPr>
        <p:spPr bwMode="auto">
          <a:xfrm>
            <a:off x="1525192" y="4214610"/>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671</a:t>
            </a:r>
          </a:p>
        </p:txBody>
      </p:sp>
      <p:sp>
        <p:nvSpPr>
          <p:cNvPr id="57372" name="TextBox 83"/>
          <p:cNvSpPr txBox="1">
            <a:spLocks noChangeArrowheads="1"/>
          </p:cNvSpPr>
          <p:nvPr/>
        </p:nvSpPr>
        <p:spPr bwMode="auto">
          <a:xfrm>
            <a:off x="2167962" y="3857515"/>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808</a:t>
            </a:r>
          </a:p>
        </p:txBody>
      </p:sp>
      <p:sp>
        <p:nvSpPr>
          <p:cNvPr id="57373" name="TextBox 84"/>
          <p:cNvSpPr txBox="1">
            <a:spLocks noChangeArrowheads="1"/>
          </p:cNvSpPr>
          <p:nvPr/>
        </p:nvSpPr>
        <p:spPr bwMode="auto">
          <a:xfrm>
            <a:off x="1525192" y="4857379"/>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223</a:t>
            </a:r>
          </a:p>
        </p:txBody>
      </p:sp>
      <p:sp>
        <p:nvSpPr>
          <p:cNvPr id="57374" name="TextBox 85"/>
          <p:cNvSpPr txBox="1">
            <a:spLocks noChangeArrowheads="1"/>
          </p:cNvSpPr>
          <p:nvPr/>
        </p:nvSpPr>
        <p:spPr bwMode="auto">
          <a:xfrm>
            <a:off x="2096543" y="2286299"/>
            <a:ext cx="523739"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1075</a:t>
            </a:r>
          </a:p>
        </p:txBody>
      </p:sp>
      <p:cxnSp>
        <p:nvCxnSpPr>
          <p:cNvPr id="57375" name="Straight Connector 86"/>
          <p:cNvCxnSpPr>
            <a:cxnSpLocks noChangeShapeType="1"/>
          </p:cNvCxnSpPr>
          <p:nvPr/>
        </p:nvCxnSpPr>
        <p:spPr bwMode="auto">
          <a:xfrm>
            <a:off x="1953706" y="3143324"/>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7376" name="Straight Connector 87"/>
          <p:cNvCxnSpPr>
            <a:cxnSpLocks noChangeShapeType="1"/>
          </p:cNvCxnSpPr>
          <p:nvPr/>
        </p:nvCxnSpPr>
        <p:spPr bwMode="auto">
          <a:xfrm>
            <a:off x="1953706" y="2429135"/>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7377" name="TextBox 89"/>
          <p:cNvSpPr txBox="1">
            <a:spLocks noChangeArrowheads="1"/>
          </p:cNvSpPr>
          <p:nvPr/>
        </p:nvSpPr>
        <p:spPr bwMode="auto">
          <a:xfrm>
            <a:off x="1696597" y="1357854"/>
            <a:ext cx="823698"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Distance</a:t>
            </a:r>
          </a:p>
        </p:txBody>
      </p:sp>
      <p:sp>
        <p:nvSpPr>
          <p:cNvPr id="57378" name="Slide Number Placeholder 4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822E1BA7-3652-4366-A7F9-AC5C56B29550}" type="slidenum">
              <a:rPr lang="he-IL" altLang="en-US" sz="1400" b="1"/>
              <a:pPr algn="l">
                <a:spcBef>
                  <a:spcPct val="0"/>
                </a:spcBef>
                <a:buFontTx/>
                <a:buNone/>
              </a:pPr>
              <a:t>112</a:t>
            </a:fld>
            <a:endParaRPr lang="en-US" altLang="en-US" sz="1400" b="1"/>
          </a:p>
        </p:txBody>
      </p:sp>
      <p:sp>
        <p:nvSpPr>
          <p:cNvPr id="35" name="Oval 9"/>
          <p:cNvSpPr>
            <a:spLocks noChangeArrowheads="1"/>
          </p:cNvSpPr>
          <p:nvPr/>
        </p:nvSpPr>
        <p:spPr bwMode="auto">
          <a:xfrm>
            <a:off x="2239380"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MIA</a:t>
            </a:r>
          </a:p>
        </p:txBody>
      </p:sp>
      <p:sp>
        <p:nvSpPr>
          <p:cNvPr id="38" name="Oval 8"/>
          <p:cNvSpPr>
            <a:spLocks noChangeArrowheads="1"/>
          </p:cNvSpPr>
          <p:nvPr/>
        </p:nvSpPr>
        <p:spPr bwMode="auto">
          <a:xfrm>
            <a:off x="3096406" y="5520112"/>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SEA</a:t>
            </a:r>
          </a:p>
        </p:txBody>
      </p:sp>
      <p:sp>
        <p:nvSpPr>
          <p:cNvPr id="39" name="Oval 10"/>
          <p:cNvSpPr>
            <a:spLocks noChangeArrowheads="1"/>
          </p:cNvSpPr>
          <p:nvPr/>
        </p:nvSpPr>
        <p:spPr bwMode="auto">
          <a:xfrm>
            <a:off x="9595528"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DEN</a:t>
            </a:r>
          </a:p>
        </p:txBody>
      </p:sp>
    </p:spTree>
    <p:extLst>
      <p:ext uri="{BB962C8B-B14F-4D97-AF65-F5344CB8AC3E}">
        <p14:creationId xmlns:p14="http://schemas.microsoft.com/office/powerpoint/2010/main" val="1873312653"/>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idx="1"/>
          </p:nvPr>
        </p:nvSpPr>
        <p:spPr>
          <a:xfrm>
            <a:off x="866887" y="1295400"/>
            <a:ext cx="9601200" cy="4191000"/>
          </a:xfrm>
        </p:spPr>
        <p:txBody>
          <a:bodyPr/>
          <a:lstStyle/>
          <a:p>
            <a:pPr algn="l" rtl="0" eaLnBrk="1" hangingPunct="1"/>
            <a:r>
              <a:rPr lang="en-US" altLang="en-US" sz="1999" dirty="0">
                <a:latin typeface="Times New Roman" panose="02020603050405020304" pitchFamily="18" charset="0"/>
                <a:cs typeface="Times New Roman" panose="02020603050405020304" pitchFamily="18" charset="0"/>
              </a:rPr>
              <a:t>Now, the nearest pair of objects is CHI and BOS/NY/DC, at distance 671. These are merged into a single cluster called "BOS/NY/DC/CHI". Then we compute the distance from this new cluster to all other clusters, to get a new distance matrix: </a:t>
            </a:r>
          </a:p>
          <a:p>
            <a:pPr algn="l" rtl="0" eaLnBrk="1" hangingPunct="1"/>
            <a:r>
              <a:rPr lang="en-US" altLang="en-US" sz="1999" b="1" dirty="0">
                <a:latin typeface="Times New Roman" panose="02020603050405020304" pitchFamily="18" charset="0"/>
                <a:cs typeface="Times New Roman" panose="02020603050405020304" pitchFamily="18" charset="0"/>
              </a:rPr>
              <a:t>After merging CHI with BOS/NY/DC:</a:t>
            </a:r>
            <a:r>
              <a:rPr lang="en-US" altLang="en-US" sz="1999" dirty="0">
                <a:latin typeface="Times New Roman" panose="02020603050405020304" pitchFamily="18" charset="0"/>
                <a:cs typeface="Times New Roman" panose="02020603050405020304" pitchFamily="18" charset="0"/>
              </a:rPr>
              <a:t> </a:t>
            </a:r>
          </a:p>
          <a:p>
            <a:pPr algn="l" rtl="0" eaLnBrk="1" hangingPunct="1"/>
            <a:endParaRPr lang="en-US" altLang="en-US" sz="1999" dirty="0"/>
          </a:p>
        </p:txBody>
      </p:sp>
      <p:graphicFrame>
        <p:nvGraphicFramePr>
          <p:cNvPr id="4" name="Table 3"/>
          <p:cNvGraphicFramePr>
            <a:graphicFrameLocks noGrp="1"/>
          </p:cNvGraphicFramePr>
          <p:nvPr/>
        </p:nvGraphicFramePr>
        <p:xfrm>
          <a:off x="2739314" y="3571838"/>
          <a:ext cx="5856349" cy="2483792"/>
        </p:xfrm>
        <a:graphic>
          <a:graphicData uri="http://schemas.openxmlformats.org/drawingml/2006/table">
            <a:tbl>
              <a:tblPr/>
              <a:tblGrid>
                <a:gridCol w="1044082">
                  <a:extLst>
                    <a:ext uri="{9D8B030D-6E8A-4147-A177-3AD203B41FA5}">
                      <a16:colId xmlns:a16="http://schemas.microsoft.com/office/drawing/2014/main" val="20000"/>
                    </a:ext>
                  </a:extLst>
                </a:gridCol>
                <a:gridCol w="1254059">
                  <a:extLst>
                    <a:ext uri="{9D8B030D-6E8A-4147-A177-3AD203B41FA5}">
                      <a16:colId xmlns:a16="http://schemas.microsoft.com/office/drawing/2014/main" val="20001"/>
                    </a:ext>
                  </a:extLst>
                </a:gridCol>
                <a:gridCol w="759332">
                  <a:extLst>
                    <a:ext uri="{9D8B030D-6E8A-4147-A177-3AD203B41FA5}">
                      <a16:colId xmlns:a16="http://schemas.microsoft.com/office/drawing/2014/main" val="20002"/>
                    </a:ext>
                  </a:extLst>
                </a:gridCol>
                <a:gridCol w="949165">
                  <a:extLst>
                    <a:ext uri="{9D8B030D-6E8A-4147-A177-3AD203B41FA5}">
                      <a16:colId xmlns:a16="http://schemas.microsoft.com/office/drawing/2014/main" val="20003"/>
                    </a:ext>
                  </a:extLst>
                </a:gridCol>
                <a:gridCol w="854248">
                  <a:extLst>
                    <a:ext uri="{9D8B030D-6E8A-4147-A177-3AD203B41FA5}">
                      <a16:colId xmlns:a16="http://schemas.microsoft.com/office/drawing/2014/main" val="20004"/>
                    </a:ext>
                  </a:extLst>
                </a:gridCol>
                <a:gridCol w="995463">
                  <a:extLst>
                    <a:ext uri="{9D8B030D-6E8A-4147-A177-3AD203B41FA5}">
                      <a16:colId xmlns:a16="http://schemas.microsoft.com/office/drawing/2014/main" val="20005"/>
                    </a:ext>
                  </a:extLst>
                </a:gridCol>
              </a:tblGrid>
              <a:tr h="468954">
                <a:tc>
                  <a:txBody>
                    <a:bodyPr/>
                    <a:lstStyle/>
                    <a:p>
                      <a:pPr algn="ctr"/>
                      <a:r>
                        <a:rPr lang="en-US" sz="1200" dirty="0"/>
                        <a:t> </a:t>
                      </a:r>
                    </a:p>
                  </a:txBody>
                  <a:tcPr marL="31389" marR="31389" marT="31384" marB="31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smtClean="0"/>
                        <a:t>BOS/NY/DC/CHI</a:t>
                      </a:r>
                      <a:endParaRPr lang="en-US" sz="1200" b="1" dirty="0"/>
                    </a:p>
                  </a:txBody>
                  <a:tcPr marL="31389" marR="31389" marT="31384" marB="31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MIA</a:t>
                      </a:r>
                    </a:p>
                  </a:txBody>
                  <a:tcPr marL="31389" marR="31389" marT="31384" marB="31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SEA</a:t>
                      </a:r>
                    </a:p>
                  </a:txBody>
                  <a:tcPr marL="31389" marR="31389" marT="31384" marB="31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smtClean="0"/>
                        <a:t>SF/LA</a:t>
                      </a:r>
                      <a:endParaRPr lang="en-US" sz="1200" b="1" dirty="0"/>
                    </a:p>
                  </a:txBody>
                  <a:tcPr marL="31389" marR="31389" marT="31384" marB="31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DEN</a:t>
                      </a:r>
                    </a:p>
                  </a:txBody>
                  <a:tcPr marL="31389" marR="31389" marT="31384" marB="31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68954">
                <a:tc>
                  <a:txBody>
                    <a:bodyPr/>
                    <a:lstStyle/>
                    <a:p>
                      <a:pPr algn="ctr"/>
                      <a:r>
                        <a:rPr lang="en-US" sz="1200" b="1" dirty="0" smtClean="0"/>
                        <a:t>BOS/NY/DC/CHI</a:t>
                      </a:r>
                      <a:endParaRPr lang="en-US" sz="1200" b="1" dirty="0"/>
                    </a:p>
                  </a:txBody>
                  <a:tcPr marL="31389" marR="31389" marT="31384" marB="31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86471">
                <a:tc>
                  <a:txBody>
                    <a:bodyPr/>
                    <a:lstStyle/>
                    <a:p>
                      <a:pPr algn="ctr"/>
                      <a:r>
                        <a:rPr lang="en-US" sz="1200" b="1" dirty="0"/>
                        <a:t>MIA</a:t>
                      </a:r>
                    </a:p>
                  </a:txBody>
                  <a:tcPr marL="31389" marR="31389" marT="31384" marB="31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1075</a:t>
                      </a: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86471">
                <a:tc>
                  <a:txBody>
                    <a:bodyPr/>
                    <a:lstStyle/>
                    <a:p>
                      <a:pPr algn="ctr"/>
                      <a:r>
                        <a:rPr lang="en-US" sz="1200" b="1" dirty="0"/>
                        <a:t>SEA</a:t>
                      </a:r>
                    </a:p>
                  </a:txBody>
                  <a:tcPr marL="31389" marR="31389" marT="31384" marB="31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2013</a:t>
                      </a: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3273</a:t>
                      </a: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rgbClr val="FF0000"/>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86471">
                <a:tc>
                  <a:txBody>
                    <a:bodyPr/>
                    <a:lstStyle/>
                    <a:p>
                      <a:pPr algn="ctr"/>
                      <a:r>
                        <a:rPr lang="en-US" sz="1200" b="1" dirty="0" smtClean="0"/>
                        <a:t>SF/LA</a:t>
                      </a:r>
                      <a:endParaRPr lang="en-US" sz="1200" b="1" dirty="0"/>
                    </a:p>
                  </a:txBody>
                  <a:tcPr marL="31389" marR="31389" marT="31384" marB="31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2054</a:t>
                      </a: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2687</a:t>
                      </a: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rgbClr val="FF0000"/>
                          </a:solidFill>
                          <a:latin typeface="+mn-lt"/>
                          <a:ea typeface="+mn-ea"/>
                          <a:cs typeface="+mn-cs"/>
                        </a:rPr>
                        <a:t>808</a:t>
                      </a: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86471">
                <a:tc>
                  <a:txBody>
                    <a:bodyPr/>
                    <a:lstStyle/>
                    <a:p>
                      <a:pPr algn="ctr"/>
                      <a:r>
                        <a:rPr lang="en-US" sz="1200" b="1" dirty="0"/>
                        <a:t>DEN</a:t>
                      </a:r>
                    </a:p>
                  </a:txBody>
                  <a:tcPr marL="31389" marR="31389" marT="31384" marB="313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996</a:t>
                      </a: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2037</a:t>
                      </a: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1307</a:t>
                      </a: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1059</a:t>
                      </a: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05" marB="476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5842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51473BEF-E6B3-4549-BAE8-EE60E6684108}" type="slidenum">
              <a:rPr lang="he-IL" altLang="en-US" sz="1400"/>
              <a:pPr algn="l">
                <a:spcBef>
                  <a:spcPct val="0"/>
                </a:spcBef>
                <a:buFontTx/>
                <a:buNone/>
              </a:pPr>
              <a:t>113</a:t>
            </a:fld>
            <a:endParaRPr lang="en-US" altLang="en-US" sz="1400"/>
          </a:p>
        </p:txBody>
      </p:sp>
    </p:spTree>
    <p:extLst>
      <p:ext uri="{BB962C8B-B14F-4D97-AF65-F5344CB8AC3E}">
        <p14:creationId xmlns:p14="http://schemas.microsoft.com/office/powerpoint/2010/main" val="3646343323"/>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Oval 3"/>
          <p:cNvSpPr>
            <a:spLocks noChangeArrowheads="1"/>
          </p:cNvSpPr>
          <p:nvPr/>
        </p:nvSpPr>
        <p:spPr bwMode="auto">
          <a:xfrm>
            <a:off x="8738501"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CHI</a:t>
            </a:r>
          </a:p>
        </p:txBody>
      </p:sp>
      <p:sp>
        <p:nvSpPr>
          <p:cNvPr id="59396" name="Oval 4"/>
          <p:cNvSpPr>
            <a:spLocks noChangeArrowheads="1"/>
          </p:cNvSpPr>
          <p:nvPr/>
        </p:nvSpPr>
        <p:spPr bwMode="auto">
          <a:xfrm>
            <a:off x="7881473"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DC</a:t>
            </a:r>
          </a:p>
        </p:txBody>
      </p:sp>
      <p:sp>
        <p:nvSpPr>
          <p:cNvPr id="59397" name="Oval 5"/>
          <p:cNvSpPr>
            <a:spLocks noChangeArrowheads="1"/>
          </p:cNvSpPr>
          <p:nvPr/>
        </p:nvSpPr>
        <p:spPr bwMode="auto">
          <a:xfrm>
            <a:off x="695302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b="1"/>
              <a:t>NY</a:t>
            </a:r>
          </a:p>
        </p:txBody>
      </p:sp>
      <p:sp>
        <p:nvSpPr>
          <p:cNvPr id="59398" name="Oval 6"/>
          <p:cNvSpPr>
            <a:spLocks noChangeArrowheads="1"/>
          </p:cNvSpPr>
          <p:nvPr/>
        </p:nvSpPr>
        <p:spPr bwMode="auto">
          <a:xfrm>
            <a:off x="502471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LA</a:t>
            </a:r>
          </a:p>
        </p:txBody>
      </p:sp>
      <p:sp>
        <p:nvSpPr>
          <p:cNvPr id="59399" name="Oval 7"/>
          <p:cNvSpPr>
            <a:spLocks noChangeArrowheads="1"/>
          </p:cNvSpPr>
          <p:nvPr/>
        </p:nvSpPr>
        <p:spPr bwMode="auto">
          <a:xfrm>
            <a:off x="4096271"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SF</a:t>
            </a:r>
          </a:p>
        </p:txBody>
      </p:sp>
      <p:sp>
        <p:nvSpPr>
          <p:cNvPr id="59400" name="Oval 8"/>
          <p:cNvSpPr>
            <a:spLocks noChangeArrowheads="1"/>
          </p:cNvSpPr>
          <p:nvPr/>
        </p:nvSpPr>
        <p:spPr bwMode="auto">
          <a:xfrm>
            <a:off x="3096406" y="5500150"/>
            <a:ext cx="62848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SEA</a:t>
            </a:r>
          </a:p>
        </p:txBody>
      </p:sp>
      <p:sp>
        <p:nvSpPr>
          <p:cNvPr id="59401" name="Oval 11"/>
          <p:cNvSpPr>
            <a:spLocks noChangeArrowheads="1"/>
          </p:cNvSpPr>
          <p:nvPr/>
        </p:nvSpPr>
        <p:spPr bwMode="auto">
          <a:xfrm>
            <a:off x="5953162" y="5500150"/>
            <a:ext cx="69990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BOS</a:t>
            </a:r>
          </a:p>
        </p:txBody>
      </p:sp>
      <p:cxnSp>
        <p:nvCxnSpPr>
          <p:cNvPr id="59402" name="Elbow Connector 13"/>
          <p:cNvCxnSpPr>
            <a:cxnSpLocks noChangeShapeType="1"/>
            <a:stCxn id="59397" idx="0"/>
            <a:endCxn id="59401" idx="0"/>
          </p:cNvCxnSpPr>
          <p:nvPr/>
        </p:nvCxnSpPr>
        <p:spPr bwMode="auto">
          <a:xfrm rot="16200000" flipV="1">
            <a:off x="6785591" y="5018469"/>
            <a:ext cx="1587" cy="964949"/>
          </a:xfrm>
          <a:prstGeom prst="bentConnector3">
            <a:avLst>
              <a:gd name="adj1" fmla="val 14395468"/>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9403" name="Elbow Connector 16"/>
          <p:cNvCxnSpPr>
            <a:cxnSpLocks noChangeShapeType="1"/>
            <a:stCxn id="59396" idx="0"/>
          </p:cNvCxnSpPr>
          <p:nvPr/>
        </p:nvCxnSpPr>
        <p:spPr bwMode="auto">
          <a:xfrm rot="16200000" flipV="1">
            <a:off x="7252987" y="4557420"/>
            <a:ext cx="499933" cy="138552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9404" name="Straight Connector 20"/>
          <p:cNvCxnSpPr>
            <a:cxnSpLocks noChangeShapeType="1"/>
          </p:cNvCxnSpPr>
          <p:nvPr/>
        </p:nvCxnSpPr>
        <p:spPr bwMode="auto">
          <a:xfrm rot="5400000">
            <a:off x="6668145" y="5143847"/>
            <a:ext cx="285676"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9405" name="Straight Arrow Connector 22"/>
          <p:cNvCxnSpPr>
            <a:cxnSpLocks noChangeShapeType="1"/>
          </p:cNvCxnSpPr>
          <p:nvPr/>
        </p:nvCxnSpPr>
        <p:spPr bwMode="auto">
          <a:xfrm rot="5400000" flipH="1" flipV="1">
            <a:off x="-297578" y="3821805"/>
            <a:ext cx="450097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9406" name="Elbow Connector 25"/>
          <p:cNvCxnSpPr>
            <a:cxnSpLocks noChangeShapeType="1"/>
            <a:stCxn id="59398" idx="0"/>
            <a:endCxn id="59399" idx="0"/>
          </p:cNvCxnSpPr>
          <p:nvPr/>
        </p:nvCxnSpPr>
        <p:spPr bwMode="auto">
          <a:xfrm rot="16200000" flipV="1">
            <a:off x="4873945" y="5036719"/>
            <a:ext cx="1587" cy="928446"/>
          </a:xfrm>
          <a:prstGeom prst="bentConnector3">
            <a:avLst>
              <a:gd name="adj1" fmla="val 57212815"/>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9407" name="Straight Connector 29"/>
          <p:cNvCxnSpPr>
            <a:cxnSpLocks noChangeShapeType="1"/>
          </p:cNvCxnSpPr>
          <p:nvPr/>
        </p:nvCxnSpPr>
        <p:spPr bwMode="auto">
          <a:xfrm>
            <a:off x="1953706" y="5357312"/>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9408" name="Straight Connector 30"/>
          <p:cNvCxnSpPr>
            <a:cxnSpLocks noChangeShapeType="1"/>
          </p:cNvCxnSpPr>
          <p:nvPr/>
        </p:nvCxnSpPr>
        <p:spPr bwMode="auto">
          <a:xfrm>
            <a:off x="1953706" y="5000216"/>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9409" name="Straight Connector 31"/>
          <p:cNvCxnSpPr>
            <a:cxnSpLocks noChangeShapeType="1"/>
          </p:cNvCxnSpPr>
          <p:nvPr/>
        </p:nvCxnSpPr>
        <p:spPr bwMode="auto">
          <a:xfrm>
            <a:off x="1953706" y="4643123"/>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9410" name="Straight Connector 32"/>
          <p:cNvCxnSpPr>
            <a:cxnSpLocks noChangeShapeType="1"/>
          </p:cNvCxnSpPr>
          <p:nvPr/>
        </p:nvCxnSpPr>
        <p:spPr bwMode="auto">
          <a:xfrm>
            <a:off x="1953706" y="4286027"/>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9411" name="Straight Connector 33"/>
          <p:cNvCxnSpPr>
            <a:cxnSpLocks noChangeShapeType="1"/>
          </p:cNvCxnSpPr>
          <p:nvPr/>
        </p:nvCxnSpPr>
        <p:spPr bwMode="auto">
          <a:xfrm>
            <a:off x="1953706" y="4000351"/>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9412" name="Straight Connector 34"/>
          <p:cNvCxnSpPr>
            <a:cxnSpLocks noChangeShapeType="1"/>
          </p:cNvCxnSpPr>
          <p:nvPr/>
        </p:nvCxnSpPr>
        <p:spPr bwMode="auto">
          <a:xfrm>
            <a:off x="1953706" y="3643258"/>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9413" name="Elbow Connector 36"/>
          <p:cNvCxnSpPr>
            <a:cxnSpLocks noChangeShapeType="1"/>
            <a:stCxn id="59395" idx="0"/>
          </p:cNvCxnSpPr>
          <p:nvPr/>
        </p:nvCxnSpPr>
        <p:spPr bwMode="auto">
          <a:xfrm rot="16200000" flipV="1">
            <a:off x="7699751" y="4110655"/>
            <a:ext cx="1214122" cy="156486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9414" name="Straight Connector 40"/>
          <p:cNvCxnSpPr>
            <a:cxnSpLocks noChangeShapeType="1"/>
          </p:cNvCxnSpPr>
          <p:nvPr/>
        </p:nvCxnSpPr>
        <p:spPr bwMode="auto">
          <a:xfrm rot="5400000">
            <a:off x="7168078" y="4643915"/>
            <a:ext cx="714189"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9415" name="Elbow Connector 44"/>
          <p:cNvCxnSpPr>
            <a:cxnSpLocks noChangeShapeType="1"/>
            <a:stCxn id="59400" idx="0"/>
          </p:cNvCxnSpPr>
          <p:nvPr/>
        </p:nvCxnSpPr>
        <p:spPr bwMode="auto">
          <a:xfrm rot="5400000" flipH="1" flipV="1">
            <a:off x="3432076" y="3978926"/>
            <a:ext cx="1499797" cy="1542648"/>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59416" name="Straight Connector 50"/>
          <p:cNvCxnSpPr>
            <a:cxnSpLocks noChangeShapeType="1"/>
          </p:cNvCxnSpPr>
          <p:nvPr/>
        </p:nvCxnSpPr>
        <p:spPr bwMode="auto">
          <a:xfrm rot="5400000">
            <a:off x="4666830" y="4286822"/>
            <a:ext cx="571351"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9418" name="TextBox 78"/>
          <p:cNvSpPr txBox="1">
            <a:spLocks noChangeArrowheads="1"/>
          </p:cNvSpPr>
          <p:nvPr/>
        </p:nvSpPr>
        <p:spPr bwMode="auto">
          <a:xfrm>
            <a:off x="1525192" y="5214474"/>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206</a:t>
            </a:r>
          </a:p>
        </p:txBody>
      </p:sp>
      <p:sp>
        <p:nvSpPr>
          <p:cNvPr id="59419" name="TextBox 79"/>
          <p:cNvSpPr txBox="1">
            <a:spLocks noChangeArrowheads="1"/>
          </p:cNvSpPr>
          <p:nvPr/>
        </p:nvSpPr>
        <p:spPr bwMode="auto">
          <a:xfrm>
            <a:off x="2167962" y="3500421"/>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996</a:t>
            </a:r>
          </a:p>
        </p:txBody>
      </p:sp>
      <p:sp>
        <p:nvSpPr>
          <p:cNvPr id="59420" name="TextBox 80"/>
          <p:cNvSpPr txBox="1">
            <a:spLocks noChangeArrowheads="1"/>
          </p:cNvSpPr>
          <p:nvPr/>
        </p:nvSpPr>
        <p:spPr bwMode="auto">
          <a:xfrm>
            <a:off x="1525192" y="4500285"/>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379</a:t>
            </a:r>
          </a:p>
        </p:txBody>
      </p:sp>
      <p:sp>
        <p:nvSpPr>
          <p:cNvPr id="59421" name="TextBox 81"/>
          <p:cNvSpPr txBox="1">
            <a:spLocks noChangeArrowheads="1"/>
          </p:cNvSpPr>
          <p:nvPr/>
        </p:nvSpPr>
        <p:spPr bwMode="auto">
          <a:xfrm>
            <a:off x="2082260" y="3000488"/>
            <a:ext cx="525325"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1059</a:t>
            </a:r>
          </a:p>
        </p:txBody>
      </p:sp>
      <p:sp>
        <p:nvSpPr>
          <p:cNvPr id="59422" name="TextBox 82"/>
          <p:cNvSpPr txBox="1">
            <a:spLocks noChangeArrowheads="1"/>
          </p:cNvSpPr>
          <p:nvPr/>
        </p:nvSpPr>
        <p:spPr bwMode="auto">
          <a:xfrm>
            <a:off x="1525192" y="4214610"/>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671</a:t>
            </a:r>
          </a:p>
        </p:txBody>
      </p:sp>
      <p:sp>
        <p:nvSpPr>
          <p:cNvPr id="59423" name="TextBox 83"/>
          <p:cNvSpPr txBox="1">
            <a:spLocks noChangeArrowheads="1"/>
          </p:cNvSpPr>
          <p:nvPr/>
        </p:nvSpPr>
        <p:spPr bwMode="auto">
          <a:xfrm>
            <a:off x="2167962" y="3857515"/>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808</a:t>
            </a:r>
          </a:p>
        </p:txBody>
      </p:sp>
      <p:sp>
        <p:nvSpPr>
          <p:cNvPr id="59424" name="TextBox 84"/>
          <p:cNvSpPr txBox="1">
            <a:spLocks noChangeArrowheads="1"/>
          </p:cNvSpPr>
          <p:nvPr/>
        </p:nvSpPr>
        <p:spPr bwMode="auto">
          <a:xfrm>
            <a:off x="1525192" y="4857379"/>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223</a:t>
            </a:r>
          </a:p>
        </p:txBody>
      </p:sp>
      <p:sp>
        <p:nvSpPr>
          <p:cNvPr id="59425" name="TextBox 85"/>
          <p:cNvSpPr txBox="1">
            <a:spLocks noChangeArrowheads="1"/>
          </p:cNvSpPr>
          <p:nvPr/>
        </p:nvSpPr>
        <p:spPr bwMode="auto">
          <a:xfrm>
            <a:off x="2096543" y="2286299"/>
            <a:ext cx="523739"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1075</a:t>
            </a:r>
          </a:p>
        </p:txBody>
      </p:sp>
      <p:cxnSp>
        <p:nvCxnSpPr>
          <p:cNvPr id="59426" name="Straight Connector 86"/>
          <p:cNvCxnSpPr>
            <a:cxnSpLocks noChangeShapeType="1"/>
          </p:cNvCxnSpPr>
          <p:nvPr/>
        </p:nvCxnSpPr>
        <p:spPr bwMode="auto">
          <a:xfrm>
            <a:off x="1953706" y="3143324"/>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9427" name="Straight Connector 87"/>
          <p:cNvCxnSpPr>
            <a:cxnSpLocks noChangeShapeType="1"/>
          </p:cNvCxnSpPr>
          <p:nvPr/>
        </p:nvCxnSpPr>
        <p:spPr bwMode="auto">
          <a:xfrm>
            <a:off x="1953706" y="2429135"/>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9428" name="TextBox 89"/>
          <p:cNvSpPr txBox="1">
            <a:spLocks noChangeArrowheads="1"/>
          </p:cNvSpPr>
          <p:nvPr/>
        </p:nvSpPr>
        <p:spPr bwMode="auto">
          <a:xfrm>
            <a:off x="1696597" y="1357854"/>
            <a:ext cx="823698"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Distance</a:t>
            </a:r>
          </a:p>
        </p:txBody>
      </p:sp>
      <p:sp>
        <p:nvSpPr>
          <p:cNvPr id="59429" name="Slide Number Placeholder 4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7501346B-F550-4CE1-8644-602AE76DEFA2}" type="slidenum">
              <a:rPr lang="he-IL" altLang="en-US" sz="1400" b="1"/>
              <a:pPr algn="l">
                <a:spcBef>
                  <a:spcPct val="0"/>
                </a:spcBef>
                <a:buFontTx/>
                <a:buNone/>
              </a:pPr>
              <a:t>114</a:t>
            </a:fld>
            <a:endParaRPr lang="en-US" altLang="en-US" sz="1400" b="1"/>
          </a:p>
        </p:txBody>
      </p:sp>
      <p:sp>
        <p:nvSpPr>
          <p:cNvPr id="38" name="Oval 9"/>
          <p:cNvSpPr>
            <a:spLocks noChangeArrowheads="1"/>
          </p:cNvSpPr>
          <p:nvPr/>
        </p:nvSpPr>
        <p:spPr bwMode="auto">
          <a:xfrm>
            <a:off x="2239380"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MIA</a:t>
            </a:r>
          </a:p>
        </p:txBody>
      </p:sp>
      <p:sp>
        <p:nvSpPr>
          <p:cNvPr id="39" name="Oval 10"/>
          <p:cNvSpPr>
            <a:spLocks noChangeArrowheads="1"/>
          </p:cNvSpPr>
          <p:nvPr/>
        </p:nvSpPr>
        <p:spPr bwMode="auto">
          <a:xfrm>
            <a:off x="9595528"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DEN</a:t>
            </a:r>
          </a:p>
        </p:txBody>
      </p:sp>
    </p:spTree>
    <p:extLst>
      <p:ext uri="{BB962C8B-B14F-4D97-AF65-F5344CB8AC3E}">
        <p14:creationId xmlns:p14="http://schemas.microsoft.com/office/powerpoint/2010/main" val="4016031538"/>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Content Placeholder 2"/>
          <p:cNvSpPr>
            <a:spLocks noGrp="1"/>
          </p:cNvSpPr>
          <p:nvPr>
            <p:ph idx="1"/>
          </p:nvPr>
        </p:nvSpPr>
        <p:spPr>
          <a:xfrm>
            <a:off x="866887" y="1219200"/>
            <a:ext cx="9601200" cy="4191000"/>
          </a:xfrm>
        </p:spPr>
        <p:txBody>
          <a:bodyPr/>
          <a:lstStyle/>
          <a:p>
            <a:pPr algn="l" rtl="0" eaLnBrk="1" hangingPunct="1"/>
            <a:r>
              <a:rPr lang="en-US" altLang="en-US" sz="1999" dirty="0">
                <a:latin typeface="Times New Roman" panose="02020603050405020304" pitchFamily="18" charset="0"/>
                <a:cs typeface="Times New Roman" panose="02020603050405020304" pitchFamily="18" charset="0"/>
              </a:rPr>
              <a:t>Now, the nearest pair of objects is SEA and SF/LA, at distance 808. These are merged into a single cluster called "SF/LA/SEA". Then we compute the distance from this new cluster to all other clusters, to get a new distance matrix: </a:t>
            </a:r>
          </a:p>
          <a:p>
            <a:pPr algn="l" rtl="0" eaLnBrk="1" hangingPunct="1"/>
            <a:r>
              <a:rPr lang="en-US" altLang="en-US" sz="1999" b="1" dirty="0">
                <a:latin typeface="Times New Roman" panose="02020603050405020304" pitchFamily="18" charset="0"/>
                <a:cs typeface="Times New Roman" panose="02020603050405020304" pitchFamily="18" charset="0"/>
              </a:rPr>
              <a:t>After merging SEA with SF/LA:</a:t>
            </a:r>
            <a:r>
              <a:rPr lang="en-US" altLang="en-US" sz="1999" dirty="0">
                <a:latin typeface="Times New Roman" panose="02020603050405020304" pitchFamily="18" charset="0"/>
                <a:cs typeface="Times New Roman" panose="02020603050405020304" pitchFamily="18" charset="0"/>
              </a:rPr>
              <a:t> </a:t>
            </a:r>
          </a:p>
          <a:p>
            <a:pPr algn="l" rtl="0" eaLnBrk="1" hangingPunct="1"/>
            <a:endParaRPr lang="en-US" altLang="en-US" sz="1999"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2739314" y="3500420"/>
          <a:ext cx="5856349" cy="2356823"/>
        </p:xfrm>
        <a:graphic>
          <a:graphicData uri="http://schemas.openxmlformats.org/drawingml/2006/table">
            <a:tbl>
              <a:tblPr/>
              <a:tblGrid>
                <a:gridCol w="1277748">
                  <a:extLst>
                    <a:ext uri="{9D8B030D-6E8A-4147-A177-3AD203B41FA5}">
                      <a16:colId xmlns:a16="http://schemas.microsoft.com/office/drawing/2014/main" val="20000"/>
                    </a:ext>
                  </a:extLst>
                </a:gridCol>
                <a:gridCol w="1490708">
                  <a:extLst>
                    <a:ext uri="{9D8B030D-6E8A-4147-A177-3AD203B41FA5}">
                      <a16:colId xmlns:a16="http://schemas.microsoft.com/office/drawing/2014/main" val="20001"/>
                    </a:ext>
                  </a:extLst>
                </a:gridCol>
                <a:gridCol w="745354">
                  <a:extLst>
                    <a:ext uri="{9D8B030D-6E8A-4147-A177-3AD203B41FA5}">
                      <a16:colId xmlns:a16="http://schemas.microsoft.com/office/drawing/2014/main" val="20002"/>
                    </a:ext>
                  </a:extLst>
                </a:gridCol>
                <a:gridCol w="1384227">
                  <a:extLst>
                    <a:ext uri="{9D8B030D-6E8A-4147-A177-3AD203B41FA5}">
                      <a16:colId xmlns:a16="http://schemas.microsoft.com/office/drawing/2014/main" val="20003"/>
                    </a:ext>
                  </a:extLst>
                </a:gridCol>
                <a:gridCol w="958312">
                  <a:extLst>
                    <a:ext uri="{9D8B030D-6E8A-4147-A177-3AD203B41FA5}">
                      <a16:colId xmlns:a16="http://schemas.microsoft.com/office/drawing/2014/main" val="20004"/>
                    </a:ext>
                  </a:extLst>
                </a:gridCol>
              </a:tblGrid>
              <a:tr h="526978">
                <a:tc>
                  <a:txBody>
                    <a:bodyPr/>
                    <a:lstStyle/>
                    <a:p>
                      <a:pPr algn="ctr"/>
                      <a:r>
                        <a:rPr lang="en-US" sz="1200" dirty="0"/>
                        <a:t> </a:t>
                      </a:r>
                    </a:p>
                  </a:txBody>
                  <a:tcPr marL="31389" marR="31389" marT="31389" marB="313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smtClean="0"/>
                        <a:t>BOS/NY/DC/CHI</a:t>
                      </a:r>
                      <a:endParaRPr lang="en-US" sz="1200" b="1" dirty="0"/>
                    </a:p>
                  </a:txBody>
                  <a:tcPr marL="31389" marR="31389" marT="31389" marB="313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MIA</a:t>
                      </a:r>
                    </a:p>
                  </a:txBody>
                  <a:tcPr marL="31389" marR="31389" marT="31389" marB="313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smtClean="0"/>
                        <a:t>SF/LA/SEA</a:t>
                      </a:r>
                      <a:endParaRPr lang="en-US" sz="1200" b="1" dirty="0"/>
                    </a:p>
                  </a:txBody>
                  <a:tcPr marL="31389" marR="31389" marT="31389" marB="313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DEN</a:t>
                      </a:r>
                    </a:p>
                  </a:txBody>
                  <a:tcPr marL="31389" marR="31389" marT="31389" marB="313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26978">
                <a:tc>
                  <a:txBody>
                    <a:bodyPr/>
                    <a:lstStyle/>
                    <a:p>
                      <a:pPr algn="ctr"/>
                      <a:r>
                        <a:rPr lang="en-US" sz="1200" b="1" dirty="0" smtClean="0"/>
                        <a:t>BOS/NY/DC/CHI</a:t>
                      </a:r>
                      <a:endParaRPr lang="en-US" sz="1200" b="1" dirty="0"/>
                    </a:p>
                  </a:txBody>
                  <a:tcPr marL="31389" marR="31389" marT="31389" marB="313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a:solidFill>
                          <a:srgbClr val="FF0000"/>
                        </a:solidFill>
                        <a:latin typeface="+mn-lt"/>
                        <a:ea typeface="+mn-ea"/>
                        <a:cs typeface="+mn-cs"/>
                      </a:endParaRP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4289">
                <a:tc>
                  <a:txBody>
                    <a:bodyPr/>
                    <a:lstStyle/>
                    <a:p>
                      <a:pPr algn="ctr"/>
                      <a:r>
                        <a:rPr lang="en-US" sz="1200" b="1" dirty="0"/>
                        <a:t>MIA</a:t>
                      </a:r>
                    </a:p>
                  </a:txBody>
                  <a:tcPr marL="31389" marR="31389" marT="31389" marB="313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1075</a:t>
                      </a: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34289">
                <a:tc>
                  <a:txBody>
                    <a:bodyPr/>
                    <a:lstStyle/>
                    <a:p>
                      <a:pPr algn="ctr"/>
                      <a:r>
                        <a:rPr lang="en-US" sz="1200" b="1" dirty="0" smtClean="0"/>
                        <a:t>SF/LA/SEA</a:t>
                      </a:r>
                      <a:endParaRPr lang="en-US" sz="1200" b="1" dirty="0"/>
                    </a:p>
                  </a:txBody>
                  <a:tcPr marL="31389" marR="31389" marT="31389" marB="313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2054</a:t>
                      </a: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2687</a:t>
                      </a: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4289">
                <a:tc>
                  <a:txBody>
                    <a:bodyPr/>
                    <a:lstStyle/>
                    <a:p>
                      <a:pPr algn="ctr"/>
                      <a:r>
                        <a:rPr lang="en-US" sz="1200" b="1" dirty="0"/>
                        <a:t>DEN</a:t>
                      </a:r>
                    </a:p>
                  </a:txBody>
                  <a:tcPr marL="31389" marR="31389" marT="31389" marB="3138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a:solidFill>
                            <a:srgbClr val="FF0000"/>
                          </a:solidFill>
                          <a:latin typeface="+mn-lt"/>
                          <a:ea typeface="+mn-ea"/>
                          <a:cs typeface="+mn-cs"/>
                        </a:rPr>
                        <a:t>996</a:t>
                      </a: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200" kern="1200" dirty="0">
                          <a:solidFill>
                            <a:schemeClr val="tx1"/>
                          </a:solidFill>
                          <a:latin typeface="+mn-lt"/>
                          <a:ea typeface="+mn-ea"/>
                          <a:cs typeface="+mn-cs"/>
                        </a:rPr>
                        <a:t>2037</a:t>
                      </a: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a:solidFill>
                            <a:schemeClr val="tx1"/>
                          </a:solidFill>
                          <a:latin typeface="+mn-lt"/>
                          <a:ea typeface="+mn-ea"/>
                          <a:cs typeface="+mn-cs"/>
                        </a:rPr>
                        <a:t>1059</a:t>
                      </a: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a:solidFill>
                          <a:schemeClr val="tx1"/>
                        </a:solidFill>
                        <a:latin typeface="+mn-lt"/>
                        <a:ea typeface="+mn-ea"/>
                        <a:cs typeface="+mn-cs"/>
                      </a:endParaRPr>
                    </a:p>
                  </a:txBody>
                  <a:tcPr marL="47613" marR="47613" marT="47613" marB="476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6045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41474A88-EF4C-4623-81ED-8BB561B3BA22}" type="slidenum">
              <a:rPr lang="he-IL" altLang="en-US" sz="1400"/>
              <a:pPr algn="l">
                <a:spcBef>
                  <a:spcPct val="0"/>
                </a:spcBef>
                <a:buFontTx/>
                <a:buNone/>
              </a:pPr>
              <a:t>115</a:t>
            </a:fld>
            <a:endParaRPr lang="en-US" altLang="en-US" sz="1400"/>
          </a:p>
        </p:txBody>
      </p:sp>
    </p:spTree>
    <p:extLst>
      <p:ext uri="{BB962C8B-B14F-4D97-AF65-F5344CB8AC3E}">
        <p14:creationId xmlns:p14="http://schemas.microsoft.com/office/powerpoint/2010/main" val="3371060393"/>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Oval 3"/>
          <p:cNvSpPr>
            <a:spLocks noChangeArrowheads="1"/>
          </p:cNvSpPr>
          <p:nvPr/>
        </p:nvSpPr>
        <p:spPr bwMode="auto">
          <a:xfrm>
            <a:off x="8738501"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CHI</a:t>
            </a:r>
          </a:p>
        </p:txBody>
      </p:sp>
      <p:sp>
        <p:nvSpPr>
          <p:cNvPr id="61444" name="Oval 4"/>
          <p:cNvSpPr>
            <a:spLocks noChangeArrowheads="1"/>
          </p:cNvSpPr>
          <p:nvPr/>
        </p:nvSpPr>
        <p:spPr bwMode="auto">
          <a:xfrm>
            <a:off x="7881473"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DC</a:t>
            </a:r>
          </a:p>
        </p:txBody>
      </p:sp>
      <p:sp>
        <p:nvSpPr>
          <p:cNvPr id="61445" name="Oval 5"/>
          <p:cNvSpPr>
            <a:spLocks noChangeArrowheads="1"/>
          </p:cNvSpPr>
          <p:nvPr/>
        </p:nvSpPr>
        <p:spPr bwMode="auto">
          <a:xfrm>
            <a:off x="695302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b="1"/>
              <a:t>NY</a:t>
            </a:r>
          </a:p>
        </p:txBody>
      </p:sp>
      <p:sp>
        <p:nvSpPr>
          <p:cNvPr id="61446" name="Oval 6"/>
          <p:cNvSpPr>
            <a:spLocks noChangeArrowheads="1"/>
          </p:cNvSpPr>
          <p:nvPr/>
        </p:nvSpPr>
        <p:spPr bwMode="auto">
          <a:xfrm>
            <a:off x="502471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LA</a:t>
            </a:r>
          </a:p>
        </p:txBody>
      </p:sp>
      <p:sp>
        <p:nvSpPr>
          <p:cNvPr id="61447" name="Oval 7"/>
          <p:cNvSpPr>
            <a:spLocks noChangeArrowheads="1"/>
          </p:cNvSpPr>
          <p:nvPr/>
        </p:nvSpPr>
        <p:spPr bwMode="auto">
          <a:xfrm>
            <a:off x="4096271"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SF</a:t>
            </a:r>
          </a:p>
        </p:txBody>
      </p:sp>
      <p:sp>
        <p:nvSpPr>
          <p:cNvPr id="61448" name="Oval 8"/>
          <p:cNvSpPr>
            <a:spLocks noChangeArrowheads="1"/>
          </p:cNvSpPr>
          <p:nvPr/>
        </p:nvSpPr>
        <p:spPr bwMode="auto">
          <a:xfrm>
            <a:off x="3096406"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SEA</a:t>
            </a:r>
          </a:p>
        </p:txBody>
      </p:sp>
      <p:sp>
        <p:nvSpPr>
          <p:cNvPr id="61449" name="Oval 10"/>
          <p:cNvSpPr>
            <a:spLocks noChangeArrowheads="1"/>
          </p:cNvSpPr>
          <p:nvPr/>
        </p:nvSpPr>
        <p:spPr bwMode="auto">
          <a:xfrm>
            <a:off x="9595528" y="5500150"/>
            <a:ext cx="699905"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DEN</a:t>
            </a:r>
          </a:p>
        </p:txBody>
      </p:sp>
      <p:sp>
        <p:nvSpPr>
          <p:cNvPr id="61450" name="Oval 11"/>
          <p:cNvSpPr>
            <a:spLocks noChangeArrowheads="1"/>
          </p:cNvSpPr>
          <p:nvPr/>
        </p:nvSpPr>
        <p:spPr bwMode="auto">
          <a:xfrm>
            <a:off x="5953162" y="5500150"/>
            <a:ext cx="69990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BOS</a:t>
            </a:r>
          </a:p>
        </p:txBody>
      </p:sp>
      <p:cxnSp>
        <p:nvCxnSpPr>
          <p:cNvPr id="61451" name="Elbow Connector 13"/>
          <p:cNvCxnSpPr>
            <a:cxnSpLocks noChangeShapeType="1"/>
            <a:stCxn id="61445" idx="0"/>
            <a:endCxn id="61450" idx="0"/>
          </p:cNvCxnSpPr>
          <p:nvPr/>
        </p:nvCxnSpPr>
        <p:spPr bwMode="auto">
          <a:xfrm rot="16200000" flipV="1">
            <a:off x="6785591" y="5018469"/>
            <a:ext cx="1587" cy="964949"/>
          </a:xfrm>
          <a:prstGeom prst="bentConnector3">
            <a:avLst>
              <a:gd name="adj1" fmla="val 14395468"/>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452" name="Elbow Connector 16"/>
          <p:cNvCxnSpPr>
            <a:cxnSpLocks noChangeShapeType="1"/>
            <a:stCxn id="61444" idx="0"/>
          </p:cNvCxnSpPr>
          <p:nvPr/>
        </p:nvCxnSpPr>
        <p:spPr bwMode="auto">
          <a:xfrm rot="16200000" flipV="1">
            <a:off x="7252987" y="4557420"/>
            <a:ext cx="499933" cy="138552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1453" name="Straight Connector 20"/>
          <p:cNvCxnSpPr>
            <a:cxnSpLocks noChangeShapeType="1"/>
          </p:cNvCxnSpPr>
          <p:nvPr/>
        </p:nvCxnSpPr>
        <p:spPr bwMode="auto">
          <a:xfrm rot="5400000">
            <a:off x="6668145" y="5143847"/>
            <a:ext cx="285676"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1454" name="Straight Arrow Connector 22"/>
          <p:cNvCxnSpPr>
            <a:cxnSpLocks noChangeShapeType="1"/>
          </p:cNvCxnSpPr>
          <p:nvPr/>
        </p:nvCxnSpPr>
        <p:spPr bwMode="auto">
          <a:xfrm rot="5400000" flipH="1" flipV="1">
            <a:off x="-297578" y="3821805"/>
            <a:ext cx="450097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1455" name="Elbow Connector 25"/>
          <p:cNvCxnSpPr>
            <a:cxnSpLocks noChangeShapeType="1"/>
            <a:stCxn id="61446" idx="0"/>
            <a:endCxn id="61447" idx="0"/>
          </p:cNvCxnSpPr>
          <p:nvPr/>
        </p:nvCxnSpPr>
        <p:spPr bwMode="auto">
          <a:xfrm rot="16200000" flipV="1">
            <a:off x="4873945" y="5036719"/>
            <a:ext cx="1587" cy="928446"/>
          </a:xfrm>
          <a:prstGeom prst="bentConnector3">
            <a:avLst>
              <a:gd name="adj1" fmla="val 57212815"/>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1456" name="Straight Connector 29"/>
          <p:cNvCxnSpPr>
            <a:cxnSpLocks noChangeShapeType="1"/>
          </p:cNvCxnSpPr>
          <p:nvPr/>
        </p:nvCxnSpPr>
        <p:spPr bwMode="auto">
          <a:xfrm>
            <a:off x="1953706" y="5357312"/>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457" name="Straight Connector 30"/>
          <p:cNvCxnSpPr>
            <a:cxnSpLocks noChangeShapeType="1"/>
          </p:cNvCxnSpPr>
          <p:nvPr/>
        </p:nvCxnSpPr>
        <p:spPr bwMode="auto">
          <a:xfrm>
            <a:off x="1953706" y="5000216"/>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458" name="Straight Connector 31"/>
          <p:cNvCxnSpPr>
            <a:cxnSpLocks noChangeShapeType="1"/>
          </p:cNvCxnSpPr>
          <p:nvPr/>
        </p:nvCxnSpPr>
        <p:spPr bwMode="auto">
          <a:xfrm>
            <a:off x="1953706" y="4643123"/>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459" name="Straight Connector 32"/>
          <p:cNvCxnSpPr>
            <a:cxnSpLocks noChangeShapeType="1"/>
          </p:cNvCxnSpPr>
          <p:nvPr/>
        </p:nvCxnSpPr>
        <p:spPr bwMode="auto">
          <a:xfrm>
            <a:off x="1953706" y="4286027"/>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460" name="Straight Connector 33"/>
          <p:cNvCxnSpPr>
            <a:cxnSpLocks noChangeShapeType="1"/>
          </p:cNvCxnSpPr>
          <p:nvPr/>
        </p:nvCxnSpPr>
        <p:spPr bwMode="auto">
          <a:xfrm>
            <a:off x="1953706" y="4000351"/>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461" name="Straight Connector 34"/>
          <p:cNvCxnSpPr>
            <a:cxnSpLocks noChangeShapeType="1"/>
          </p:cNvCxnSpPr>
          <p:nvPr/>
        </p:nvCxnSpPr>
        <p:spPr bwMode="auto">
          <a:xfrm>
            <a:off x="1953706" y="3643258"/>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462" name="Elbow Connector 36"/>
          <p:cNvCxnSpPr>
            <a:cxnSpLocks noChangeShapeType="1"/>
            <a:stCxn id="61443" idx="0"/>
          </p:cNvCxnSpPr>
          <p:nvPr/>
        </p:nvCxnSpPr>
        <p:spPr bwMode="auto">
          <a:xfrm rot="16200000" flipV="1">
            <a:off x="7699751" y="4110655"/>
            <a:ext cx="1214122" cy="156486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1463" name="Straight Connector 40"/>
          <p:cNvCxnSpPr>
            <a:cxnSpLocks noChangeShapeType="1"/>
          </p:cNvCxnSpPr>
          <p:nvPr/>
        </p:nvCxnSpPr>
        <p:spPr bwMode="auto">
          <a:xfrm rot="5400000">
            <a:off x="7168078" y="4643915"/>
            <a:ext cx="714189"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1464" name="Elbow Connector 44"/>
          <p:cNvCxnSpPr>
            <a:cxnSpLocks noChangeShapeType="1"/>
            <a:stCxn id="61448" idx="0"/>
          </p:cNvCxnSpPr>
          <p:nvPr/>
        </p:nvCxnSpPr>
        <p:spPr bwMode="auto">
          <a:xfrm rot="5400000" flipH="1" flipV="1">
            <a:off x="3432076" y="3978926"/>
            <a:ext cx="1499797" cy="1542648"/>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1465" name="Straight Connector 50"/>
          <p:cNvCxnSpPr>
            <a:cxnSpLocks noChangeShapeType="1"/>
          </p:cNvCxnSpPr>
          <p:nvPr/>
        </p:nvCxnSpPr>
        <p:spPr bwMode="auto">
          <a:xfrm rot="5400000">
            <a:off x="4666830" y="4286822"/>
            <a:ext cx="571351"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466" name="Elbow Connector 52"/>
          <p:cNvCxnSpPr>
            <a:cxnSpLocks noChangeShapeType="1"/>
            <a:stCxn id="61449" idx="0"/>
          </p:cNvCxnSpPr>
          <p:nvPr/>
        </p:nvCxnSpPr>
        <p:spPr bwMode="auto">
          <a:xfrm rot="16200000" flipV="1">
            <a:off x="8163975" y="3717851"/>
            <a:ext cx="1928311" cy="1636286"/>
          </a:xfrm>
          <a:prstGeom prst="bentConnector3">
            <a:avLst>
              <a:gd name="adj1" fmla="val 101056"/>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1467" name="Straight Connector 59"/>
          <p:cNvCxnSpPr>
            <a:cxnSpLocks noChangeShapeType="1"/>
          </p:cNvCxnSpPr>
          <p:nvPr/>
        </p:nvCxnSpPr>
        <p:spPr bwMode="auto">
          <a:xfrm rot="5400000">
            <a:off x="7953687" y="3929728"/>
            <a:ext cx="714189" cy="1587"/>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61468" name="TextBox 78"/>
          <p:cNvSpPr txBox="1">
            <a:spLocks noChangeArrowheads="1"/>
          </p:cNvSpPr>
          <p:nvPr/>
        </p:nvSpPr>
        <p:spPr bwMode="auto">
          <a:xfrm>
            <a:off x="1525192" y="5214474"/>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206</a:t>
            </a:r>
          </a:p>
        </p:txBody>
      </p:sp>
      <p:sp>
        <p:nvSpPr>
          <p:cNvPr id="61469" name="TextBox 79"/>
          <p:cNvSpPr txBox="1">
            <a:spLocks noChangeArrowheads="1"/>
          </p:cNvSpPr>
          <p:nvPr/>
        </p:nvSpPr>
        <p:spPr bwMode="auto">
          <a:xfrm>
            <a:off x="2167962" y="3500421"/>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996</a:t>
            </a:r>
          </a:p>
        </p:txBody>
      </p:sp>
      <p:sp>
        <p:nvSpPr>
          <p:cNvPr id="61470" name="TextBox 80"/>
          <p:cNvSpPr txBox="1">
            <a:spLocks noChangeArrowheads="1"/>
          </p:cNvSpPr>
          <p:nvPr/>
        </p:nvSpPr>
        <p:spPr bwMode="auto">
          <a:xfrm>
            <a:off x="1525192" y="4500285"/>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379</a:t>
            </a:r>
          </a:p>
        </p:txBody>
      </p:sp>
      <p:sp>
        <p:nvSpPr>
          <p:cNvPr id="61471" name="TextBox 81"/>
          <p:cNvSpPr txBox="1">
            <a:spLocks noChangeArrowheads="1"/>
          </p:cNvSpPr>
          <p:nvPr/>
        </p:nvSpPr>
        <p:spPr bwMode="auto">
          <a:xfrm>
            <a:off x="2082260" y="3000488"/>
            <a:ext cx="525325"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1059</a:t>
            </a:r>
          </a:p>
        </p:txBody>
      </p:sp>
      <p:sp>
        <p:nvSpPr>
          <p:cNvPr id="61472" name="TextBox 82"/>
          <p:cNvSpPr txBox="1">
            <a:spLocks noChangeArrowheads="1"/>
          </p:cNvSpPr>
          <p:nvPr/>
        </p:nvSpPr>
        <p:spPr bwMode="auto">
          <a:xfrm>
            <a:off x="1525192" y="4214610"/>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671</a:t>
            </a:r>
          </a:p>
        </p:txBody>
      </p:sp>
      <p:sp>
        <p:nvSpPr>
          <p:cNvPr id="61473" name="TextBox 83"/>
          <p:cNvSpPr txBox="1">
            <a:spLocks noChangeArrowheads="1"/>
          </p:cNvSpPr>
          <p:nvPr/>
        </p:nvSpPr>
        <p:spPr bwMode="auto">
          <a:xfrm>
            <a:off x="2167962" y="3857515"/>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808</a:t>
            </a:r>
          </a:p>
        </p:txBody>
      </p:sp>
      <p:sp>
        <p:nvSpPr>
          <p:cNvPr id="61474" name="TextBox 84"/>
          <p:cNvSpPr txBox="1">
            <a:spLocks noChangeArrowheads="1"/>
          </p:cNvSpPr>
          <p:nvPr/>
        </p:nvSpPr>
        <p:spPr bwMode="auto">
          <a:xfrm>
            <a:off x="1525192" y="4857379"/>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223</a:t>
            </a:r>
          </a:p>
        </p:txBody>
      </p:sp>
      <p:sp>
        <p:nvSpPr>
          <p:cNvPr id="61475" name="TextBox 85"/>
          <p:cNvSpPr txBox="1">
            <a:spLocks noChangeArrowheads="1"/>
          </p:cNvSpPr>
          <p:nvPr/>
        </p:nvSpPr>
        <p:spPr bwMode="auto">
          <a:xfrm>
            <a:off x="2096543" y="2286299"/>
            <a:ext cx="523739"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1075</a:t>
            </a:r>
          </a:p>
        </p:txBody>
      </p:sp>
      <p:cxnSp>
        <p:nvCxnSpPr>
          <p:cNvPr id="61476" name="Straight Connector 86"/>
          <p:cNvCxnSpPr>
            <a:cxnSpLocks noChangeShapeType="1"/>
          </p:cNvCxnSpPr>
          <p:nvPr/>
        </p:nvCxnSpPr>
        <p:spPr bwMode="auto">
          <a:xfrm>
            <a:off x="1953706" y="3143324"/>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1477" name="Straight Connector 87"/>
          <p:cNvCxnSpPr>
            <a:cxnSpLocks noChangeShapeType="1"/>
          </p:cNvCxnSpPr>
          <p:nvPr/>
        </p:nvCxnSpPr>
        <p:spPr bwMode="auto">
          <a:xfrm>
            <a:off x="1953706" y="2429135"/>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61478" name="TextBox 89"/>
          <p:cNvSpPr txBox="1">
            <a:spLocks noChangeArrowheads="1"/>
          </p:cNvSpPr>
          <p:nvPr/>
        </p:nvSpPr>
        <p:spPr bwMode="auto">
          <a:xfrm>
            <a:off x="1696597" y="1357854"/>
            <a:ext cx="823698"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Distance</a:t>
            </a:r>
          </a:p>
        </p:txBody>
      </p:sp>
      <p:sp>
        <p:nvSpPr>
          <p:cNvPr id="61479" name="Slide Number Placeholder 4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E75A9A4E-850F-4402-A08B-E8B67261D1E3}" type="slidenum">
              <a:rPr lang="he-IL" altLang="en-US" sz="1400" b="1"/>
              <a:pPr algn="l">
                <a:spcBef>
                  <a:spcPct val="0"/>
                </a:spcBef>
                <a:buFontTx/>
                <a:buNone/>
              </a:pPr>
              <a:t>116</a:t>
            </a:fld>
            <a:endParaRPr lang="en-US" altLang="en-US" sz="1400" b="1"/>
          </a:p>
        </p:txBody>
      </p:sp>
      <p:sp>
        <p:nvSpPr>
          <p:cNvPr id="40" name="Oval 9"/>
          <p:cNvSpPr>
            <a:spLocks noChangeArrowheads="1"/>
          </p:cNvSpPr>
          <p:nvPr/>
        </p:nvSpPr>
        <p:spPr bwMode="auto">
          <a:xfrm>
            <a:off x="2239380" y="5520112"/>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MIA</a:t>
            </a:r>
          </a:p>
        </p:txBody>
      </p:sp>
    </p:spTree>
    <p:extLst>
      <p:ext uri="{BB962C8B-B14F-4D97-AF65-F5344CB8AC3E}">
        <p14:creationId xmlns:p14="http://schemas.microsoft.com/office/powerpoint/2010/main" val="2524440674"/>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Content Placeholder 2"/>
          <p:cNvSpPr>
            <a:spLocks noGrp="1"/>
          </p:cNvSpPr>
          <p:nvPr>
            <p:ph idx="1"/>
          </p:nvPr>
        </p:nvSpPr>
        <p:spPr>
          <a:xfrm>
            <a:off x="938307" y="1219200"/>
            <a:ext cx="9601200" cy="4191000"/>
          </a:xfrm>
        </p:spPr>
        <p:txBody>
          <a:bodyPr/>
          <a:lstStyle/>
          <a:p>
            <a:pPr algn="l" rtl="0" eaLnBrk="1" hangingPunct="1"/>
            <a:r>
              <a:rPr lang="en-US" altLang="en-US" sz="1999" dirty="0">
                <a:latin typeface="Times New Roman" panose="02020603050405020304" pitchFamily="18" charset="0"/>
                <a:cs typeface="Times New Roman" panose="02020603050405020304" pitchFamily="18" charset="0"/>
              </a:rPr>
              <a:t>Now, the nearest pair of objects is DEN and BOS/NY/DC/CHI, at distance 996. These are merged into a single cluster called "BOS/NY/DC/CHI/DEN". Then we compute the distance from this new cluster to all other clusters, to get a new distance matrix: </a:t>
            </a:r>
          </a:p>
          <a:p>
            <a:pPr algn="l" rtl="0" eaLnBrk="1" hangingPunct="1"/>
            <a:r>
              <a:rPr lang="en-US" altLang="en-US" sz="1999" b="1" dirty="0">
                <a:latin typeface="Times New Roman" panose="02020603050405020304" pitchFamily="18" charset="0"/>
                <a:cs typeface="Times New Roman" panose="02020603050405020304" pitchFamily="18" charset="0"/>
              </a:rPr>
              <a:t>After merging DEN with BOS/NY/DC/CHI:</a:t>
            </a:r>
            <a:r>
              <a:rPr lang="en-US" altLang="en-US" sz="1999" dirty="0">
                <a:latin typeface="Times New Roman" panose="02020603050405020304" pitchFamily="18" charset="0"/>
                <a:cs typeface="Times New Roman" panose="02020603050405020304" pitchFamily="18" charset="0"/>
              </a:rPr>
              <a:t> </a:t>
            </a:r>
          </a:p>
          <a:p>
            <a:pPr algn="l" rtl="0" eaLnBrk="1" hangingPunct="1"/>
            <a:endParaRPr lang="en-US" altLang="en-US" sz="1999" dirty="0"/>
          </a:p>
        </p:txBody>
      </p:sp>
      <p:graphicFrame>
        <p:nvGraphicFramePr>
          <p:cNvPr id="4" name="Table 3"/>
          <p:cNvGraphicFramePr>
            <a:graphicFrameLocks noGrp="1"/>
          </p:cNvGraphicFramePr>
          <p:nvPr/>
        </p:nvGraphicFramePr>
        <p:xfrm>
          <a:off x="2739313" y="3786095"/>
          <a:ext cx="5999188" cy="1499796"/>
        </p:xfrm>
        <a:graphic>
          <a:graphicData uri="http://schemas.openxmlformats.org/drawingml/2006/table">
            <a:tbl>
              <a:tblPr/>
              <a:tblGrid>
                <a:gridCol w="1912785">
                  <a:extLst>
                    <a:ext uri="{9D8B030D-6E8A-4147-A177-3AD203B41FA5}">
                      <a16:colId xmlns:a16="http://schemas.microsoft.com/office/drawing/2014/main" val="20000"/>
                    </a:ext>
                  </a:extLst>
                </a:gridCol>
                <a:gridCol w="1817146">
                  <a:extLst>
                    <a:ext uri="{9D8B030D-6E8A-4147-A177-3AD203B41FA5}">
                      <a16:colId xmlns:a16="http://schemas.microsoft.com/office/drawing/2014/main" val="20001"/>
                    </a:ext>
                  </a:extLst>
                </a:gridCol>
                <a:gridCol w="669475">
                  <a:extLst>
                    <a:ext uri="{9D8B030D-6E8A-4147-A177-3AD203B41FA5}">
                      <a16:colId xmlns:a16="http://schemas.microsoft.com/office/drawing/2014/main" val="20002"/>
                    </a:ext>
                  </a:extLst>
                </a:gridCol>
                <a:gridCol w="1599782">
                  <a:extLst>
                    <a:ext uri="{9D8B030D-6E8A-4147-A177-3AD203B41FA5}">
                      <a16:colId xmlns:a16="http://schemas.microsoft.com/office/drawing/2014/main" val="20003"/>
                    </a:ext>
                  </a:extLst>
                </a:gridCol>
              </a:tblGrid>
              <a:tr h="282300">
                <a:tc>
                  <a:txBody>
                    <a:bodyPr/>
                    <a:lstStyle/>
                    <a:p>
                      <a:pPr algn="ctr"/>
                      <a:r>
                        <a:rPr lang="en-US" sz="1200" dirty="0"/>
                        <a:t> </a:t>
                      </a:r>
                    </a:p>
                  </a:txBody>
                  <a:tcPr marL="31389" marR="31389" marT="31404" marB="31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smtClean="0"/>
                        <a:t>BOS/NY/DC/CHI/DEN</a:t>
                      </a:r>
                      <a:endParaRPr lang="en-US" sz="1200" b="1" dirty="0"/>
                    </a:p>
                  </a:txBody>
                  <a:tcPr marL="31389" marR="31389" marT="31404" marB="31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MIA</a:t>
                      </a:r>
                    </a:p>
                  </a:txBody>
                  <a:tcPr marL="31389" marR="31389" marT="31404" marB="31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smtClean="0"/>
                        <a:t>SF/LA/SEA</a:t>
                      </a:r>
                      <a:endParaRPr lang="en-US" sz="1200" b="1" dirty="0"/>
                    </a:p>
                  </a:txBody>
                  <a:tcPr marL="31389" marR="31389" marT="31404" marB="31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5832">
                <a:tc>
                  <a:txBody>
                    <a:bodyPr/>
                    <a:lstStyle/>
                    <a:p>
                      <a:pPr algn="ctr"/>
                      <a:r>
                        <a:rPr lang="en-US" sz="1200" b="1" dirty="0" smtClean="0"/>
                        <a:t>BOS/NY/DC/CHI/DEN</a:t>
                      </a:r>
                      <a:endParaRPr lang="en-US" sz="1200" b="1" dirty="0"/>
                    </a:p>
                  </a:txBody>
                  <a:tcPr marL="31389" marR="31389" marT="31404" marB="31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smtClean="0">
                        <a:solidFill>
                          <a:schemeClr val="tx1"/>
                        </a:solidFill>
                        <a:latin typeface="+mn-lt"/>
                        <a:ea typeface="+mn-ea"/>
                        <a:cs typeface="+mn-cs"/>
                      </a:endParaRPr>
                    </a:p>
                  </a:txBody>
                  <a:tcPr marL="47613" marR="47613" marT="47635" marB="47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smtClean="0">
                        <a:solidFill>
                          <a:schemeClr val="tx1"/>
                        </a:solidFill>
                        <a:latin typeface="+mn-lt"/>
                        <a:ea typeface="+mn-ea"/>
                        <a:cs typeface="+mn-cs"/>
                      </a:endParaRPr>
                    </a:p>
                  </a:txBody>
                  <a:tcPr marL="47613" marR="47613" marT="47635" marB="47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smtClean="0">
                        <a:solidFill>
                          <a:srgbClr val="FF0000"/>
                        </a:solidFill>
                        <a:latin typeface="+mn-lt"/>
                        <a:ea typeface="+mn-ea"/>
                        <a:cs typeface="+mn-cs"/>
                      </a:endParaRPr>
                    </a:p>
                  </a:txBody>
                  <a:tcPr marL="47613" marR="47613" marT="47635" marB="47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5832">
                <a:tc>
                  <a:txBody>
                    <a:bodyPr/>
                    <a:lstStyle/>
                    <a:p>
                      <a:pPr algn="ctr"/>
                      <a:r>
                        <a:rPr lang="en-US" sz="1200" b="1" dirty="0"/>
                        <a:t>MIA</a:t>
                      </a:r>
                    </a:p>
                  </a:txBody>
                  <a:tcPr marL="31389" marR="31389" marT="31404" marB="31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dirty="0" smtClean="0">
                          <a:solidFill>
                            <a:schemeClr val="tx1"/>
                          </a:solidFill>
                          <a:latin typeface="+mn-lt"/>
                          <a:ea typeface="+mn-ea"/>
                          <a:cs typeface="+mn-cs"/>
                        </a:rPr>
                        <a:t>1075</a:t>
                      </a:r>
                    </a:p>
                  </a:txBody>
                  <a:tcPr marL="47613" marR="47613" marT="47635" marB="47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smtClean="0">
                        <a:solidFill>
                          <a:schemeClr val="tx1"/>
                        </a:solidFill>
                        <a:latin typeface="+mn-lt"/>
                        <a:ea typeface="+mn-ea"/>
                        <a:cs typeface="+mn-cs"/>
                      </a:endParaRPr>
                    </a:p>
                  </a:txBody>
                  <a:tcPr marL="47613" marR="47613" marT="47635" marB="47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smtClean="0">
                        <a:solidFill>
                          <a:schemeClr val="tx1"/>
                        </a:solidFill>
                        <a:latin typeface="+mn-lt"/>
                        <a:ea typeface="+mn-ea"/>
                        <a:cs typeface="+mn-cs"/>
                      </a:endParaRPr>
                    </a:p>
                  </a:txBody>
                  <a:tcPr marL="47613" marR="47613" marT="47635" marB="47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05832">
                <a:tc>
                  <a:txBody>
                    <a:bodyPr/>
                    <a:lstStyle/>
                    <a:p>
                      <a:pPr algn="ctr"/>
                      <a:r>
                        <a:rPr lang="en-US" sz="1200" b="1" dirty="0" smtClean="0"/>
                        <a:t>SF/LA/SEA</a:t>
                      </a:r>
                      <a:endParaRPr lang="en-US" sz="1200" b="1" dirty="0"/>
                    </a:p>
                  </a:txBody>
                  <a:tcPr marL="31389" marR="31389" marT="31404" marB="3140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smtClean="0">
                          <a:solidFill>
                            <a:srgbClr val="FF0000"/>
                          </a:solidFill>
                          <a:latin typeface="+mn-lt"/>
                          <a:ea typeface="+mn-ea"/>
                          <a:cs typeface="+mn-cs"/>
                        </a:rPr>
                        <a:t>1059</a:t>
                      </a:r>
                    </a:p>
                  </a:txBody>
                  <a:tcPr marL="47613" marR="47613" marT="47635" marB="47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200" kern="1200" dirty="0" smtClean="0">
                          <a:solidFill>
                            <a:schemeClr val="tx1"/>
                          </a:solidFill>
                          <a:latin typeface="+mn-lt"/>
                          <a:ea typeface="+mn-ea"/>
                          <a:cs typeface="+mn-cs"/>
                        </a:rPr>
                        <a:t>2687</a:t>
                      </a:r>
                    </a:p>
                  </a:txBody>
                  <a:tcPr marL="47613" marR="47613" marT="47635" marB="47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dirty="0" smtClean="0">
                        <a:solidFill>
                          <a:schemeClr val="tx1"/>
                        </a:solidFill>
                        <a:latin typeface="+mn-lt"/>
                        <a:ea typeface="+mn-ea"/>
                        <a:cs typeface="+mn-cs"/>
                      </a:endParaRPr>
                    </a:p>
                  </a:txBody>
                  <a:tcPr marL="47613" marR="47613" marT="47635" marB="476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6249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1017D7C1-2326-4904-8805-2465870460EC}" type="slidenum">
              <a:rPr lang="he-IL" altLang="en-US" sz="1400"/>
              <a:pPr algn="l">
                <a:spcBef>
                  <a:spcPct val="0"/>
                </a:spcBef>
                <a:buFontTx/>
                <a:buNone/>
              </a:pPr>
              <a:t>117</a:t>
            </a:fld>
            <a:endParaRPr lang="en-US" altLang="en-US" sz="1400"/>
          </a:p>
        </p:txBody>
      </p:sp>
    </p:spTree>
    <p:extLst>
      <p:ext uri="{BB962C8B-B14F-4D97-AF65-F5344CB8AC3E}">
        <p14:creationId xmlns:p14="http://schemas.microsoft.com/office/powerpoint/2010/main" val="1886357332"/>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Oval 3"/>
          <p:cNvSpPr>
            <a:spLocks noChangeArrowheads="1"/>
          </p:cNvSpPr>
          <p:nvPr/>
        </p:nvSpPr>
        <p:spPr bwMode="auto">
          <a:xfrm>
            <a:off x="8738501" y="5500150"/>
            <a:ext cx="699905"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CHI</a:t>
            </a:r>
          </a:p>
        </p:txBody>
      </p:sp>
      <p:sp>
        <p:nvSpPr>
          <p:cNvPr id="63492" name="Oval 4"/>
          <p:cNvSpPr>
            <a:spLocks noChangeArrowheads="1"/>
          </p:cNvSpPr>
          <p:nvPr/>
        </p:nvSpPr>
        <p:spPr bwMode="auto">
          <a:xfrm>
            <a:off x="7881473" y="5500150"/>
            <a:ext cx="62848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DC</a:t>
            </a:r>
          </a:p>
        </p:txBody>
      </p:sp>
      <p:sp>
        <p:nvSpPr>
          <p:cNvPr id="63493" name="Oval 5"/>
          <p:cNvSpPr>
            <a:spLocks noChangeArrowheads="1"/>
          </p:cNvSpPr>
          <p:nvPr/>
        </p:nvSpPr>
        <p:spPr bwMode="auto">
          <a:xfrm>
            <a:off x="6953027" y="5500150"/>
            <a:ext cx="62848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b="1"/>
              <a:t>NY</a:t>
            </a:r>
          </a:p>
        </p:txBody>
      </p:sp>
      <p:sp>
        <p:nvSpPr>
          <p:cNvPr id="63494" name="Oval 6"/>
          <p:cNvSpPr>
            <a:spLocks noChangeArrowheads="1"/>
          </p:cNvSpPr>
          <p:nvPr/>
        </p:nvSpPr>
        <p:spPr bwMode="auto">
          <a:xfrm>
            <a:off x="5024717" y="5500150"/>
            <a:ext cx="62848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LA</a:t>
            </a:r>
          </a:p>
        </p:txBody>
      </p:sp>
      <p:sp>
        <p:nvSpPr>
          <p:cNvPr id="63495" name="Oval 7"/>
          <p:cNvSpPr>
            <a:spLocks noChangeArrowheads="1"/>
          </p:cNvSpPr>
          <p:nvPr/>
        </p:nvSpPr>
        <p:spPr bwMode="auto">
          <a:xfrm>
            <a:off x="4096271" y="5500150"/>
            <a:ext cx="62848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dirty="0"/>
              <a:t>SF</a:t>
            </a:r>
          </a:p>
        </p:txBody>
      </p:sp>
      <p:sp>
        <p:nvSpPr>
          <p:cNvPr id="63496" name="Oval 8"/>
          <p:cNvSpPr>
            <a:spLocks noChangeArrowheads="1"/>
          </p:cNvSpPr>
          <p:nvPr/>
        </p:nvSpPr>
        <p:spPr bwMode="auto">
          <a:xfrm>
            <a:off x="3096406" y="5500150"/>
            <a:ext cx="62848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dirty="0"/>
              <a:t>SEA</a:t>
            </a:r>
          </a:p>
        </p:txBody>
      </p:sp>
      <p:sp>
        <p:nvSpPr>
          <p:cNvPr id="63497" name="Oval 10"/>
          <p:cNvSpPr>
            <a:spLocks noChangeArrowheads="1"/>
          </p:cNvSpPr>
          <p:nvPr/>
        </p:nvSpPr>
        <p:spPr bwMode="auto">
          <a:xfrm>
            <a:off x="9595528" y="5500150"/>
            <a:ext cx="699905"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dirty="0"/>
              <a:t>DEN</a:t>
            </a:r>
          </a:p>
        </p:txBody>
      </p:sp>
      <p:sp>
        <p:nvSpPr>
          <p:cNvPr id="63498" name="Oval 11"/>
          <p:cNvSpPr>
            <a:spLocks noChangeArrowheads="1"/>
          </p:cNvSpPr>
          <p:nvPr/>
        </p:nvSpPr>
        <p:spPr bwMode="auto">
          <a:xfrm>
            <a:off x="5953162" y="5500150"/>
            <a:ext cx="69990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BOS</a:t>
            </a:r>
          </a:p>
        </p:txBody>
      </p:sp>
      <p:cxnSp>
        <p:nvCxnSpPr>
          <p:cNvPr id="63499" name="Elbow Connector 13"/>
          <p:cNvCxnSpPr>
            <a:cxnSpLocks noChangeShapeType="1"/>
            <a:stCxn id="63493" idx="0"/>
            <a:endCxn id="63498" idx="0"/>
          </p:cNvCxnSpPr>
          <p:nvPr/>
        </p:nvCxnSpPr>
        <p:spPr bwMode="auto">
          <a:xfrm rot="16200000" flipV="1">
            <a:off x="6785591" y="5018469"/>
            <a:ext cx="1587" cy="964949"/>
          </a:xfrm>
          <a:prstGeom prst="bentConnector3">
            <a:avLst>
              <a:gd name="adj1" fmla="val 14395468"/>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3500" name="Elbow Connector 16"/>
          <p:cNvCxnSpPr>
            <a:cxnSpLocks noChangeShapeType="1"/>
            <a:stCxn id="63492" idx="0"/>
          </p:cNvCxnSpPr>
          <p:nvPr/>
        </p:nvCxnSpPr>
        <p:spPr bwMode="auto">
          <a:xfrm rot="16200000" flipV="1">
            <a:off x="7252987" y="4557420"/>
            <a:ext cx="499933" cy="138552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3501" name="Straight Connector 20"/>
          <p:cNvCxnSpPr>
            <a:cxnSpLocks noChangeShapeType="1"/>
          </p:cNvCxnSpPr>
          <p:nvPr/>
        </p:nvCxnSpPr>
        <p:spPr bwMode="auto">
          <a:xfrm rot="5400000">
            <a:off x="6668145" y="5143847"/>
            <a:ext cx="285676"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3502" name="Straight Arrow Connector 22"/>
          <p:cNvCxnSpPr>
            <a:cxnSpLocks noChangeShapeType="1"/>
          </p:cNvCxnSpPr>
          <p:nvPr/>
        </p:nvCxnSpPr>
        <p:spPr bwMode="auto">
          <a:xfrm rot="5400000" flipH="1" flipV="1">
            <a:off x="-297578" y="3821805"/>
            <a:ext cx="450097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3503" name="Elbow Connector 25"/>
          <p:cNvCxnSpPr>
            <a:cxnSpLocks noChangeShapeType="1"/>
            <a:stCxn id="63494" idx="0"/>
            <a:endCxn id="63495" idx="0"/>
          </p:cNvCxnSpPr>
          <p:nvPr/>
        </p:nvCxnSpPr>
        <p:spPr bwMode="auto">
          <a:xfrm rot="16200000" flipV="1">
            <a:off x="4873945" y="5036719"/>
            <a:ext cx="1587" cy="928446"/>
          </a:xfrm>
          <a:prstGeom prst="bentConnector3">
            <a:avLst>
              <a:gd name="adj1" fmla="val 57212815"/>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3504" name="Straight Connector 29"/>
          <p:cNvCxnSpPr>
            <a:cxnSpLocks noChangeShapeType="1"/>
          </p:cNvCxnSpPr>
          <p:nvPr/>
        </p:nvCxnSpPr>
        <p:spPr bwMode="auto">
          <a:xfrm>
            <a:off x="1953706" y="5357312"/>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3505" name="Straight Connector 30"/>
          <p:cNvCxnSpPr>
            <a:cxnSpLocks noChangeShapeType="1"/>
          </p:cNvCxnSpPr>
          <p:nvPr/>
        </p:nvCxnSpPr>
        <p:spPr bwMode="auto">
          <a:xfrm>
            <a:off x="1953706" y="5000216"/>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3506" name="Straight Connector 31"/>
          <p:cNvCxnSpPr>
            <a:cxnSpLocks noChangeShapeType="1"/>
          </p:cNvCxnSpPr>
          <p:nvPr/>
        </p:nvCxnSpPr>
        <p:spPr bwMode="auto">
          <a:xfrm>
            <a:off x="1953706" y="4643123"/>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3507" name="Straight Connector 32"/>
          <p:cNvCxnSpPr>
            <a:cxnSpLocks noChangeShapeType="1"/>
          </p:cNvCxnSpPr>
          <p:nvPr/>
        </p:nvCxnSpPr>
        <p:spPr bwMode="auto">
          <a:xfrm>
            <a:off x="1953706" y="4286027"/>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3508" name="Straight Connector 33"/>
          <p:cNvCxnSpPr>
            <a:cxnSpLocks noChangeShapeType="1"/>
          </p:cNvCxnSpPr>
          <p:nvPr/>
        </p:nvCxnSpPr>
        <p:spPr bwMode="auto">
          <a:xfrm>
            <a:off x="1953706" y="4000351"/>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3509" name="Straight Connector 34"/>
          <p:cNvCxnSpPr>
            <a:cxnSpLocks noChangeShapeType="1"/>
          </p:cNvCxnSpPr>
          <p:nvPr/>
        </p:nvCxnSpPr>
        <p:spPr bwMode="auto">
          <a:xfrm>
            <a:off x="1953706" y="3643258"/>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3510" name="Elbow Connector 36"/>
          <p:cNvCxnSpPr>
            <a:cxnSpLocks noChangeShapeType="1"/>
            <a:stCxn id="63491" idx="0"/>
          </p:cNvCxnSpPr>
          <p:nvPr/>
        </p:nvCxnSpPr>
        <p:spPr bwMode="auto">
          <a:xfrm rot="16200000" flipV="1">
            <a:off x="7699751" y="4110655"/>
            <a:ext cx="1214122" cy="156486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3511" name="Straight Connector 40"/>
          <p:cNvCxnSpPr>
            <a:cxnSpLocks noChangeShapeType="1"/>
          </p:cNvCxnSpPr>
          <p:nvPr/>
        </p:nvCxnSpPr>
        <p:spPr bwMode="auto">
          <a:xfrm rot="5400000">
            <a:off x="7168078" y="4643915"/>
            <a:ext cx="714189"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3512" name="Elbow Connector 44"/>
          <p:cNvCxnSpPr>
            <a:cxnSpLocks noChangeShapeType="1"/>
            <a:stCxn id="63496" idx="0"/>
          </p:cNvCxnSpPr>
          <p:nvPr/>
        </p:nvCxnSpPr>
        <p:spPr bwMode="auto">
          <a:xfrm rot="5400000" flipH="1" flipV="1">
            <a:off x="3432076" y="3978926"/>
            <a:ext cx="1499797" cy="1542648"/>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3513" name="Straight Connector 50"/>
          <p:cNvCxnSpPr>
            <a:cxnSpLocks noChangeShapeType="1"/>
          </p:cNvCxnSpPr>
          <p:nvPr/>
        </p:nvCxnSpPr>
        <p:spPr bwMode="auto">
          <a:xfrm rot="5400000">
            <a:off x="4666830" y="4286822"/>
            <a:ext cx="571351"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3514" name="Elbow Connector 52"/>
          <p:cNvCxnSpPr>
            <a:cxnSpLocks noChangeShapeType="1"/>
            <a:stCxn id="63497" idx="0"/>
          </p:cNvCxnSpPr>
          <p:nvPr/>
        </p:nvCxnSpPr>
        <p:spPr bwMode="auto">
          <a:xfrm rot="16200000" flipV="1">
            <a:off x="8163975" y="3717851"/>
            <a:ext cx="1928311" cy="1636286"/>
          </a:xfrm>
          <a:prstGeom prst="bentConnector3">
            <a:avLst>
              <a:gd name="adj1" fmla="val 101056"/>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3515" name="Straight Connector 59"/>
          <p:cNvCxnSpPr>
            <a:cxnSpLocks noChangeShapeType="1"/>
          </p:cNvCxnSpPr>
          <p:nvPr/>
        </p:nvCxnSpPr>
        <p:spPr bwMode="auto">
          <a:xfrm rot="5400000">
            <a:off x="7953687" y="3929728"/>
            <a:ext cx="714189" cy="1587"/>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3516" name="Straight Connector 68"/>
          <p:cNvCxnSpPr>
            <a:cxnSpLocks noChangeShapeType="1"/>
          </p:cNvCxnSpPr>
          <p:nvPr/>
        </p:nvCxnSpPr>
        <p:spPr bwMode="auto">
          <a:xfrm rot="5400000" flipH="1" flipV="1">
            <a:off x="8881338" y="3286164"/>
            <a:ext cx="572939" cy="1587"/>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3517" name="Straight Connector 70"/>
          <p:cNvCxnSpPr>
            <a:cxnSpLocks noChangeShapeType="1"/>
          </p:cNvCxnSpPr>
          <p:nvPr/>
        </p:nvCxnSpPr>
        <p:spPr bwMode="auto">
          <a:xfrm rot="10800000">
            <a:off x="4239109" y="3000486"/>
            <a:ext cx="4927904"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3518" name="Straight Connector 72"/>
          <p:cNvCxnSpPr>
            <a:cxnSpLocks noChangeShapeType="1"/>
          </p:cNvCxnSpPr>
          <p:nvPr/>
        </p:nvCxnSpPr>
        <p:spPr bwMode="auto">
          <a:xfrm rot="5400000">
            <a:off x="3737590" y="3500421"/>
            <a:ext cx="1001452" cy="1587"/>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63519" name="TextBox 78"/>
          <p:cNvSpPr txBox="1">
            <a:spLocks noChangeArrowheads="1"/>
          </p:cNvSpPr>
          <p:nvPr/>
        </p:nvSpPr>
        <p:spPr bwMode="auto">
          <a:xfrm>
            <a:off x="1525192" y="5214474"/>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206</a:t>
            </a:r>
          </a:p>
        </p:txBody>
      </p:sp>
      <p:sp>
        <p:nvSpPr>
          <p:cNvPr id="63520" name="TextBox 79"/>
          <p:cNvSpPr txBox="1">
            <a:spLocks noChangeArrowheads="1"/>
          </p:cNvSpPr>
          <p:nvPr/>
        </p:nvSpPr>
        <p:spPr bwMode="auto">
          <a:xfrm>
            <a:off x="2167962" y="3500421"/>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996</a:t>
            </a:r>
          </a:p>
        </p:txBody>
      </p:sp>
      <p:sp>
        <p:nvSpPr>
          <p:cNvPr id="63521" name="TextBox 80"/>
          <p:cNvSpPr txBox="1">
            <a:spLocks noChangeArrowheads="1"/>
          </p:cNvSpPr>
          <p:nvPr/>
        </p:nvSpPr>
        <p:spPr bwMode="auto">
          <a:xfrm>
            <a:off x="1525192" y="4500285"/>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379</a:t>
            </a:r>
          </a:p>
        </p:txBody>
      </p:sp>
      <p:sp>
        <p:nvSpPr>
          <p:cNvPr id="63522" name="TextBox 81"/>
          <p:cNvSpPr txBox="1">
            <a:spLocks noChangeArrowheads="1"/>
          </p:cNvSpPr>
          <p:nvPr/>
        </p:nvSpPr>
        <p:spPr bwMode="auto">
          <a:xfrm>
            <a:off x="2082260" y="3000488"/>
            <a:ext cx="525325"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1059</a:t>
            </a:r>
          </a:p>
        </p:txBody>
      </p:sp>
      <p:sp>
        <p:nvSpPr>
          <p:cNvPr id="63523" name="TextBox 82"/>
          <p:cNvSpPr txBox="1">
            <a:spLocks noChangeArrowheads="1"/>
          </p:cNvSpPr>
          <p:nvPr/>
        </p:nvSpPr>
        <p:spPr bwMode="auto">
          <a:xfrm>
            <a:off x="1525192" y="4214610"/>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671</a:t>
            </a:r>
          </a:p>
        </p:txBody>
      </p:sp>
      <p:sp>
        <p:nvSpPr>
          <p:cNvPr id="63524" name="TextBox 83"/>
          <p:cNvSpPr txBox="1">
            <a:spLocks noChangeArrowheads="1"/>
          </p:cNvSpPr>
          <p:nvPr/>
        </p:nvSpPr>
        <p:spPr bwMode="auto">
          <a:xfrm>
            <a:off x="2167962" y="3857515"/>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808</a:t>
            </a:r>
          </a:p>
        </p:txBody>
      </p:sp>
      <p:sp>
        <p:nvSpPr>
          <p:cNvPr id="63525" name="TextBox 84"/>
          <p:cNvSpPr txBox="1">
            <a:spLocks noChangeArrowheads="1"/>
          </p:cNvSpPr>
          <p:nvPr/>
        </p:nvSpPr>
        <p:spPr bwMode="auto">
          <a:xfrm>
            <a:off x="1525192" y="4857379"/>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223</a:t>
            </a:r>
          </a:p>
        </p:txBody>
      </p:sp>
      <p:sp>
        <p:nvSpPr>
          <p:cNvPr id="63526" name="TextBox 85"/>
          <p:cNvSpPr txBox="1">
            <a:spLocks noChangeArrowheads="1"/>
          </p:cNvSpPr>
          <p:nvPr/>
        </p:nvSpPr>
        <p:spPr bwMode="auto">
          <a:xfrm>
            <a:off x="2096543" y="2286299"/>
            <a:ext cx="523739"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1075</a:t>
            </a:r>
          </a:p>
        </p:txBody>
      </p:sp>
      <p:cxnSp>
        <p:nvCxnSpPr>
          <p:cNvPr id="63527" name="Straight Connector 86"/>
          <p:cNvCxnSpPr>
            <a:cxnSpLocks noChangeShapeType="1"/>
          </p:cNvCxnSpPr>
          <p:nvPr/>
        </p:nvCxnSpPr>
        <p:spPr bwMode="auto">
          <a:xfrm>
            <a:off x="1953706" y="3143324"/>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3528" name="Straight Connector 87"/>
          <p:cNvCxnSpPr>
            <a:cxnSpLocks noChangeShapeType="1"/>
          </p:cNvCxnSpPr>
          <p:nvPr/>
        </p:nvCxnSpPr>
        <p:spPr bwMode="auto">
          <a:xfrm>
            <a:off x="1953706" y="2429135"/>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63529" name="TextBox 89"/>
          <p:cNvSpPr txBox="1">
            <a:spLocks noChangeArrowheads="1"/>
          </p:cNvSpPr>
          <p:nvPr/>
        </p:nvSpPr>
        <p:spPr bwMode="auto">
          <a:xfrm>
            <a:off x="1696597" y="1357854"/>
            <a:ext cx="823698"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Distance</a:t>
            </a:r>
          </a:p>
        </p:txBody>
      </p:sp>
      <p:sp>
        <p:nvSpPr>
          <p:cNvPr id="63530" name="Slide Number Placeholder 4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36F29839-9617-4667-839C-0F41928B80D8}" type="slidenum">
              <a:rPr lang="he-IL" altLang="en-US" sz="1400" b="1"/>
              <a:pPr algn="l">
                <a:spcBef>
                  <a:spcPct val="0"/>
                </a:spcBef>
                <a:buFontTx/>
                <a:buNone/>
              </a:pPr>
              <a:t>118</a:t>
            </a:fld>
            <a:endParaRPr lang="en-US" altLang="en-US" sz="1400" b="1"/>
          </a:p>
        </p:txBody>
      </p:sp>
      <p:sp>
        <p:nvSpPr>
          <p:cNvPr id="43" name="Oval 9"/>
          <p:cNvSpPr>
            <a:spLocks noChangeArrowheads="1"/>
          </p:cNvSpPr>
          <p:nvPr/>
        </p:nvSpPr>
        <p:spPr bwMode="auto">
          <a:xfrm>
            <a:off x="2239380" y="5520112"/>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MIA</a:t>
            </a:r>
          </a:p>
        </p:txBody>
      </p:sp>
    </p:spTree>
    <p:extLst>
      <p:ext uri="{BB962C8B-B14F-4D97-AF65-F5344CB8AC3E}">
        <p14:creationId xmlns:p14="http://schemas.microsoft.com/office/powerpoint/2010/main" val="2032746795"/>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Content Placeholder 2"/>
          <p:cNvSpPr>
            <a:spLocks noGrp="1"/>
          </p:cNvSpPr>
          <p:nvPr>
            <p:ph idx="1"/>
          </p:nvPr>
        </p:nvSpPr>
        <p:spPr>
          <a:xfrm>
            <a:off x="838200" y="1219200"/>
            <a:ext cx="9601200" cy="4191000"/>
          </a:xfrm>
        </p:spPr>
        <p:txBody>
          <a:bodyPr/>
          <a:lstStyle/>
          <a:p>
            <a:pPr algn="l" rtl="0" eaLnBrk="1" hangingPunct="1"/>
            <a:r>
              <a:rPr lang="en-US" altLang="en-US" sz="1999" dirty="0">
                <a:latin typeface="Times New Roman" panose="02020603050405020304" pitchFamily="18" charset="0"/>
                <a:cs typeface="Times New Roman" panose="02020603050405020304" pitchFamily="18" charset="0"/>
              </a:rPr>
              <a:t>Now, the nearest pair of objects is BOS/NY/DC/CHI/DEN and SF/LA/SEA, at distance 1059. These are merged into a single cluster called "BOS/NY/DC/CHI/DEN/SF/LA/SEA". Then we compute the distance from this new compound object to all other objects, to get a new distance matrix: </a:t>
            </a:r>
          </a:p>
          <a:p>
            <a:pPr algn="l" rtl="0" eaLnBrk="1" hangingPunct="1"/>
            <a:r>
              <a:rPr lang="en-US" altLang="en-US" sz="1999" b="1" dirty="0">
                <a:latin typeface="Times New Roman" panose="02020603050405020304" pitchFamily="18" charset="0"/>
                <a:cs typeface="Times New Roman" panose="02020603050405020304" pitchFamily="18" charset="0"/>
              </a:rPr>
              <a:t>After merging SF/LA/SEA with BOS/NY/DC/CHI/DEN:</a:t>
            </a:r>
            <a:r>
              <a:rPr lang="en-US" altLang="en-US" sz="1999" dirty="0">
                <a:latin typeface="Times New Roman" panose="02020603050405020304" pitchFamily="18" charset="0"/>
                <a:cs typeface="Times New Roman" panose="02020603050405020304" pitchFamily="18" charset="0"/>
              </a:rPr>
              <a:t> </a:t>
            </a:r>
          </a:p>
          <a:p>
            <a:pPr algn="l" rtl="0" eaLnBrk="1" hangingPunct="1"/>
            <a:endParaRPr lang="en-US" altLang="en-US" sz="1999" dirty="0"/>
          </a:p>
        </p:txBody>
      </p:sp>
      <p:graphicFrame>
        <p:nvGraphicFramePr>
          <p:cNvPr id="4" name="Table 3"/>
          <p:cNvGraphicFramePr>
            <a:graphicFrameLocks noGrp="1"/>
          </p:cNvGraphicFramePr>
          <p:nvPr/>
        </p:nvGraphicFramePr>
        <p:xfrm>
          <a:off x="2739312" y="3786095"/>
          <a:ext cx="6713378" cy="1209554"/>
        </p:xfrm>
        <a:graphic>
          <a:graphicData uri="http://schemas.openxmlformats.org/drawingml/2006/table">
            <a:tbl>
              <a:tblPr/>
              <a:tblGrid>
                <a:gridCol w="2918860">
                  <a:extLst>
                    <a:ext uri="{9D8B030D-6E8A-4147-A177-3AD203B41FA5}">
                      <a16:colId xmlns:a16="http://schemas.microsoft.com/office/drawing/2014/main" val="20000"/>
                    </a:ext>
                  </a:extLst>
                </a:gridCol>
                <a:gridCol w="2772917">
                  <a:extLst>
                    <a:ext uri="{9D8B030D-6E8A-4147-A177-3AD203B41FA5}">
                      <a16:colId xmlns:a16="http://schemas.microsoft.com/office/drawing/2014/main" val="20001"/>
                    </a:ext>
                  </a:extLst>
                </a:gridCol>
                <a:gridCol w="1021601">
                  <a:extLst>
                    <a:ext uri="{9D8B030D-6E8A-4147-A177-3AD203B41FA5}">
                      <a16:colId xmlns:a16="http://schemas.microsoft.com/office/drawing/2014/main" val="20002"/>
                    </a:ext>
                  </a:extLst>
                </a:gridCol>
              </a:tblGrid>
              <a:tr h="428364">
                <a:tc>
                  <a:txBody>
                    <a:bodyPr/>
                    <a:lstStyle/>
                    <a:p>
                      <a:pPr algn="ctr"/>
                      <a:r>
                        <a:rPr lang="en-US" sz="1200" b="1" dirty="0"/>
                        <a:t> </a:t>
                      </a:r>
                    </a:p>
                  </a:txBody>
                  <a:tcPr marL="31389" marR="31389" marT="31350" marB="3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t>BOS/NY/DC/CHI/DEN/SF/LA/SEA</a:t>
                      </a:r>
                    </a:p>
                    <a:p>
                      <a:pPr algn="ctr"/>
                      <a:endParaRPr lang="en-US" sz="1200" b="1" dirty="0"/>
                    </a:p>
                  </a:txBody>
                  <a:tcPr marL="31389" marR="31389" marT="31350" marB="3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t>MIA</a:t>
                      </a:r>
                    </a:p>
                  </a:txBody>
                  <a:tcPr marL="31389" marR="31389" marT="31350" marB="3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283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t>BOS/NY/DC/CHI/DEN/SF/LA/SEA</a:t>
                      </a:r>
                    </a:p>
                    <a:p>
                      <a:pPr algn="ctr"/>
                      <a:endParaRPr lang="en-US" sz="1200" b="1" dirty="0"/>
                    </a:p>
                  </a:txBody>
                  <a:tcPr marL="31389" marR="31389" marT="31350" marB="3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smtClean="0">
                        <a:solidFill>
                          <a:schemeClr val="tx1"/>
                        </a:solidFill>
                        <a:latin typeface="+mn-lt"/>
                        <a:ea typeface="+mn-ea"/>
                        <a:cs typeface="+mn-cs"/>
                      </a:endParaRPr>
                    </a:p>
                  </a:txBody>
                  <a:tcPr marL="47613" marR="47613" marT="47553" marB="475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b="1" kern="1200" dirty="0" smtClean="0">
                        <a:solidFill>
                          <a:srgbClr val="FF0000"/>
                        </a:solidFill>
                        <a:latin typeface="+mn-lt"/>
                        <a:ea typeface="+mn-ea"/>
                        <a:cs typeface="+mn-cs"/>
                      </a:endParaRPr>
                    </a:p>
                  </a:txBody>
                  <a:tcPr marL="47613" marR="47613" marT="47553" marB="475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2634">
                <a:tc>
                  <a:txBody>
                    <a:bodyPr/>
                    <a:lstStyle/>
                    <a:p>
                      <a:pPr algn="ctr"/>
                      <a:r>
                        <a:rPr lang="en-US" sz="1200" b="1" dirty="0"/>
                        <a:t>MIA</a:t>
                      </a:r>
                    </a:p>
                  </a:txBody>
                  <a:tcPr marL="31389" marR="31389" marT="31350" marB="313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kern="1200" dirty="0" smtClean="0">
                          <a:solidFill>
                            <a:srgbClr val="FF0000"/>
                          </a:solidFill>
                          <a:latin typeface="+mn-lt"/>
                          <a:ea typeface="+mn-ea"/>
                          <a:cs typeface="+mn-cs"/>
                        </a:rPr>
                        <a:t>1075</a:t>
                      </a:r>
                    </a:p>
                  </a:txBody>
                  <a:tcPr marL="47613" marR="47613" marT="47553" marB="475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endParaRPr lang="en-US" sz="1200" b="1" kern="1200" dirty="0" smtClean="0">
                        <a:solidFill>
                          <a:schemeClr val="tx1"/>
                        </a:solidFill>
                        <a:latin typeface="+mn-lt"/>
                        <a:ea typeface="+mn-ea"/>
                        <a:cs typeface="+mn-cs"/>
                      </a:endParaRPr>
                    </a:p>
                  </a:txBody>
                  <a:tcPr marL="47613" marR="47613" marT="47553" marB="475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6453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BFC3694E-C46E-4CB3-8189-7C2B3D5811BB}" type="slidenum">
              <a:rPr lang="he-IL" altLang="en-US" sz="1400"/>
              <a:pPr algn="l">
                <a:spcBef>
                  <a:spcPct val="0"/>
                </a:spcBef>
                <a:buFontTx/>
                <a:buNone/>
              </a:pPr>
              <a:t>119</a:t>
            </a:fld>
            <a:endParaRPr lang="en-US" altLang="en-US" sz="1400"/>
          </a:p>
        </p:txBody>
      </p:sp>
    </p:spTree>
    <p:extLst>
      <p:ext uri="{BB962C8B-B14F-4D97-AF65-F5344CB8AC3E}">
        <p14:creationId xmlns:p14="http://schemas.microsoft.com/office/powerpoint/2010/main" val="258271753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Binary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206128" cy="4351338"/>
          </a:xfrm>
        </p:spPr>
        <p:txBody>
          <a:bodyPr>
            <a:normAutofit/>
          </a:bodyPr>
          <a:lstStyle/>
          <a:p>
            <a:r>
              <a:rPr lang="en-US" dirty="0"/>
              <a:t>A </a:t>
            </a:r>
            <a:r>
              <a:rPr lang="en-US" b="1" dirty="0"/>
              <a:t>binary attribute </a:t>
            </a:r>
            <a:r>
              <a:rPr lang="en-US" dirty="0"/>
              <a:t>is a nominal attribute with only two categories or states: 0 or 1, where 0 typically means that the attribute is absent, and 1 means that it is present. </a:t>
            </a:r>
          </a:p>
          <a:p>
            <a:r>
              <a:rPr lang="en-US" dirty="0"/>
              <a:t>Binary attributes are referred to as </a:t>
            </a:r>
            <a:r>
              <a:rPr lang="en-US" b="1" dirty="0"/>
              <a:t>Boolean </a:t>
            </a:r>
            <a:r>
              <a:rPr lang="en-US" dirty="0"/>
              <a:t>if the two states correspond to </a:t>
            </a:r>
            <a:r>
              <a:rPr lang="en-US" i="1" dirty="0"/>
              <a:t>true </a:t>
            </a:r>
            <a:r>
              <a:rPr lang="en-US" dirty="0"/>
              <a:t>and </a:t>
            </a:r>
            <a:r>
              <a:rPr lang="en-US" i="1" dirty="0"/>
              <a:t>false</a:t>
            </a:r>
            <a:r>
              <a:rPr lang="en-US" dirty="0"/>
              <a:t>.</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12</a:t>
            </a:fld>
            <a:endParaRPr lang="he-IL" dirty="0"/>
          </a:p>
        </p:txBody>
      </p:sp>
      <p:pic>
        <p:nvPicPr>
          <p:cNvPr id="10242" name="Picture 2" descr="Data Types of Values">
            <a:extLst>
              <a:ext uri="{FF2B5EF4-FFF2-40B4-BE49-F238E27FC236}">
                <a16:creationId xmlns:a16="http://schemas.microsoft.com/office/drawing/2014/main" id="{961A67C1-425E-4D47-8849-246B86DFC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328" y="1027906"/>
            <a:ext cx="3911686" cy="514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81706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Oval 3"/>
          <p:cNvSpPr>
            <a:spLocks noChangeArrowheads="1"/>
          </p:cNvSpPr>
          <p:nvPr/>
        </p:nvSpPr>
        <p:spPr bwMode="auto">
          <a:xfrm>
            <a:off x="8738501"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CHI</a:t>
            </a:r>
          </a:p>
        </p:txBody>
      </p:sp>
      <p:sp>
        <p:nvSpPr>
          <p:cNvPr id="65540" name="Oval 4"/>
          <p:cNvSpPr>
            <a:spLocks noChangeArrowheads="1"/>
          </p:cNvSpPr>
          <p:nvPr/>
        </p:nvSpPr>
        <p:spPr bwMode="auto">
          <a:xfrm>
            <a:off x="7881473"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DC</a:t>
            </a:r>
          </a:p>
        </p:txBody>
      </p:sp>
      <p:sp>
        <p:nvSpPr>
          <p:cNvPr id="65541" name="Oval 5"/>
          <p:cNvSpPr>
            <a:spLocks noChangeArrowheads="1"/>
          </p:cNvSpPr>
          <p:nvPr/>
        </p:nvSpPr>
        <p:spPr bwMode="auto">
          <a:xfrm>
            <a:off x="695302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100" b="1"/>
              <a:t>NY</a:t>
            </a:r>
          </a:p>
        </p:txBody>
      </p:sp>
      <p:sp>
        <p:nvSpPr>
          <p:cNvPr id="65542" name="Oval 6"/>
          <p:cNvSpPr>
            <a:spLocks noChangeArrowheads="1"/>
          </p:cNvSpPr>
          <p:nvPr/>
        </p:nvSpPr>
        <p:spPr bwMode="auto">
          <a:xfrm>
            <a:off x="5024717"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LA</a:t>
            </a:r>
          </a:p>
        </p:txBody>
      </p:sp>
      <p:sp>
        <p:nvSpPr>
          <p:cNvPr id="65543" name="Oval 7"/>
          <p:cNvSpPr>
            <a:spLocks noChangeArrowheads="1"/>
          </p:cNvSpPr>
          <p:nvPr/>
        </p:nvSpPr>
        <p:spPr bwMode="auto">
          <a:xfrm>
            <a:off x="4096271"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SF</a:t>
            </a:r>
          </a:p>
        </p:txBody>
      </p:sp>
      <p:sp>
        <p:nvSpPr>
          <p:cNvPr id="65544" name="Oval 8"/>
          <p:cNvSpPr>
            <a:spLocks noChangeArrowheads="1"/>
          </p:cNvSpPr>
          <p:nvPr/>
        </p:nvSpPr>
        <p:spPr bwMode="auto">
          <a:xfrm>
            <a:off x="3096406" y="5500150"/>
            <a:ext cx="62848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SEA</a:t>
            </a:r>
          </a:p>
        </p:txBody>
      </p:sp>
      <p:sp>
        <p:nvSpPr>
          <p:cNvPr id="65545" name="Oval 9"/>
          <p:cNvSpPr>
            <a:spLocks noChangeArrowheads="1"/>
          </p:cNvSpPr>
          <p:nvPr/>
        </p:nvSpPr>
        <p:spPr bwMode="auto">
          <a:xfrm>
            <a:off x="2239380" y="5500150"/>
            <a:ext cx="628486" cy="428513"/>
          </a:xfrm>
          <a:prstGeom prst="ellipse">
            <a:avLst/>
          </a:prstGeom>
          <a:solidFill>
            <a:srgbClr val="FFFF00"/>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MIA</a:t>
            </a:r>
          </a:p>
        </p:txBody>
      </p:sp>
      <p:sp>
        <p:nvSpPr>
          <p:cNvPr id="65546" name="Oval 10"/>
          <p:cNvSpPr>
            <a:spLocks noChangeArrowheads="1"/>
          </p:cNvSpPr>
          <p:nvPr/>
        </p:nvSpPr>
        <p:spPr bwMode="auto">
          <a:xfrm>
            <a:off x="9595528" y="5500150"/>
            <a:ext cx="699905"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DEN</a:t>
            </a:r>
          </a:p>
        </p:txBody>
      </p:sp>
      <p:sp>
        <p:nvSpPr>
          <p:cNvPr id="65547" name="Oval 11"/>
          <p:cNvSpPr>
            <a:spLocks noChangeArrowheads="1"/>
          </p:cNvSpPr>
          <p:nvPr/>
        </p:nvSpPr>
        <p:spPr bwMode="auto">
          <a:xfrm>
            <a:off x="5953162" y="5500150"/>
            <a:ext cx="699906" cy="428513"/>
          </a:xfrm>
          <a:prstGeom prst="ellipse">
            <a:avLst/>
          </a:prstGeom>
          <a:solidFill>
            <a:schemeClr val="accent1"/>
          </a:solidFill>
          <a:ln w="9525" algn="ctr">
            <a:solidFill>
              <a:schemeClr val="tx1"/>
            </a:solidFill>
            <a:round/>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000" b="1"/>
              <a:t>BOS</a:t>
            </a:r>
          </a:p>
        </p:txBody>
      </p:sp>
      <p:cxnSp>
        <p:nvCxnSpPr>
          <p:cNvPr id="65548" name="Elbow Connector 13"/>
          <p:cNvCxnSpPr>
            <a:cxnSpLocks noChangeShapeType="1"/>
            <a:stCxn id="65541" idx="0"/>
            <a:endCxn id="65547" idx="0"/>
          </p:cNvCxnSpPr>
          <p:nvPr/>
        </p:nvCxnSpPr>
        <p:spPr bwMode="auto">
          <a:xfrm rot="16200000" flipV="1">
            <a:off x="6785591" y="5018469"/>
            <a:ext cx="1587" cy="964949"/>
          </a:xfrm>
          <a:prstGeom prst="bentConnector3">
            <a:avLst>
              <a:gd name="adj1" fmla="val 14395468"/>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5549" name="Elbow Connector 16"/>
          <p:cNvCxnSpPr>
            <a:cxnSpLocks noChangeShapeType="1"/>
            <a:stCxn id="65540" idx="0"/>
          </p:cNvCxnSpPr>
          <p:nvPr/>
        </p:nvCxnSpPr>
        <p:spPr bwMode="auto">
          <a:xfrm rot="16200000" flipV="1">
            <a:off x="7252987" y="4557420"/>
            <a:ext cx="499933" cy="138552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50" name="Straight Connector 20"/>
          <p:cNvCxnSpPr>
            <a:cxnSpLocks noChangeShapeType="1"/>
          </p:cNvCxnSpPr>
          <p:nvPr/>
        </p:nvCxnSpPr>
        <p:spPr bwMode="auto">
          <a:xfrm rot="5400000">
            <a:off x="6668145" y="5143847"/>
            <a:ext cx="285676"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51" name="Straight Arrow Connector 22"/>
          <p:cNvCxnSpPr>
            <a:cxnSpLocks noChangeShapeType="1"/>
          </p:cNvCxnSpPr>
          <p:nvPr/>
        </p:nvCxnSpPr>
        <p:spPr bwMode="auto">
          <a:xfrm rot="5400000" flipH="1" flipV="1">
            <a:off x="-297578" y="3821805"/>
            <a:ext cx="4500978"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65552" name="Elbow Connector 25"/>
          <p:cNvCxnSpPr>
            <a:cxnSpLocks noChangeShapeType="1"/>
            <a:stCxn id="65542" idx="0"/>
            <a:endCxn id="65543" idx="0"/>
          </p:cNvCxnSpPr>
          <p:nvPr/>
        </p:nvCxnSpPr>
        <p:spPr bwMode="auto">
          <a:xfrm rot="16200000" flipV="1">
            <a:off x="4873945" y="5036719"/>
            <a:ext cx="1587" cy="928446"/>
          </a:xfrm>
          <a:prstGeom prst="bentConnector3">
            <a:avLst>
              <a:gd name="adj1" fmla="val 57212815"/>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53" name="Straight Connector 29"/>
          <p:cNvCxnSpPr>
            <a:cxnSpLocks noChangeShapeType="1"/>
          </p:cNvCxnSpPr>
          <p:nvPr/>
        </p:nvCxnSpPr>
        <p:spPr bwMode="auto">
          <a:xfrm>
            <a:off x="1953706" y="5357312"/>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5554" name="Straight Connector 30"/>
          <p:cNvCxnSpPr>
            <a:cxnSpLocks noChangeShapeType="1"/>
          </p:cNvCxnSpPr>
          <p:nvPr/>
        </p:nvCxnSpPr>
        <p:spPr bwMode="auto">
          <a:xfrm>
            <a:off x="1953706" y="5000216"/>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5555" name="Straight Connector 31"/>
          <p:cNvCxnSpPr>
            <a:cxnSpLocks noChangeShapeType="1"/>
          </p:cNvCxnSpPr>
          <p:nvPr/>
        </p:nvCxnSpPr>
        <p:spPr bwMode="auto">
          <a:xfrm>
            <a:off x="1953706" y="4643123"/>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5556" name="Straight Connector 32"/>
          <p:cNvCxnSpPr>
            <a:cxnSpLocks noChangeShapeType="1"/>
          </p:cNvCxnSpPr>
          <p:nvPr/>
        </p:nvCxnSpPr>
        <p:spPr bwMode="auto">
          <a:xfrm>
            <a:off x="1953706" y="4286027"/>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5557" name="Straight Connector 33"/>
          <p:cNvCxnSpPr>
            <a:cxnSpLocks noChangeShapeType="1"/>
          </p:cNvCxnSpPr>
          <p:nvPr/>
        </p:nvCxnSpPr>
        <p:spPr bwMode="auto">
          <a:xfrm>
            <a:off x="1953706" y="4000351"/>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5558" name="Straight Connector 34"/>
          <p:cNvCxnSpPr>
            <a:cxnSpLocks noChangeShapeType="1"/>
          </p:cNvCxnSpPr>
          <p:nvPr/>
        </p:nvCxnSpPr>
        <p:spPr bwMode="auto">
          <a:xfrm>
            <a:off x="1953706" y="3643258"/>
            <a:ext cx="214257"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5559" name="Elbow Connector 36"/>
          <p:cNvCxnSpPr>
            <a:cxnSpLocks noChangeShapeType="1"/>
            <a:stCxn id="65539" idx="0"/>
          </p:cNvCxnSpPr>
          <p:nvPr/>
        </p:nvCxnSpPr>
        <p:spPr bwMode="auto">
          <a:xfrm rot="16200000" flipV="1">
            <a:off x="7699751" y="4110655"/>
            <a:ext cx="1214122" cy="1564867"/>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60" name="Straight Connector 40"/>
          <p:cNvCxnSpPr>
            <a:cxnSpLocks noChangeShapeType="1"/>
          </p:cNvCxnSpPr>
          <p:nvPr/>
        </p:nvCxnSpPr>
        <p:spPr bwMode="auto">
          <a:xfrm rot="5400000">
            <a:off x="7168078" y="4643915"/>
            <a:ext cx="714189"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61" name="Elbow Connector 44"/>
          <p:cNvCxnSpPr>
            <a:cxnSpLocks noChangeShapeType="1"/>
            <a:stCxn id="65544" idx="0"/>
          </p:cNvCxnSpPr>
          <p:nvPr/>
        </p:nvCxnSpPr>
        <p:spPr bwMode="auto">
          <a:xfrm rot="5400000" flipH="1" flipV="1">
            <a:off x="3432076" y="3978926"/>
            <a:ext cx="1499797" cy="1542648"/>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62" name="Straight Connector 50"/>
          <p:cNvCxnSpPr>
            <a:cxnSpLocks noChangeShapeType="1"/>
          </p:cNvCxnSpPr>
          <p:nvPr/>
        </p:nvCxnSpPr>
        <p:spPr bwMode="auto">
          <a:xfrm rot="5400000">
            <a:off x="4666830" y="4286822"/>
            <a:ext cx="571351"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5563" name="Elbow Connector 52"/>
          <p:cNvCxnSpPr>
            <a:cxnSpLocks noChangeShapeType="1"/>
            <a:stCxn id="65546" idx="0"/>
          </p:cNvCxnSpPr>
          <p:nvPr/>
        </p:nvCxnSpPr>
        <p:spPr bwMode="auto">
          <a:xfrm rot="16200000" flipV="1">
            <a:off x="8163975" y="3717851"/>
            <a:ext cx="1928311" cy="1636286"/>
          </a:xfrm>
          <a:prstGeom prst="bentConnector3">
            <a:avLst>
              <a:gd name="adj1" fmla="val 101056"/>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64" name="Straight Connector 59"/>
          <p:cNvCxnSpPr>
            <a:cxnSpLocks noChangeShapeType="1"/>
          </p:cNvCxnSpPr>
          <p:nvPr/>
        </p:nvCxnSpPr>
        <p:spPr bwMode="auto">
          <a:xfrm rot="5400000">
            <a:off x="7953687" y="3929728"/>
            <a:ext cx="714189" cy="1587"/>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65" name="Straight Connector 68"/>
          <p:cNvCxnSpPr>
            <a:cxnSpLocks noChangeShapeType="1"/>
          </p:cNvCxnSpPr>
          <p:nvPr/>
        </p:nvCxnSpPr>
        <p:spPr bwMode="auto">
          <a:xfrm rot="5400000" flipH="1" flipV="1">
            <a:off x="8881338" y="3286164"/>
            <a:ext cx="572939" cy="1587"/>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66" name="Straight Connector 70"/>
          <p:cNvCxnSpPr>
            <a:cxnSpLocks noChangeShapeType="1"/>
          </p:cNvCxnSpPr>
          <p:nvPr/>
        </p:nvCxnSpPr>
        <p:spPr bwMode="auto">
          <a:xfrm rot="10800000">
            <a:off x="4239109" y="3000486"/>
            <a:ext cx="4927904" cy="15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67" name="Straight Connector 72"/>
          <p:cNvCxnSpPr>
            <a:cxnSpLocks noChangeShapeType="1"/>
          </p:cNvCxnSpPr>
          <p:nvPr/>
        </p:nvCxnSpPr>
        <p:spPr bwMode="auto">
          <a:xfrm rot="5400000">
            <a:off x="3737590" y="3500421"/>
            <a:ext cx="1001452" cy="1587"/>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68" name="Elbow Connector 74"/>
          <p:cNvCxnSpPr>
            <a:cxnSpLocks noChangeShapeType="1"/>
            <a:stCxn id="65545" idx="0"/>
          </p:cNvCxnSpPr>
          <p:nvPr/>
        </p:nvCxnSpPr>
        <p:spPr bwMode="auto">
          <a:xfrm rot="5400000" flipH="1" flipV="1">
            <a:off x="2967854" y="1872068"/>
            <a:ext cx="3213851" cy="4042310"/>
          </a:xfrm>
          <a:prstGeom prst="bentConnector2">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65569" name="Straight Connector 77"/>
          <p:cNvCxnSpPr>
            <a:cxnSpLocks noChangeShapeType="1"/>
          </p:cNvCxnSpPr>
          <p:nvPr/>
        </p:nvCxnSpPr>
        <p:spPr bwMode="auto">
          <a:xfrm rot="5400000">
            <a:off x="6239633" y="2642600"/>
            <a:ext cx="714189" cy="1587"/>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65570" name="TextBox 78"/>
          <p:cNvSpPr txBox="1">
            <a:spLocks noChangeArrowheads="1"/>
          </p:cNvSpPr>
          <p:nvPr/>
        </p:nvSpPr>
        <p:spPr bwMode="auto">
          <a:xfrm>
            <a:off x="1525192" y="5214474"/>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206</a:t>
            </a:r>
          </a:p>
        </p:txBody>
      </p:sp>
      <p:sp>
        <p:nvSpPr>
          <p:cNvPr id="65571" name="TextBox 79"/>
          <p:cNvSpPr txBox="1">
            <a:spLocks noChangeArrowheads="1"/>
          </p:cNvSpPr>
          <p:nvPr/>
        </p:nvSpPr>
        <p:spPr bwMode="auto">
          <a:xfrm>
            <a:off x="2167962" y="3500421"/>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996</a:t>
            </a:r>
          </a:p>
        </p:txBody>
      </p:sp>
      <p:sp>
        <p:nvSpPr>
          <p:cNvPr id="65572" name="TextBox 80"/>
          <p:cNvSpPr txBox="1">
            <a:spLocks noChangeArrowheads="1"/>
          </p:cNvSpPr>
          <p:nvPr/>
        </p:nvSpPr>
        <p:spPr bwMode="auto">
          <a:xfrm>
            <a:off x="1525192" y="4500285"/>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379</a:t>
            </a:r>
          </a:p>
        </p:txBody>
      </p:sp>
      <p:sp>
        <p:nvSpPr>
          <p:cNvPr id="65573" name="TextBox 81"/>
          <p:cNvSpPr txBox="1">
            <a:spLocks noChangeArrowheads="1"/>
          </p:cNvSpPr>
          <p:nvPr/>
        </p:nvSpPr>
        <p:spPr bwMode="auto">
          <a:xfrm>
            <a:off x="2082260" y="3000488"/>
            <a:ext cx="525325"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1059</a:t>
            </a:r>
          </a:p>
        </p:txBody>
      </p:sp>
      <p:sp>
        <p:nvSpPr>
          <p:cNvPr id="65574" name="TextBox 82"/>
          <p:cNvSpPr txBox="1">
            <a:spLocks noChangeArrowheads="1"/>
          </p:cNvSpPr>
          <p:nvPr/>
        </p:nvSpPr>
        <p:spPr bwMode="auto">
          <a:xfrm>
            <a:off x="1525192" y="4214610"/>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671</a:t>
            </a:r>
          </a:p>
        </p:txBody>
      </p:sp>
      <p:sp>
        <p:nvSpPr>
          <p:cNvPr id="65575" name="TextBox 83"/>
          <p:cNvSpPr txBox="1">
            <a:spLocks noChangeArrowheads="1"/>
          </p:cNvSpPr>
          <p:nvPr/>
        </p:nvSpPr>
        <p:spPr bwMode="auto">
          <a:xfrm>
            <a:off x="2167962" y="3857515"/>
            <a:ext cx="439622"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808</a:t>
            </a:r>
          </a:p>
        </p:txBody>
      </p:sp>
      <p:sp>
        <p:nvSpPr>
          <p:cNvPr id="65576" name="TextBox 84"/>
          <p:cNvSpPr txBox="1">
            <a:spLocks noChangeArrowheads="1"/>
          </p:cNvSpPr>
          <p:nvPr/>
        </p:nvSpPr>
        <p:spPr bwMode="auto">
          <a:xfrm>
            <a:off x="1525192" y="4857379"/>
            <a:ext cx="439623"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223</a:t>
            </a:r>
          </a:p>
        </p:txBody>
      </p:sp>
      <p:sp>
        <p:nvSpPr>
          <p:cNvPr id="65577" name="TextBox 85"/>
          <p:cNvSpPr txBox="1">
            <a:spLocks noChangeArrowheads="1"/>
          </p:cNvSpPr>
          <p:nvPr/>
        </p:nvSpPr>
        <p:spPr bwMode="auto">
          <a:xfrm>
            <a:off x="2096543" y="2286299"/>
            <a:ext cx="523739"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1075</a:t>
            </a:r>
          </a:p>
        </p:txBody>
      </p:sp>
      <p:cxnSp>
        <p:nvCxnSpPr>
          <p:cNvPr id="65578" name="Straight Connector 86"/>
          <p:cNvCxnSpPr>
            <a:cxnSpLocks noChangeShapeType="1"/>
          </p:cNvCxnSpPr>
          <p:nvPr/>
        </p:nvCxnSpPr>
        <p:spPr bwMode="auto">
          <a:xfrm>
            <a:off x="1953706" y="3143324"/>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5579" name="Straight Connector 87"/>
          <p:cNvCxnSpPr>
            <a:cxnSpLocks noChangeShapeType="1"/>
          </p:cNvCxnSpPr>
          <p:nvPr/>
        </p:nvCxnSpPr>
        <p:spPr bwMode="auto">
          <a:xfrm>
            <a:off x="1953706" y="2429135"/>
            <a:ext cx="214257"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65580" name="TextBox 89"/>
          <p:cNvSpPr txBox="1">
            <a:spLocks noChangeArrowheads="1"/>
          </p:cNvSpPr>
          <p:nvPr/>
        </p:nvSpPr>
        <p:spPr bwMode="auto">
          <a:xfrm>
            <a:off x="1696597" y="1357854"/>
            <a:ext cx="823698" cy="2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a:t>Distance</a:t>
            </a:r>
          </a:p>
        </p:txBody>
      </p:sp>
      <p:sp>
        <p:nvSpPr>
          <p:cNvPr id="65581" name="Slide Number Placeholder 4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77DD29A3-7DE0-4B41-823E-36CD405D5419}" type="slidenum">
              <a:rPr lang="he-IL" altLang="en-US" sz="1400" b="1"/>
              <a:pPr algn="l">
                <a:spcBef>
                  <a:spcPct val="0"/>
                </a:spcBef>
                <a:buFontTx/>
                <a:buNone/>
              </a:pPr>
              <a:t>120</a:t>
            </a:fld>
            <a:endParaRPr lang="en-US" altLang="en-US" sz="1400" b="1"/>
          </a:p>
        </p:txBody>
      </p:sp>
    </p:spTree>
    <p:extLst>
      <p:ext uri="{BB962C8B-B14F-4D97-AF65-F5344CB8AC3E}">
        <p14:creationId xmlns:p14="http://schemas.microsoft.com/office/powerpoint/2010/main" val="3346014023"/>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819400" y="304800"/>
            <a:ext cx="7162800" cy="762000"/>
          </a:xfrm>
        </p:spPr>
        <p:txBody>
          <a:bodyPr/>
          <a:lstStyle/>
          <a:p>
            <a:pPr eaLnBrk="1" hangingPunct="1"/>
            <a:r>
              <a:rPr lang="en-US" altLang="zh-CN" sz="3200">
                <a:ea typeface="SimSun" panose="02010600030101010101" pitchFamily="2" charset="-122"/>
              </a:rPr>
              <a:t>AGNES (Agglomerative Nesting)</a:t>
            </a:r>
            <a:endParaRPr lang="en-US" altLang="zh-CN" sz="2400">
              <a:ea typeface="SimSun" panose="02010600030101010101" pitchFamily="2" charset="-122"/>
            </a:endParaRPr>
          </a:p>
        </p:txBody>
      </p:sp>
      <p:sp>
        <p:nvSpPr>
          <p:cNvPr id="27651" name="Rectangle 3"/>
          <p:cNvSpPr>
            <a:spLocks noGrp="1" noChangeArrowheads="1"/>
          </p:cNvSpPr>
          <p:nvPr>
            <p:ph type="body" idx="1"/>
          </p:nvPr>
        </p:nvSpPr>
        <p:spPr>
          <a:xfrm>
            <a:off x="1828800" y="1371600"/>
            <a:ext cx="8610600" cy="2895600"/>
          </a:xfrm>
        </p:spPr>
        <p:txBody>
          <a:bodyPr/>
          <a:lstStyle/>
          <a:p>
            <a:pPr eaLnBrk="1" hangingPunct="1">
              <a:lnSpc>
                <a:spcPct val="80000"/>
              </a:lnSpc>
              <a:spcBef>
                <a:spcPct val="50000"/>
              </a:spcBef>
              <a:buClr>
                <a:schemeClr val="tx1"/>
              </a:buClr>
            </a:pPr>
            <a:r>
              <a:rPr lang="en-US" altLang="zh-CN" sz="2400">
                <a:ea typeface="SimSun" panose="02010600030101010101" pitchFamily="2" charset="-122"/>
              </a:rPr>
              <a:t>Introduced in Kaufmann and Rousseeuw (1990)</a:t>
            </a:r>
          </a:p>
          <a:p>
            <a:pPr eaLnBrk="1" hangingPunct="1">
              <a:lnSpc>
                <a:spcPct val="80000"/>
              </a:lnSpc>
              <a:spcBef>
                <a:spcPct val="50000"/>
              </a:spcBef>
              <a:buClr>
                <a:schemeClr val="tx1"/>
              </a:buClr>
            </a:pPr>
            <a:r>
              <a:rPr lang="en-US" altLang="zh-CN" sz="2400">
                <a:ea typeface="SimSun" panose="02010600030101010101" pitchFamily="2" charset="-122"/>
              </a:rPr>
              <a:t>Implemented in statistical packages, e.g., Splus</a:t>
            </a:r>
          </a:p>
          <a:p>
            <a:pPr eaLnBrk="1" hangingPunct="1">
              <a:lnSpc>
                <a:spcPct val="80000"/>
              </a:lnSpc>
              <a:spcBef>
                <a:spcPct val="50000"/>
              </a:spcBef>
              <a:buClr>
                <a:schemeClr val="tx1"/>
              </a:buClr>
            </a:pPr>
            <a:r>
              <a:rPr lang="en-US" altLang="zh-CN" sz="2400">
                <a:ea typeface="SimSun" panose="02010600030101010101" pitchFamily="2" charset="-122"/>
              </a:rPr>
              <a:t>Use the </a:t>
            </a:r>
            <a:r>
              <a:rPr lang="en-US" altLang="zh-CN" sz="2400" b="1">
                <a:ea typeface="SimSun" panose="02010600030101010101" pitchFamily="2" charset="-122"/>
              </a:rPr>
              <a:t>single-link</a:t>
            </a:r>
            <a:r>
              <a:rPr lang="en-US" altLang="zh-CN" sz="2400">
                <a:ea typeface="SimSun" panose="02010600030101010101" pitchFamily="2" charset="-122"/>
              </a:rPr>
              <a:t> method and the dissimilarity matrix  </a:t>
            </a:r>
          </a:p>
          <a:p>
            <a:pPr eaLnBrk="1" hangingPunct="1">
              <a:lnSpc>
                <a:spcPct val="80000"/>
              </a:lnSpc>
              <a:spcBef>
                <a:spcPct val="50000"/>
              </a:spcBef>
              <a:buClr>
                <a:schemeClr val="tx1"/>
              </a:buClr>
            </a:pPr>
            <a:r>
              <a:rPr lang="en-US" altLang="zh-CN" sz="2400">
                <a:ea typeface="SimSun" panose="02010600030101010101" pitchFamily="2" charset="-122"/>
              </a:rPr>
              <a:t>Merge nodes that have the least dissimilarity</a:t>
            </a:r>
          </a:p>
          <a:p>
            <a:pPr eaLnBrk="1" hangingPunct="1">
              <a:lnSpc>
                <a:spcPct val="80000"/>
              </a:lnSpc>
              <a:spcBef>
                <a:spcPct val="50000"/>
              </a:spcBef>
              <a:buClr>
                <a:schemeClr val="tx1"/>
              </a:buClr>
            </a:pPr>
            <a:r>
              <a:rPr lang="en-US" altLang="zh-CN" sz="2400">
                <a:ea typeface="SimSun" panose="02010600030101010101" pitchFamily="2" charset="-122"/>
              </a:rPr>
              <a:t>Go on in a non-descending fashion</a:t>
            </a:r>
          </a:p>
          <a:p>
            <a:pPr eaLnBrk="1" hangingPunct="1">
              <a:lnSpc>
                <a:spcPct val="80000"/>
              </a:lnSpc>
              <a:spcBef>
                <a:spcPct val="50000"/>
              </a:spcBef>
              <a:buClr>
                <a:schemeClr val="tx1"/>
              </a:buClr>
            </a:pPr>
            <a:r>
              <a:rPr lang="en-US" altLang="zh-CN" sz="2400">
                <a:ea typeface="SimSun" panose="02010600030101010101" pitchFamily="2" charset="-122"/>
              </a:rPr>
              <a:t>Eventually all nodes belong to the same cluster</a:t>
            </a:r>
          </a:p>
        </p:txBody>
      </p:sp>
      <p:grpSp>
        <p:nvGrpSpPr>
          <p:cNvPr id="27652" name="Group 4"/>
          <p:cNvGrpSpPr>
            <a:grpSpLocks/>
          </p:cNvGrpSpPr>
          <p:nvPr/>
        </p:nvGrpSpPr>
        <p:grpSpPr bwMode="auto">
          <a:xfrm>
            <a:off x="2057400" y="4343401"/>
            <a:ext cx="2209800" cy="2017713"/>
            <a:chOff x="384" y="2496"/>
            <a:chExt cx="1392" cy="1271"/>
          </a:xfrm>
        </p:grpSpPr>
        <p:graphicFrame>
          <p:nvGraphicFramePr>
            <p:cNvPr id="27666" name="Object 1026"/>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19470" name="Worksheet" r:id="rId4" imgW="2200656" imgH="2076907" progId="Excel.Sheet.8">
                    <p:embed/>
                  </p:oleObj>
                </mc:Choice>
                <mc:Fallback>
                  <p:oleObj name="Worksheet" r:id="rId4" imgW="2200656" imgH="2076907" progId="Excel.Sheet.8">
                    <p:embed/>
                    <p:pic>
                      <p:nvPicPr>
                        <p:cNvPr id="27666"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67" name="Oval 6"/>
            <p:cNvSpPr>
              <a:spLocks noChangeArrowheads="1"/>
            </p:cNvSpPr>
            <p:nvPr/>
          </p:nvSpPr>
          <p:spPr bwMode="auto">
            <a:xfrm>
              <a:off x="816" y="2676"/>
              <a:ext cx="16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8" name="Oval 7"/>
            <p:cNvSpPr>
              <a:spLocks noChangeArrowheads="1"/>
            </p:cNvSpPr>
            <p:nvPr/>
          </p:nvSpPr>
          <p:spPr bwMode="auto">
            <a:xfrm>
              <a:off x="816" y="2964"/>
              <a:ext cx="16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9" name="Oval 8"/>
            <p:cNvSpPr>
              <a:spLocks noChangeArrowheads="1"/>
            </p:cNvSpPr>
            <p:nvPr/>
          </p:nvSpPr>
          <p:spPr bwMode="auto">
            <a:xfrm>
              <a:off x="1392" y="2964"/>
              <a:ext cx="14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27653" name="Group 9"/>
          <p:cNvGrpSpPr>
            <a:grpSpLocks/>
          </p:cNvGrpSpPr>
          <p:nvPr/>
        </p:nvGrpSpPr>
        <p:grpSpPr bwMode="auto">
          <a:xfrm>
            <a:off x="5029200" y="4343401"/>
            <a:ext cx="2209800" cy="2017713"/>
            <a:chOff x="1968" y="2496"/>
            <a:chExt cx="1392" cy="1271"/>
          </a:xfrm>
        </p:grpSpPr>
        <p:graphicFrame>
          <p:nvGraphicFramePr>
            <p:cNvPr id="27661" name="Object 1025"/>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19471" name="Worksheet" r:id="rId6" imgW="2200656" imgH="2076907" progId="Excel.Sheet.8">
                    <p:embed/>
                  </p:oleObj>
                </mc:Choice>
                <mc:Fallback>
                  <p:oleObj name="Worksheet" r:id="rId6" imgW="2200656" imgH="2076907" progId="Excel.Sheet.8">
                    <p:embed/>
                    <p:pic>
                      <p:nvPicPr>
                        <p:cNvPr id="27661"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62" name="Oval 11"/>
            <p:cNvSpPr>
              <a:spLocks noChangeArrowheads="1"/>
            </p:cNvSpPr>
            <p:nvPr/>
          </p:nvSpPr>
          <p:spPr bwMode="auto">
            <a:xfrm>
              <a:off x="2736" y="3204"/>
              <a:ext cx="16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3" name="Oval 12"/>
            <p:cNvSpPr>
              <a:spLocks noChangeArrowheads="1"/>
            </p:cNvSpPr>
            <p:nvPr/>
          </p:nvSpPr>
          <p:spPr bwMode="auto">
            <a:xfrm>
              <a:off x="2256" y="2676"/>
              <a:ext cx="38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4" name="Oval 13"/>
            <p:cNvSpPr>
              <a:spLocks noChangeArrowheads="1"/>
            </p:cNvSpPr>
            <p:nvPr/>
          </p:nvSpPr>
          <p:spPr bwMode="auto">
            <a:xfrm>
              <a:off x="2352" y="2940"/>
              <a:ext cx="38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5" name="Oval 14"/>
            <p:cNvSpPr>
              <a:spLocks noChangeArrowheads="1"/>
            </p:cNvSpPr>
            <p:nvPr/>
          </p:nvSpPr>
          <p:spPr bwMode="auto">
            <a:xfrm>
              <a:off x="2832" y="2964"/>
              <a:ext cx="288"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27654" name="Group 15"/>
          <p:cNvGrpSpPr>
            <a:grpSpLocks/>
          </p:cNvGrpSpPr>
          <p:nvPr/>
        </p:nvGrpSpPr>
        <p:grpSpPr bwMode="auto">
          <a:xfrm>
            <a:off x="8077200" y="4343401"/>
            <a:ext cx="2209800" cy="2017713"/>
            <a:chOff x="3552" y="2496"/>
            <a:chExt cx="1392" cy="1271"/>
          </a:xfrm>
        </p:grpSpPr>
        <p:graphicFrame>
          <p:nvGraphicFramePr>
            <p:cNvPr id="27658" name="Object 1024"/>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19472" name="Worksheet" r:id="rId7" imgW="2200656" imgH="2076907" progId="Excel.Sheet.8">
                    <p:embed/>
                  </p:oleObj>
                </mc:Choice>
                <mc:Fallback>
                  <p:oleObj name="Worksheet" r:id="rId7" imgW="2200656" imgH="2076907" progId="Excel.Sheet.8">
                    <p:embed/>
                    <p:pic>
                      <p:nvPicPr>
                        <p:cNvPr id="27658"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9" name="Oval 17"/>
            <p:cNvSpPr>
              <a:spLocks noChangeArrowheads="1"/>
            </p:cNvSpPr>
            <p:nvPr/>
          </p:nvSpPr>
          <p:spPr bwMode="auto">
            <a:xfrm>
              <a:off x="3888" y="2796"/>
              <a:ext cx="38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7660" name="Oval 18"/>
            <p:cNvSpPr>
              <a:spLocks noChangeArrowheads="1"/>
            </p:cNvSpPr>
            <p:nvPr/>
          </p:nvSpPr>
          <p:spPr bwMode="auto">
            <a:xfrm>
              <a:off x="4272" y="3060"/>
              <a:ext cx="480"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27655" name="Line 19"/>
          <p:cNvSpPr>
            <a:spLocks noChangeShapeType="1"/>
          </p:cNvSpPr>
          <p:nvPr/>
        </p:nvSpPr>
        <p:spPr bwMode="auto">
          <a:xfrm>
            <a:off x="4495800" y="52578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7656" name="Line 20"/>
          <p:cNvSpPr>
            <a:spLocks noChangeShapeType="1"/>
          </p:cNvSpPr>
          <p:nvPr/>
        </p:nvSpPr>
        <p:spPr bwMode="auto">
          <a:xfrm>
            <a:off x="7467600" y="5181600"/>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7657" name="Slide Number Placeholder 2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5218138-0612-4962-B96B-2129665E66B4}" type="slidenum">
              <a:rPr lang="en-US" altLang="en-US" sz="1200"/>
              <a:pPr eaLnBrk="1" hangingPunct="1"/>
              <a:t>121</a:t>
            </a:fld>
            <a:endParaRPr lang="en-US" altLang="en-US" sz="1200"/>
          </a:p>
        </p:txBody>
      </p:sp>
    </p:spTree>
    <p:extLst>
      <p:ext uri="{BB962C8B-B14F-4D97-AF65-F5344CB8AC3E}">
        <p14:creationId xmlns:p14="http://schemas.microsoft.com/office/powerpoint/2010/main" val="1187382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057400" y="304800"/>
            <a:ext cx="7924800" cy="762000"/>
          </a:xfrm>
        </p:spPr>
        <p:txBody>
          <a:bodyPr/>
          <a:lstStyle/>
          <a:p>
            <a:pPr eaLnBrk="1" hangingPunct="1"/>
            <a:r>
              <a:rPr lang="en-US" altLang="zh-CN" sz="3200">
                <a:ea typeface="SimSun" panose="02010600030101010101" pitchFamily="2" charset="-122"/>
              </a:rPr>
              <a:t>DIANA (Divisive Analysis)</a:t>
            </a:r>
            <a:endParaRPr lang="en-US" altLang="zh-CN" sz="2400">
              <a:ea typeface="SimSun" panose="02010600030101010101" pitchFamily="2" charset="-122"/>
            </a:endParaRPr>
          </a:p>
        </p:txBody>
      </p:sp>
      <p:sp>
        <p:nvSpPr>
          <p:cNvPr id="29699" name="Rectangle 3"/>
          <p:cNvSpPr>
            <a:spLocks noGrp="1" noChangeArrowheads="1"/>
          </p:cNvSpPr>
          <p:nvPr>
            <p:ph type="body" idx="1"/>
          </p:nvPr>
        </p:nvSpPr>
        <p:spPr>
          <a:xfrm>
            <a:off x="1905000" y="1524000"/>
            <a:ext cx="8382000" cy="2667000"/>
          </a:xfrm>
        </p:spPr>
        <p:txBody>
          <a:bodyPr/>
          <a:lstStyle/>
          <a:p>
            <a:pPr eaLnBrk="1" hangingPunct="1">
              <a:lnSpc>
                <a:spcPct val="110000"/>
              </a:lnSpc>
              <a:spcBef>
                <a:spcPct val="50000"/>
              </a:spcBef>
              <a:buClr>
                <a:schemeClr val="tx1"/>
              </a:buClr>
            </a:pPr>
            <a:r>
              <a:rPr lang="en-US" altLang="zh-CN" sz="2400">
                <a:ea typeface="SimSun" panose="02010600030101010101" pitchFamily="2" charset="-122"/>
              </a:rPr>
              <a:t>Introduced in Kaufmann and Rousseeuw (1990)</a:t>
            </a:r>
          </a:p>
          <a:p>
            <a:pPr eaLnBrk="1" hangingPunct="1">
              <a:lnSpc>
                <a:spcPct val="110000"/>
              </a:lnSpc>
              <a:spcBef>
                <a:spcPct val="50000"/>
              </a:spcBef>
              <a:buClr>
                <a:schemeClr val="tx1"/>
              </a:buClr>
            </a:pPr>
            <a:r>
              <a:rPr lang="en-US" altLang="zh-CN" sz="2400">
                <a:ea typeface="SimSun" panose="02010600030101010101" pitchFamily="2" charset="-122"/>
              </a:rPr>
              <a:t>Implemented in statistical analysis packages, e.g., Splus</a:t>
            </a:r>
          </a:p>
          <a:p>
            <a:pPr eaLnBrk="1" hangingPunct="1">
              <a:lnSpc>
                <a:spcPct val="110000"/>
              </a:lnSpc>
              <a:spcBef>
                <a:spcPct val="50000"/>
              </a:spcBef>
              <a:buClr>
                <a:schemeClr val="tx1"/>
              </a:buClr>
            </a:pPr>
            <a:r>
              <a:rPr lang="en-US" altLang="zh-CN" sz="2400">
                <a:ea typeface="SimSun" panose="02010600030101010101" pitchFamily="2" charset="-122"/>
              </a:rPr>
              <a:t>Inverse order of AGNES</a:t>
            </a:r>
          </a:p>
          <a:p>
            <a:pPr eaLnBrk="1" hangingPunct="1">
              <a:lnSpc>
                <a:spcPct val="110000"/>
              </a:lnSpc>
              <a:spcBef>
                <a:spcPct val="50000"/>
              </a:spcBef>
              <a:buClr>
                <a:schemeClr val="tx1"/>
              </a:buClr>
            </a:pPr>
            <a:r>
              <a:rPr lang="en-US" altLang="zh-CN" sz="2400">
                <a:ea typeface="SimSun" panose="02010600030101010101" pitchFamily="2" charset="-122"/>
              </a:rPr>
              <a:t>Eventually each node forms a cluster on its own</a:t>
            </a:r>
          </a:p>
        </p:txBody>
      </p:sp>
      <p:grpSp>
        <p:nvGrpSpPr>
          <p:cNvPr id="29700" name="Group 4"/>
          <p:cNvGrpSpPr>
            <a:grpSpLocks/>
          </p:cNvGrpSpPr>
          <p:nvPr/>
        </p:nvGrpSpPr>
        <p:grpSpPr bwMode="auto">
          <a:xfrm>
            <a:off x="2133600" y="4495801"/>
            <a:ext cx="2209800" cy="2017713"/>
            <a:chOff x="3552" y="2496"/>
            <a:chExt cx="1392" cy="1271"/>
          </a:xfrm>
        </p:grpSpPr>
        <p:graphicFrame>
          <p:nvGraphicFramePr>
            <p:cNvPr id="29718"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20494" name="Worksheet" r:id="rId4" imgW="2200656" imgH="2076907" progId="Excel.Sheet.8">
                    <p:embed/>
                  </p:oleObj>
                </mc:Choice>
                <mc:Fallback>
                  <p:oleObj name="Worksheet" r:id="rId4" imgW="2200656" imgH="2076907" progId="Excel.Sheet.8">
                    <p:embed/>
                    <p:pic>
                      <p:nvPicPr>
                        <p:cNvPr id="2971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19" name="Oval 6"/>
            <p:cNvSpPr>
              <a:spLocks noChangeArrowheads="1"/>
            </p:cNvSpPr>
            <p:nvPr/>
          </p:nvSpPr>
          <p:spPr bwMode="auto">
            <a:xfrm>
              <a:off x="3888" y="2796"/>
              <a:ext cx="38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9720" name="Oval 7"/>
            <p:cNvSpPr>
              <a:spLocks noChangeArrowheads="1"/>
            </p:cNvSpPr>
            <p:nvPr/>
          </p:nvSpPr>
          <p:spPr bwMode="auto">
            <a:xfrm>
              <a:off x="4272" y="3060"/>
              <a:ext cx="480"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29701" name="Group 8"/>
          <p:cNvGrpSpPr>
            <a:grpSpLocks/>
          </p:cNvGrpSpPr>
          <p:nvPr/>
        </p:nvGrpSpPr>
        <p:grpSpPr bwMode="auto">
          <a:xfrm>
            <a:off x="4800600" y="4532313"/>
            <a:ext cx="2209800" cy="2017712"/>
            <a:chOff x="1968" y="2496"/>
            <a:chExt cx="1392" cy="1271"/>
          </a:xfrm>
        </p:grpSpPr>
        <p:graphicFrame>
          <p:nvGraphicFramePr>
            <p:cNvPr id="29713"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20495" name="Worksheet" r:id="rId6" imgW="2200656" imgH="2076907" progId="Excel.Sheet.8">
                    <p:embed/>
                  </p:oleObj>
                </mc:Choice>
                <mc:Fallback>
                  <p:oleObj name="Worksheet" r:id="rId6" imgW="2200656" imgH="2076907" progId="Excel.Sheet.8">
                    <p:embed/>
                    <p:pic>
                      <p:nvPicPr>
                        <p:cNvPr id="2971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14" name="Oval 10"/>
            <p:cNvSpPr>
              <a:spLocks noChangeArrowheads="1"/>
            </p:cNvSpPr>
            <p:nvPr/>
          </p:nvSpPr>
          <p:spPr bwMode="auto">
            <a:xfrm>
              <a:off x="2736" y="3204"/>
              <a:ext cx="16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9715" name="Oval 11"/>
            <p:cNvSpPr>
              <a:spLocks noChangeArrowheads="1"/>
            </p:cNvSpPr>
            <p:nvPr/>
          </p:nvSpPr>
          <p:spPr bwMode="auto">
            <a:xfrm>
              <a:off x="2256" y="2676"/>
              <a:ext cx="38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9716" name="Oval 12"/>
            <p:cNvSpPr>
              <a:spLocks noChangeArrowheads="1"/>
            </p:cNvSpPr>
            <p:nvPr/>
          </p:nvSpPr>
          <p:spPr bwMode="auto">
            <a:xfrm>
              <a:off x="2352" y="2940"/>
              <a:ext cx="38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9717" name="Oval 13"/>
            <p:cNvSpPr>
              <a:spLocks noChangeArrowheads="1"/>
            </p:cNvSpPr>
            <p:nvPr/>
          </p:nvSpPr>
          <p:spPr bwMode="auto">
            <a:xfrm>
              <a:off x="2832" y="2964"/>
              <a:ext cx="288"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29702" name="Group 14"/>
          <p:cNvGrpSpPr>
            <a:grpSpLocks/>
          </p:cNvGrpSpPr>
          <p:nvPr/>
        </p:nvGrpSpPr>
        <p:grpSpPr bwMode="auto">
          <a:xfrm>
            <a:off x="7543800" y="4495801"/>
            <a:ext cx="2209800" cy="2017713"/>
            <a:chOff x="3792" y="2473"/>
            <a:chExt cx="1392" cy="1271"/>
          </a:xfrm>
        </p:grpSpPr>
        <p:graphicFrame>
          <p:nvGraphicFramePr>
            <p:cNvPr id="29706"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20496" name="Worksheet" r:id="rId7" imgW="2200656" imgH="2076907" progId="Excel.Sheet.8">
                    <p:embed/>
                  </p:oleObj>
                </mc:Choice>
                <mc:Fallback>
                  <p:oleObj name="Worksheet" r:id="rId7" imgW="2200656" imgH="2076907" progId="Excel.Sheet.8">
                    <p:embed/>
                    <p:pic>
                      <p:nvPicPr>
                        <p:cNvPr id="29706"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7" name="Oval 16"/>
            <p:cNvSpPr>
              <a:spLocks noChangeArrowheads="1"/>
            </p:cNvSpPr>
            <p:nvPr/>
          </p:nvSpPr>
          <p:spPr bwMode="auto">
            <a:xfrm>
              <a:off x="4224" y="2653"/>
              <a:ext cx="16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9708" name="Oval 17"/>
            <p:cNvSpPr>
              <a:spLocks noChangeArrowheads="1"/>
            </p:cNvSpPr>
            <p:nvPr/>
          </p:nvSpPr>
          <p:spPr bwMode="auto">
            <a:xfrm>
              <a:off x="4224" y="2941"/>
              <a:ext cx="16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9709" name="Oval 18"/>
            <p:cNvSpPr>
              <a:spLocks noChangeArrowheads="1"/>
            </p:cNvSpPr>
            <p:nvPr/>
          </p:nvSpPr>
          <p:spPr bwMode="auto">
            <a:xfrm>
              <a:off x="4800" y="2941"/>
              <a:ext cx="14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9710" name="Oval 19"/>
            <p:cNvSpPr>
              <a:spLocks noChangeArrowheads="1"/>
            </p:cNvSpPr>
            <p:nvPr/>
          </p:nvSpPr>
          <p:spPr bwMode="auto">
            <a:xfrm>
              <a:off x="4128" y="2772"/>
              <a:ext cx="96"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9711" name="Oval 20"/>
            <p:cNvSpPr>
              <a:spLocks noChangeArrowheads="1"/>
            </p:cNvSpPr>
            <p:nvPr/>
          </p:nvSpPr>
          <p:spPr bwMode="auto">
            <a:xfrm rot="16200000">
              <a:off x="4608" y="3156"/>
              <a:ext cx="144"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9712" name="Oval 21"/>
            <p:cNvSpPr>
              <a:spLocks noChangeArrowheads="1"/>
            </p:cNvSpPr>
            <p:nvPr/>
          </p:nvSpPr>
          <p:spPr bwMode="auto">
            <a:xfrm rot="16200000">
              <a:off x="4704" y="2964"/>
              <a:ext cx="96" cy="409"/>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29703"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9704"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9705" name="Slide Number Placeholder 2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6A2AF5E-3FAC-49B7-AEF2-BC6D27D996F4}" type="slidenum">
              <a:rPr lang="en-US" altLang="en-US" sz="1200"/>
              <a:pPr eaLnBrk="1" hangingPunct="1"/>
              <a:t>122</a:t>
            </a:fld>
            <a:endParaRPr lang="en-US" altLang="en-US" sz="1200"/>
          </a:p>
        </p:txBody>
      </p:sp>
    </p:spTree>
    <p:extLst>
      <p:ext uri="{BB962C8B-B14F-4D97-AF65-F5344CB8AC3E}">
        <p14:creationId xmlns:p14="http://schemas.microsoft.com/office/powerpoint/2010/main" val="365704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676400" y="304800"/>
            <a:ext cx="5791200" cy="838200"/>
          </a:xfrm>
          <a:noFill/>
        </p:spPr>
        <p:txBody>
          <a:bodyPr vert="horz" lIns="92075" tIns="46038" rIns="92075" bIns="46038" rtlCol="0" anchor="ctr">
            <a:normAutofit fontScale="90000"/>
          </a:bodyPr>
          <a:lstStyle/>
          <a:p>
            <a:pPr eaLnBrk="1" hangingPunct="1"/>
            <a:r>
              <a:rPr lang="en-US" altLang="en-US" smtClean="0">
                <a:cs typeface="Tahoma" panose="020B0604030504040204" pitchFamily="34" charset="0"/>
                <a:sym typeface="Symbol" panose="05050102010706020507" pitchFamily="18" charset="2"/>
              </a:rPr>
              <a:t>Distance between Clusters</a:t>
            </a:r>
            <a:endParaRPr lang="en-US" altLang="en-US" sz="3200"/>
          </a:p>
        </p:txBody>
      </p:sp>
      <p:sp>
        <p:nvSpPr>
          <p:cNvPr id="30723" name="Rectangle 3"/>
          <p:cNvSpPr>
            <a:spLocks noGrp="1" noChangeArrowheads="1"/>
          </p:cNvSpPr>
          <p:nvPr>
            <p:ph type="body" idx="4294967295"/>
          </p:nvPr>
        </p:nvSpPr>
        <p:spPr>
          <a:xfrm>
            <a:off x="1828800" y="1295400"/>
            <a:ext cx="8382000" cy="5181600"/>
          </a:xfrm>
          <a:noFill/>
        </p:spPr>
        <p:txBody>
          <a:bodyPr vert="horz" lIns="92075" tIns="46038" rIns="92075" bIns="46038" rtlCol="0">
            <a:normAutofit lnSpcReduction="10000"/>
          </a:bodyPr>
          <a:lstStyle/>
          <a:p>
            <a:pPr eaLnBrk="1" hangingPunct="1">
              <a:lnSpc>
                <a:spcPct val="130000"/>
              </a:lnSpc>
            </a:pPr>
            <a:r>
              <a:rPr lang="en-US" altLang="en-US" sz="2400">
                <a:cs typeface="Tahoma" panose="020B0604030504040204" pitchFamily="34" charset="0"/>
                <a:sym typeface="Symbol" panose="05050102010706020507" pitchFamily="18" charset="2"/>
              </a:rPr>
              <a:t>Single link:  </a:t>
            </a:r>
            <a:r>
              <a:rPr lang="en-US" altLang="en-US" sz="2000">
                <a:cs typeface="Tahoma" panose="020B0604030504040204" pitchFamily="34" charset="0"/>
                <a:sym typeface="Symbol" panose="05050102010706020507" pitchFamily="18" charset="2"/>
              </a:rPr>
              <a:t>smallest distance between an element in one cluster and an element in the other, i.e.,  dist(K</a:t>
            </a:r>
            <a:r>
              <a:rPr lang="en-US" altLang="en-US" sz="2000" baseline="-25000">
                <a:cs typeface="Tahoma" panose="020B0604030504040204" pitchFamily="34" charset="0"/>
                <a:sym typeface="Symbol" panose="05050102010706020507" pitchFamily="18" charset="2"/>
              </a:rPr>
              <a:t>i</a:t>
            </a:r>
            <a:r>
              <a:rPr lang="en-US" altLang="en-US" sz="2000">
                <a:cs typeface="Tahoma" panose="020B0604030504040204" pitchFamily="34" charset="0"/>
                <a:sym typeface="Symbol" panose="05050102010706020507" pitchFamily="18" charset="2"/>
              </a:rPr>
              <a:t>, K</a:t>
            </a:r>
            <a:r>
              <a:rPr lang="en-US" altLang="en-US" sz="2000" baseline="-25000">
                <a:cs typeface="Tahoma" panose="020B0604030504040204" pitchFamily="34" charset="0"/>
                <a:sym typeface="Symbol" panose="05050102010706020507" pitchFamily="18" charset="2"/>
              </a:rPr>
              <a:t>j</a:t>
            </a:r>
            <a:r>
              <a:rPr lang="en-US" altLang="en-US" sz="2000">
                <a:cs typeface="Tahoma" panose="020B0604030504040204" pitchFamily="34" charset="0"/>
                <a:sym typeface="Symbol" panose="05050102010706020507" pitchFamily="18" charset="2"/>
              </a:rPr>
              <a:t>) = min(t</a:t>
            </a:r>
            <a:r>
              <a:rPr lang="en-US" altLang="en-US" sz="2000" baseline="-25000">
                <a:cs typeface="Tahoma" panose="020B0604030504040204" pitchFamily="34" charset="0"/>
                <a:sym typeface="Symbol" panose="05050102010706020507" pitchFamily="18" charset="2"/>
              </a:rPr>
              <a:t>ip</a:t>
            </a:r>
            <a:r>
              <a:rPr lang="en-US" altLang="en-US" sz="2000">
                <a:cs typeface="Tahoma" panose="020B0604030504040204" pitchFamily="34" charset="0"/>
                <a:sym typeface="Symbol" panose="05050102010706020507" pitchFamily="18" charset="2"/>
              </a:rPr>
              <a:t>, t</a:t>
            </a:r>
            <a:r>
              <a:rPr lang="en-US" altLang="en-US" sz="2000" baseline="-25000">
                <a:cs typeface="Tahoma" panose="020B0604030504040204" pitchFamily="34" charset="0"/>
                <a:sym typeface="Symbol" panose="05050102010706020507" pitchFamily="18" charset="2"/>
              </a:rPr>
              <a:t>jq</a:t>
            </a:r>
            <a:r>
              <a:rPr lang="en-US" altLang="en-US" sz="2000">
                <a:cs typeface="Tahoma" panose="020B0604030504040204" pitchFamily="34" charset="0"/>
                <a:sym typeface="Symbol" panose="05050102010706020507" pitchFamily="18" charset="2"/>
              </a:rPr>
              <a:t>)</a:t>
            </a:r>
          </a:p>
          <a:p>
            <a:pPr eaLnBrk="1" hangingPunct="1">
              <a:lnSpc>
                <a:spcPct val="130000"/>
              </a:lnSpc>
            </a:pPr>
            <a:r>
              <a:rPr lang="en-US" altLang="en-US" sz="2400">
                <a:cs typeface="Tahoma" panose="020B0604030504040204" pitchFamily="34" charset="0"/>
                <a:sym typeface="Symbol" panose="05050102010706020507" pitchFamily="18" charset="2"/>
              </a:rPr>
              <a:t>Complete link: </a:t>
            </a:r>
            <a:r>
              <a:rPr lang="en-US" altLang="en-US" sz="2000">
                <a:cs typeface="Tahoma" panose="020B0604030504040204" pitchFamily="34" charset="0"/>
                <a:sym typeface="Symbol" panose="05050102010706020507" pitchFamily="18" charset="2"/>
              </a:rPr>
              <a:t>largest distance between an element in one cluster and an element in the other, i.e.,  dist(K</a:t>
            </a:r>
            <a:r>
              <a:rPr lang="en-US" altLang="en-US" sz="2000" baseline="-25000">
                <a:cs typeface="Tahoma" panose="020B0604030504040204" pitchFamily="34" charset="0"/>
                <a:sym typeface="Symbol" panose="05050102010706020507" pitchFamily="18" charset="2"/>
              </a:rPr>
              <a:t>i</a:t>
            </a:r>
            <a:r>
              <a:rPr lang="en-US" altLang="en-US" sz="2000">
                <a:cs typeface="Tahoma" panose="020B0604030504040204" pitchFamily="34" charset="0"/>
                <a:sym typeface="Symbol" panose="05050102010706020507" pitchFamily="18" charset="2"/>
              </a:rPr>
              <a:t>, K</a:t>
            </a:r>
            <a:r>
              <a:rPr lang="en-US" altLang="en-US" sz="2000" baseline="-25000">
                <a:cs typeface="Tahoma" panose="020B0604030504040204" pitchFamily="34" charset="0"/>
                <a:sym typeface="Symbol" panose="05050102010706020507" pitchFamily="18" charset="2"/>
              </a:rPr>
              <a:t>j</a:t>
            </a:r>
            <a:r>
              <a:rPr lang="en-US" altLang="en-US" sz="2000">
                <a:cs typeface="Tahoma" panose="020B0604030504040204" pitchFamily="34" charset="0"/>
                <a:sym typeface="Symbol" panose="05050102010706020507" pitchFamily="18" charset="2"/>
              </a:rPr>
              <a:t>) = max(t</a:t>
            </a:r>
            <a:r>
              <a:rPr lang="en-US" altLang="en-US" sz="2000" baseline="-25000">
                <a:cs typeface="Tahoma" panose="020B0604030504040204" pitchFamily="34" charset="0"/>
                <a:sym typeface="Symbol" panose="05050102010706020507" pitchFamily="18" charset="2"/>
              </a:rPr>
              <a:t>ip</a:t>
            </a:r>
            <a:r>
              <a:rPr lang="en-US" altLang="en-US" sz="2000">
                <a:cs typeface="Tahoma" panose="020B0604030504040204" pitchFamily="34" charset="0"/>
                <a:sym typeface="Symbol" panose="05050102010706020507" pitchFamily="18" charset="2"/>
              </a:rPr>
              <a:t>, t</a:t>
            </a:r>
            <a:r>
              <a:rPr lang="en-US" altLang="en-US" sz="2000" baseline="-25000">
                <a:cs typeface="Tahoma" panose="020B0604030504040204" pitchFamily="34" charset="0"/>
                <a:sym typeface="Symbol" panose="05050102010706020507" pitchFamily="18" charset="2"/>
              </a:rPr>
              <a:t>jq</a:t>
            </a:r>
            <a:r>
              <a:rPr lang="en-US" altLang="en-US" sz="2000">
                <a:cs typeface="Tahoma" panose="020B0604030504040204" pitchFamily="34" charset="0"/>
                <a:sym typeface="Symbol" panose="05050102010706020507" pitchFamily="18" charset="2"/>
              </a:rPr>
              <a:t>)</a:t>
            </a:r>
          </a:p>
          <a:p>
            <a:pPr eaLnBrk="1" hangingPunct="1">
              <a:lnSpc>
                <a:spcPct val="130000"/>
              </a:lnSpc>
            </a:pPr>
            <a:r>
              <a:rPr lang="en-US" altLang="en-US" sz="2400">
                <a:cs typeface="Tahoma" panose="020B0604030504040204" pitchFamily="34" charset="0"/>
                <a:sym typeface="Symbol" panose="05050102010706020507" pitchFamily="18" charset="2"/>
              </a:rPr>
              <a:t>Average: </a:t>
            </a:r>
            <a:r>
              <a:rPr lang="en-US" altLang="en-US" sz="2000">
                <a:cs typeface="Tahoma" panose="020B0604030504040204" pitchFamily="34" charset="0"/>
                <a:sym typeface="Symbol" panose="05050102010706020507" pitchFamily="18" charset="2"/>
              </a:rPr>
              <a:t>avg distance between an element in one cluster and an element in the other, i.e.,  dist(K</a:t>
            </a:r>
            <a:r>
              <a:rPr lang="en-US" altLang="en-US" sz="2000" baseline="-25000">
                <a:cs typeface="Tahoma" panose="020B0604030504040204" pitchFamily="34" charset="0"/>
                <a:sym typeface="Symbol" panose="05050102010706020507" pitchFamily="18" charset="2"/>
              </a:rPr>
              <a:t>i</a:t>
            </a:r>
            <a:r>
              <a:rPr lang="en-US" altLang="en-US" sz="2000">
                <a:cs typeface="Tahoma" panose="020B0604030504040204" pitchFamily="34" charset="0"/>
                <a:sym typeface="Symbol" panose="05050102010706020507" pitchFamily="18" charset="2"/>
              </a:rPr>
              <a:t>, K</a:t>
            </a:r>
            <a:r>
              <a:rPr lang="en-US" altLang="en-US" sz="2000" baseline="-25000">
                <a:cs typeface="Tahoma" panose="020B0604030504040204" pitchFamily="34" charset="0"/>
                <a:sym typeface="Symbol" panose="05050102010706020507" pitchFamily="18" charset="2"/>
              </a:rPr>
              <a:t>j</a:t>
            </a:r>
            <a:r>
              <a:rPr lang="en-US" altLang="en-US" sz="2000">
                <a:cs typeface="Tahoma" panose="020B0604030504040204" pitchFamily="34" charset="0"/>
                <a:sym typeface="Symbol" panose="05050102010706020507" pitchFamily="18" charset="2"/>
              </a:rPr>
              <a:t>) = avg(t</a:t>
            </a:r>
            <a:r>
              <a:rPr lang="en-US" altLang="en-US" sz="2000" baseline="-25000">
                <a:cs typeface="Tahoma" panose="020B0604030504040204" pitchFamily="34" charset="0"/>
                <a:sym typeface="Symbol" panose="05050102010706020507" pitchFamily="18" charset="2"/>
              </a:rPr>
              <a:t>ip</a:t>
            </a:r>
            <a:r>
              <a:rPr lang="en-US" altLang="en-US" sz="2000">
                <a:cs typeface="Tahoma" panose="020B0604030504040204" pitchFamily="34" charset="0"/>
                <a:sym typeface="Symbol" panose="05050102010706020507" pitchFamily="18" charset="2"/>
              </a:rPr>
              <a:t>, t</a:t>
            </a:r>
            <a:r>
              <a:rPr lang="en-US" altLang="en-US" sz="2000" baseline="-25000">
                <a:cs typeface="Tahoma" panose="020B0604030504040204" pitchFamily="34" charset="0"/>
                <a:sym typeface="Symbol" panose="05050102010706020507" pitchFamily="18" charset="2"/>
              </a:rPr>
              <a:t>jq</a:t>
            </a:r>
            <a:r>
              <a:rPr lang="en-US" altLang="en-US" sz="2000">
                <a:cs typeface="Tahoma" panose="020B0604030504040204" pitchFamily="34" charset="0"/>
                <a:sym typeface="Symbol" panose="05050102010706020507" pitchFamily="18" charset="2"/>
              </a:rPr>
              <a:t>)</a:t>
            </a:r>
          </a:p>
          <a:p>
            <a:pPr eaLnBrk="1" hangingPunct="1">
              <a:lnSpc>
                <a:spcPct val="130000"/>
              </a:lnSpc>
            </a:pPr>
            <a:r>
              <a:rPr lang="en-US" altLang="en-US" sz="2400">
                <a:cs typeface="Tahoma" panose="020B0604030504040204" pitchFamily="34" charset="0"/>
                <a:sym typeface="Symbol" panose="05050102010706020507" pitchFamily="18" charset="2"/>
              </a:rPr>
              <a:t>Centroid: </a:t>
            </a:r>
            <a:r>
              <a:rPr lang="en-US" altLang="en-US" sz="2000">
                <a:cs typeface="Tahoma" panose="020B0604030504040204" pitchFamily="34" charset="0"/>
                <a:sym typeface="Symbol" panose="05050102010706020507" pitchFamily="18" charset="2"/>
              </a:rPr>
              <a:t>distance between the centroids of two clusters, i.e.,  dist(K</a:t>
            </a:r>
            <a:r>
              <a:rPr lang="en-US" altLang="en-US" sz="2000" baseline="-25000">
                <a:cs typeface="Tahoma" panose="020B0604030504040204" pitchFamily="34" charset="0"/>
                <a:sym typeface="Symbol" panose="05050102010706020507" pitchFamily="18" charset="2"/>
              </a:rPr>
              <a:t>i</a:t>
            </a:r>
            <a:r>
              <a:rPr lang="en-US" altLang="en-US" sz="2000">
                <a:cs typeface="Tahoma" panose="020B0604030504040204" pitchFamily="34" charset="0"/>
                <a:sym typeface="Symbol" panose="05050102010706020507" pitchFamily="18" charset="2"/>
              </a:rPr>
              <a:t>, K</a:t>
            </a:r>
            <a:r>
              <a:rPr lang="en-US" altLang="en-US" sz="2000" baseline="-25000">
                <a:cs typeface="Tahoma" panose="020B0604030504040204" pitchFamily="34" charset="0"/>
                <a:sym typeface="Symbol" panose="05050102010706020507" pitchFamily="18" charset="2"/>
              </a:rPr>
              <a:t>j</a:t>
            </a:r>
            <a:r>
              <a:rPr lang="en-US" altLang="en-US" sz="2000">
                <a:cs typeface="Tahoma" panose="020B0604030504040204" pitchFamily="34" charset="0"/>
                <a:sym typeface="Symbol" panose="05050102010706020507" pitchFamily="18" charset="2"/>
              </a:rPr>
              <a:t>) = dist(C</a:t>
            </a:r>
            <a:r>
              <a:rPr lang="en-US" altLang="en-US" sz="2000" baseline="-25000">
                <a:cs typeface="Tahoma" panose="020B0604030504040204" pitchFamily="34" charset="0"/>
                <a:sym typeface="Symbol" panose="05050102010706020507" pitchFamily="18" charset="2"/>
              </a:rPr>
              <a:t>i</a:t>
            </a:r>
            <a:r>
              <a:rPr lang="en-US" altLang="en-US" sz="2000">
                <a:cs typeface="Tahoma" panose="020B0604030504040204" pitchFamily="34" charset="0"/>
                <a:sym typeface="Symbol" panose="05050102010706020507" pitchFamily="18" charset="2"/>
              </a:rPr>
              <a:t>, C</a:t>
            </a:r>
            <a:r>
              <a:rPr lang="en-US" altLang="en-US" sz="2000" baseline="-25000">
                <a:cs typeface="Tahoma" panose="020B0604030504040204" pitchFamily="34" charset="0"/>
                <a:sym typeface="Symbol" panose="05050102010706020507" pitchFamily="18" charset="2"/>
              </a:rPr>
              <a:t>j</a:t>
            </a:r>
            <a:r>
              <a:rPr lang="en-US" altLang="en-US" sz="2000">
                <a:cs typeface="Tahoma" panose="020B0604030504040204" pitchFamily="34" charset="0"/>
                <a:sym typeface="Symbol" panose="05050102010706020507" pitchFamily="18" charset="2"/>
              </a:rPr>
              <a:t>)</a:t>
            </a:r>
          </a:p>
          <a:p>
            <a:pPr eaLnBrk="1" hangingPunct="1">
              <a:lnSpc>
                <a:spcPct val="130000"/>
              </a:lnSpc>
            </a:pPr>
            <a:r>
              <a:rPr lang="en-US" altLang="en-US" sz="2400">
                <a:cs typeface="Tahoma" panose="020B0604030504040204" pitchFamily="34" charset="0"/>
                <a:sym typeface="Symbol" panose="05050102010706020507" pitchFamily="18" charset="2"/>
              </a:rPr>
              <a:t>Medoid: </a:t>
            </a:r>
            <a:r>
              <a:rPr lang="en-US" altLang="en-US" sz="2000">
                <a:cs typeface="Tahoma" panose="020B0604030504040204" pitchFamily="34" charset="0"/>
                <a:sym typeface="Symbol" panose="05050102010706020507" pitchFamily="18" charset="2"/>
              </a:rPr>
              <a:t>distance between the medoids of two clusters, i.e.,  dist(K</a:t>
            </a:r>
            <a:r>
              <a:rPr lang="en-US" altLang="en-US" sz="2000" baseline="-25000">
                <a:cs typeface="Tahoma" panose="020B0604030504040204" pitchFamily="34" charset="0"/>
                <a:sym typeface="Symbol" panose="05050102010706020507" pitchFamily="18" charset="2"/>
              </a:rPr>
              <a:t>i</a:t>
            </a:r>
            <a:r>
              <a:rPr lang="en-US" altLang="en-US" sz="2000">
                <a:cs typeface="Tahoma" panose="020B0604030504040204" pitchFamily="34" charset="0"/>
                <a:sym typeface="Symbol" panose="05050102010706020507" pitchFamily="18" charset="2"/>
              </a:rPr>
              <a:t>, K</a:t>
            </a:r>
            <a:r>
              <a:rPr lang="en-US" altLang="en-US" sz="2000" baseline="-25000">
                <a:cs typeface="Tahoma" panose="020B0604030504040204" pitchFamily="34" charset="0"/>
                <a:sym typeface="Symbol" panose="05050102010706020507" pitchFamily="18" charset="2"/>
              </a:rPr>
              <a:t>j</a:t>
            </a:r>
            <a:r>
              <a:rPr lang="en-US" altLang="en-US" sz="2000">
                <a:cs typeface="Tahoma" panose="020B0604030504040204" pitchFamily="34" charset="0"/>
                <a:sym typeface="Symbol" panose="05050102010706020507" pitchFamily="18" charset="2"/>
              </a:rPr>
              <a:t>) = dist(M</a:t>
            </a:r>
            <a:r>
              <a:rPr lang="en-US" altLang="en-US" sz="2000" baseline="-25000">
                <a:cs typeface="Tahoma" panose="020B0604030504040204" pitchFamily="34" charset="0"/>
                <a:sym typeface="Symbol" panose="05050102010706020507" pitchFamily="18" charset="2"/>
              </a:rPr>
              <a:t>i</a:t>
            </a:r>
            <a:r>
              <a:rPr lang="en-US" altLang="en-US" sz="2000">
                <a:cs typeface="Tahoma" panose="020B0604030504040204" pitchFamily="34" charset="0"/>
                <a:sym typeface="Symbol" panose="05050102010706020507" pitchFamily="18" charset="2"/>
              </a:rPr>
              <a:t>, M</a:t>
            </a:r>
            <a:r>
              <a:rPr lang="en-US" altLang="en-US" sz="2000" baseline="-25000">
                <a:cs typeface="Tahoma" panose="020B0604030504040204" pitchFamily="34" charset="0"/>
                <a:sym typeface="Symbol" panose="05050102010706020507" pitchFamily="18" charset="2"/>
              </a:rPr>
              <a:t>j</a:t>
            </a:r>
            <a:r>
              <a:rPr lang="en-US" altLang="en-US" sz="2000">
                <a:cs typeface="Tahoma" panose="020B0604030504040204" pitchFamily="34" charset="0"/>
                <a:sym typeface="Symbol" panose="05050102010706020507" pitchFamily="18" charset="2"/>
              </a:rPr>
              <a:t>)</a:t>
            </a:r>
          </a:p>
          <a:p>
            <a:pPr lvl="1" eaLnBrk="1" hangingPunct="1">
              <a:lnSpc>
                <a:spcPct val="130000"/>
              </a:lnSpc>
            </a:pPr>
            <a:r>
              <a:rPr lang="en-US" altLang="en-US" sz="2000">
                <a:cs typeface="Tahoma" panose="020B0604030504040204" pitchFamily="34" charset="0"/>
                <a:sym typeface="Symbol" panose="05050102010706020507" pitchFamily="18" charset="2"/>
              </a:rPr>
              <a:t>Medoid: a chosen, centrally located object in the cluster</a:t>
            </a:r>
          </a:p>
        </p:txBody>
      </p:sp>
      <p:grpSp>
        <p:nvGrpSpPr>
          <p:cNvPr id="30724" name="Group 45"/>
          <p:cNvGrpSpPr>
            <a:grpSpLocks/>
          </p:cNvGrpSpPr>
          <p:nvPr/>
        </p:nvGrpSpPr>
        <p:grpSpPr bwMode="auto">
          <a:xfrm>
            <a:off x="7620000" y="152400"/>
            <a:ext cx="914400" cy="1066800"/>
            <a:chOff x="6096000" y="152400"/>
            <a:chExt cx="914400" cy="1066800"/>
          </a:xfrm>
        </p:grpSpPr>
        <p:grpSp>
          <p:nvGrpSpPr>
            <p:cNvPr id="30746"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Tahoma" pitchFamily="34" charset="0"/>
                </a:endParaRPr>
              </a:p>
            </p:txBody>
          </p:sp>
          <p:sp>
            <p:nvSpPr>
              <p:cNvPr id="30749"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50"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51"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52"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53"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54"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55"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56"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57"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58"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59"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60"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61"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762"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30747"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000"/>
                <a:t>X</a:t>
              </a:r>
            </a:p>
          </p:txBody>
        </p:sp>
      </p:grpSp>
      <p:grpSp>
        <p:nvGrpSpPr>
          <p:cNvPr id="30725" name="Group 46"/>
          <p:cNvGrpSpPr>
            <a:grpSpLocks/>
          </p:cNvGrpSpPr>
          <p:nvPr/>
        </p:nvGrpSpPr>
        <p:grpSpPr bwMode="auto">
          <a:xfrm>
            <a:off x="9448800" y="304800"/>
            <a:ext cx="1066800" cy="838200"/>
            <a:chOff x="7924800" y="304800"/>
            <a:chExt cx="1066800" cy="838200"/>
          </a:xfrm>
        </p:grpSpPr>
        <p:grpSp>
          <p:nvGrpSpPr>
            <p:cNvPr id="30727" name="Group 39"/>
            <p:cNvGrpSpPr>
              <a:grpSpLocks/>
            </p:cNvGrpSpPr>
            <p:nvPr/>
          </p:nvGrpSpPr>
          <p:grpSpPr bwMode="auto">
            <a:xfrm>
              <a:off x="7924800" y="304800"/>
              <a:ext cx="1066800" cy="838200"/>
              <a:chOff x="7924800" y="304800"/>
              <a:chExt cx="1066800" cy="838200"/>
            </a:xfrm>
          </p:grpSpPr>
          <p:sp>
            <p:nvSpPr>
              <p:cNvPr id="8" name="Oval 7"/>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a:defRPr/>
                </a:pP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Tahoma" pitchFamily="34" charset="0"/>
                </a:endParaRPr>
              </a:p>
            </p:txBody>
          </p:sp>
          <p:sp>
            <p:nvSpPr>
              <p:cNvPr id="30730"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31"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32"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33"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34"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35"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36"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37"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38"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b="1">
                  <a:solidFill>
                    <a:srgbClr val="0000FF"/>
                  </a:solidFill>
                </a:endParaRPr>
              </a:p>
            </p:txBody>
          </p:sp>
          <p:sp>
            <p:nvSpPr>
              <p:cNvPr id="30739"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40"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41"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42"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43"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44"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sp>
            <p:nvSpPr>
              <p:cNvPr id="30745"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FF"/>
                  </a:solidFill>
                </a:endParaRPr>
              </a:p>
            </p:txBody>
          </p:sp>
        </p:grpSp>
        <p:sp>
          <p:nvSpPr>
            <p:cNvPr id="30728"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000"/>
                <a:t>X</a:t>
              </a:r>
            </a:p>
          </p:txBody>
        </p:sp>
      </p:grpSp>
      <p:sp>
        <p:nvSpPr>
          <p:cNvPr id="30726" name="Slide Number Placeholder 47"/>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B966FA05-CA86-4316-BA0A-D281D3B4974E}" type="slidenum">
              <a:rPr lang="en-US" altLang="en-US" sz="1200"/>
              <a:pPr algn="r" eaLnBrk="1" hangingPunct="1"/>
              <a:t>123</a:t>
            </a:fld>
            <a:endParaRPr lang="en-US" altLang="en-US" sz="1200"/>
          </a:p>
        </p:txBody>
      </p:sp>
    </p:spTree>
    <p:extLst>
      <p:ext uri="{BB962C8B-B14F-4D97-AF65-F5344CB8AC3E}">
        <p14:creationId xmlns:p14="http://schemas.microsoft.com/office/powerpoint/2010/main" val="254596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noFill/>
        </p:spPr>
        <p:txBody>
          <a:bodyPr vert="horz" lIns="92075" tIns="46038" rIns="92075" bIns="46038" rtlCol="0" anchor="ctr">
            <a:normAutofit/>
          </a:bodyPr>
          <a:lstStyle/>
          <a:p>
            <a:pPr eaLnBrk="1" hangingPunct="1"/>
            <a:r>
              <a:rPr lang="en-US" altLang="en-US" sz="3200">
                <a:cs typeface="Tahoma" panose="020B0604030504040204" pitchFamily="34" charset="0"/>
                <a:sym typeface="Symbol" panose="05050102010706020507" pitchFamily="18" charset="2"/>
              </a:rPr>
              <a:t>Centroid, Radius and Diameter of a </a:t>
            </a:r>
            <a:r>
              <a:rPr lang="en-US" altLang="en-US" sz="3200"/>
              <a:t>Cluster (for numerical data sets)</a:t>
            </a:r>
          </a:p>
        </p:txBody>
      </p:sp>
      <p:sp>
        <p:nvSpPr>
          <p:cNvPr id="31747" name="Rectangle 3"/>
          <p:cNvSpPr>
            <a:spLocks noGrp="1" noChangeArrowheads="1"/>
          </p:cNvSpPr>
          <p:nvPr>
            <p:ph type="body" sz="half" idx="4294967295"/>
          </p:nvPr>
        </p:nvSpPr>
        <p:spPr>
          <a:xfrm>
            <a:off x="1905000" y="1371600"/>
            <a:ext cx="8153400" cy="5105400"/>
          </a:xfrm>
          <a:noFill/>
        </p:spPr>
        <p:txBody>
          <a:bodyPr vert="horz" lIns="92075" tIns="46038" rIns="92075" bIns="46038" rtlCol="0">
            <a:normAutofit/>
          </a:bodyPr>
          <a:lstStyle/>
          <a:p>
            <a:pPr eaLnBrk="1" hangingPunct="1">
              <a:lnSpc>
                <a:spcPct val="130000"/>
              </a:lnSpc>
            </a:pPr>
            <a:r>
              <a:rPr lang="en-US" altLang="en-US" sz="2400">
                <a:cs typeface="Tahoma" panose="020B0604030504040204" pitchFamily="34" charset="0"/>
                <a:sym typeface="Symbol" panose="05050102010706020507" pitchFamily="18" charset="2"/>
              </a:rPr>
              <a:t>Centroid:  the “middle” of a cluster</a:t>
            </a:r>
          </a:p>
          <a:p>
            <a:pPr eaLnBrk="1" hangingPunct="1">
              <a:lnSpc>
                <a:spcPct val="130000"/>
              </a:lnSpc>
            </a:pPr>
            <a:endParaRPr lang="en-US" altLang="en-US" sz="2400">
              <a:cs typeface="Tahoma" panose="020B0604030504040204" pitchFamily="34" charset="0"/>
              <a:sym typeface="Symbol" panose="05050102010706020507" pitchFamily="18" charset="2"/>
            </a:endParaRPr>
          </a:p>
          <a:p>
            <a:pPr eaLnBrk="1" hangingPunct="1">
              <a:lnSpc>
                <a:spcPct val="130000"/>
              </a:lnSpc>
            </a:pPr>
            <a:r>
              <a:rPr lang="en-US" altLang="en-US" sz="2400">
                <a:cs typeface="Tahoma" panose="020B0604030504040204" pitchFamily="34" charset="0"/>
                <a:sym typeface="Symbol" panose="05050102010706020507" pitchFamily="18" charset="2"/>
              </a:rPr>
              <a:t>Radius: square root of average distance from any point of the cluster to its centroid</a:t>
            </a:r>
          </a:p>
          <a:p>
            <a:pPr eaLnBrk="1" hangingPunct="1">
              <a:lnSpc>
                <a:spcPct val="130000"/>
              </a:lnSpc>
            </a:pPr>
            <a:endParaRPr lang="en-US" altLang="en-US" sz="2400">
              <a:cs typeface="Tahoma" panose="020B0604030504040204" pitchFamily="34" charset="0"/>
              <a:sym typeface="Symbol" panose="05050102010706020507" pitchFamily="18" charset="2"/>
            </a:endParaRPr>
          </a:p>
          <a:p>
            <a:pPr eaLnBrk="1" hangingPunct="1">
              <a:lnSpc>
                <a:spcPct val="130000"/>
              </a:lnSpc>
            </a:pPr>
            <a:r>
              <a:rPr lang="en-US" altLang="en-US" sz="2400">
                <a:cs typeface="Tahoma" panose="020B0604030504040204" pitchFamily="34" charset="0"/>
                <a:sym typeface="Symbol" panose="05050102010706020507" pitchFamily="18" charset="2"/>
              </a:rPr>
              <a:t>Diameter: square root of average mean squared distance between all pairs of points in the cluster</a:t>
            </a:r>
          </a:p>
        </p:txBody>
      </p:sp>
      <p:graphicFrame>
        <p:nvGraphicFramePr>
          <p:cNvPr id="31748" name="Object 4"/>
          <p:cNvGraphicFramePr>
            <a:graphicFrameLocks noGrp="1" noChangeAspect="1"/>
          </p:cNvGraphicFramePr>
          <p:nvPr>
            <p:ph sz="quarter" idx="4294967295"/>
          </p:nvPr>
        </p:nvGraphicFramePr>
        <p:xfrm>
          <a:off x="7620001" y="1447800"/>
          <a:ext cx="2136775" cy="876300"/>
        </p:xfrm>
        <a:graphic>
          <a:graphicData uri="http://schemas.openxmlformats.org/presentationml/2006/ole">
            <mc:AlternateContent xmlns:mc="http://schemas.openxmlformats.org/markup-compatibility/2006">
              <mc:Choice xmlns:v="urn:schemas-microsoft-com:vml" Requires="v">
                <p:oleObj spid="_x0000_s21518" name="Equation" r:id="rId4" imgW="1269449" imgH="520474" progId="Equation.3">
                  <p:embed/>
                </p:oleObj>
              </mc:Choice>
              <mc:Fallback>
                <p:oleObj name="Equation" r:id="rId4" imgW="1269449" imgH="520474" progId="Equation.3">
                  <p:embed/>
                  <p:pic>
                    <p:nvPicPr>
                      <p:cNvPr id="3174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1" y="1447800"/>
                        <a:ext cx="2136775"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9" name="Object 5"/>
          <p:cNvGraphicFramePr>
            <a:graphicFrameLocks noChangeAspect="1"/>
          </p:cNvGraphicFramePr>
          <p:nvPr/>
        </p:nvGraphicFramePr>
        <p:xfrm>
          <a:off x="6858001" y="3048001"/>
          <a:ext cx="2828925" cy="1069975"/>
        </p:xfrm>
        <a:graphic>
          <a:graphicData uri="http://schemas.openxmlformats.org/presentationml/2006/ole">
            <mc:AlternateContent xmlns:mc="http://schemas.openxmlformats.org/markup-compatibility/2006">
              <mc:Choice xmlns:v="urn:schemas-microsoft-com:vml" Requires="v">
                <p:oleObj spid="_x0000_s21519" name="Equation" r:id="rId6" imgW="2451100" imgH="927100" progId="Equation.3">
                  <p:embed/>
                </p:oleObj>
              </mc:Choice>
              <mc:Fallback>
                <p:oleObj name="Equation" r:id="rId6" imgW="2451100" imgH="927100" progId="Equation.3">
                  <p:embed/>
                  <p:pic>
                    <p:nvPicPr>
                      <p:cNvPr id="3174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1" y="3048001"/>
                        <a:ext cx="2828925"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0" name="Object 6"/>
          <p:cNvGraphicFramePr>
            <a:graphicFrameLocks noGrp="1" noChangeAspect="1"/>
          </p:cNvGraphicFramePr>
          <p:nvPr>
            <p:ph sz="quarter" idx="4294967295"/>
          </p:nvPr>
        </p:nvGraphicFramePr>
        <p:xfrm>
          <a:off x="6324600" y="5181601"/>
          <a:ext cx="3048000" cy="1006475"/>
        </p:xfrm>
        <a:graphic>
          <a:graphicData uri="http://schemas.openxmlformats.org/presentationml/2006/ole">
            <mc:AlternateContent xmlns:mc="http://schemas.openxmlformats.org/markup-compatibility/2006">
              <mc:Choice xmlns:v="urn:schemas-microsoft-com:vml" Requires="v">
                <p:oleObj spid="_x0000_s21520" name="Equation" r:id="rId8" imgW="2959100" imgH="977900" progId="Equation.3">
                  <p:embed/>
                </p:oleObj>
              </mc:Choice>
              <mc:Fallback>
                <p:oleObj name="Equation" r:id="rId8" imgW="2959100" imgH="977900" progId="Equation.3">
                  <p:embed/>
                  <p:pic>
                    <p:nvPicPr>
                      <p:cNvPr id="3175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0" y="5181601"/>
                        <a:ext cx="30480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1" name="Slide Number Placeholder 9"/>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2D53136E-2E78-4E01-B79C-8B63650AB30A}" type="slidenum">
              <a:rPr lang="en-US" altLang="en-US" sz="1200"/>
              <a:pPr algn="r" eaLnBrk="1" hangingPunct="1"/>
              <a:t>124</a:t>
            </a:fld>
            <a:endParaRPr lang="en-US" altLang="en-US" sz="1200"/>
          </a:p>
        </p:txBody>
      </p:sp>
    </p:spTree>
    <p:extLst>
      <p:ext uri="{BB962C8B-B14F-4D97-AF65-F5344CB8AC3E}">
        <p14:creationId xmlns:p14="http://schemas.microsoft.com/office/powerpoint/2010/main" val="1712177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24000" y="304800"/>
            <a:ext cx="9144000" cy="685800"/>
          </a:xfrm>
          <a:noFill/>
        </p:spPr>
        <p:txBody>
          <a:bodyPr vert="horz" lIns="92075" tIns="46038" rIns="92075" bIns="46038" rtlCol="0" anchor="ctr">
            <a:normAutofit fontScale="90000"/>
          </a:bodyPr>
          <a:lstStyle/>
          <a:p>
            <a:pPr eaLnBrk="1" hangingPunct="1"/>
            <a:r>
              <a:rPr lang="en-US" altLang="zh-CN" smtClean="0">
                <a:ea typeface="SimSun" panose="02010600030101010101" pitchFamily="2" charset="-122"/>
              </a:rPr>
              <a:t>Extensions to Hierarchical Clustering</a:t>
            </a:r>
          </a:p>
        </p:txBody>
      </p:sp>
      <p:sp>
        <p:nvSpPr>
          <p:cNvPr id="32771" name="Rectangle 3"/>
          <p:cNvSpPr>
            <a:spLocks noGrp="1" noChangeArrowheads="1"/>
          </p:cNvSpPr>
          <p:nvPr>
            <p:ph type="body" idx="1"/>
          </p:nvPr>
        </p:nvSpPr>
        <p:spPr>
          <a:xfrm>
            <a:off x="1828800" y="1219200"/>
            <a:ext cx="8534400" cy="5181600"/>
          </a:xfrm>
          <a:noFill/>
        </p:spPr>
        <p:txBody>
          <a:bodyPr vert="horz" lIns="92075" tIns="46038" rIns="92075" bIns="46038" rtlCol="0">
            <a:normAutofit lnSpcReduction="10000"/>
          </a:bodyPr>
          <a:lstStyle/>
          <a:p>
            <a:pPr eaLnBrk="1" hangingPunct="1">
              <a:lnSpc>
                <a:spcPct val="150000"/>
              </a:lnSpc>
            </a:pPr>
            <a:r>
              <a:rPr lang="en-US" altLang="zh-CN" sz="2400">
                <a:ea typeface="SimSun" panose="02010600030101010101" pitchFamily="2" charset="-122"/>
              </a:rPr>
              <a:t>Major weakness of agglomerative clustering methods</a:t>
            </a:r>
          </a:p>
          <a:p>
            <a:pPr lvl="1" eaLnBrk="1" hangingPunct="1">
              <a:lnSpc>
                <a:spcPct val="150000"/>
              </a:lnSpc>
            </a:pPr>
            <a:r>
              <a:rPr lang="en-US" altLang="zh-CN" u="sng">
                <a:ea typeface="SimSun" panose="02010600030101010101" pitchFamily="2" charset="-122"/>
              </a:rPr>
              <a:t>Can never undo what was done previously</a:t>
            </a:r>
          </a:p>
          <a:p>
            <a:pPr lvl="1" eaLnBrk="1" hangingPunct="1">
              <a:lnSpc>
                <a:spcPct val="150000"/>
              </a:lnSpc>
            </a:pPr>
            <a:r>
              <a:rPr lang="en-US" altLang="zh-CN" u="sng">
                <a:ea typeface="SimSun" panose="02010600030101010101" pitchFamily="2" charset="-122"/>
              </a:rPr>
              <a:t>Do not scale</a:t>
            </a:r>
            <a:r>
              <a:rPr lang="en-US" altLang="zh-CN">
                <a:ea typeface="SimSun" panose="02010600030101010101" pitchFamily="2" charset="-122"/>
              </a:rPr>
              <a:t> well: time complexity of at least </a:t>
            </a:r>
            <a:r>
              <a:rPr lang="en-US" altLang="zh-CN" i="1">
                <a:ea typeface="SimSun" panose="02010600030101010101" pitchFamily="2" charset="-122"/>
              </a:rPr>
              <a:t>O</a:t>
            </a:r>
            <a:r>
              <a:rPr lang="en-US" altLang="zh-CN">
                <a:ea typeface="SimSun" panose="02010600030101010101" pitchFamily="2" charset="-122"/>
              </a:rPr>
              <a:t>(</a:t>
            </a:r>
            <a:r>
              <a:rPr lang="en-US" altLang="zh-CN" i="1">
                <a:ea typeface="SimSun" panose="02010600030101010101" pitchFamily="2" charset="-122"/>
              </a:rPr>
              <a:t>n</a:t>
            </a:r>
            <a:r>
              <a:rPr lang="en-US" altLang="zh-CN" i="1" baseline="30000">
                <a:ea typeface="SimSun" panose="02010600030101010101" pitchFamily="2" charset="-122"/>
              </a:rPr>
              <a:t>2</a:t>
            </a:r>
            <a:r>
              <a:rPr lang="en-US" altLang="zh-CN">
                <a:ea typeface="SimSun" panose="02010600030101010101" pitchFamily="2" charset="-122"/>
              </a:rPr>
              <a:t>), where </a:t>
            </a:r>
            <a:r>
              <a:rPr lang="en-US" altLang="zh-CN" i="1">
                <a:ea typeface="SimSun" panose="02010600030101010101" pitchFamily="2" charset="-122"/>
              </a:rPr>
              <a:t>n</a:t>
            </a:r>
            <a:r>
              <a:rPr lang="en-US" altLang="zh-CN">
                <a:ea typeface="SimSun" panose="02010600030101010101" pitchFamily="2" charset="-122"/>
              </a:rPr>
              <a:t> is the number of total objects</a:t>
            </a:r>
          </a:p>
          <a:p>
            <a:pPr eaLnBrk="1" hangingPunct="1">
              <a:lnSpc>
                <a:spcPct val="150000"/>
              </a:lnSpc>
            </a:pPr>
            <a:r>
              <a:rPr lang="en-US" altLang="zh-CN" sz="2400">
                <a:ea typeface="SimSun" panose="02010600030101010101" pitchFamily="2" charset="-122"/>
              </a:rPr>
              <a:t>Integration of hierarchical &amp; distance-based clustering</a:t>
            </a:r>
          </a:p>
          <a:p>
            <a:pPr lvl="1" eaLnBrk="1" hangingPunct="1">
              <a:lnSpc>
                <a:spcPct val="150000"/>
              </a:lnSpc>
            </a:pPr>
            <a:r>
              <a:rPr lang="en-US" altLang="zh-CN" u="sng">
                <a:ea typeface="SimSun" panose="02010600030101010101" pitchFamily="2" charset="-122"/>
              </a:rPr>
              <a:t>BIRCH (1996)</a:t>
            </a:r>
            <a:r>
              <a:rPr lang="en-US" altLang="zh-CN">
                <a:ea typeface="SimSun" panose="02010600030101010101" pitchFamily="2" charset="-122"/>
              </a:rPr>
              <a:t>: uses CF-tree and incrementally adjusts the quality of sub-clusters</a:t>
            </a:r>
            <a:endParaRPr lang="en-US" altLang="zh-CN" u="sng">
              <a:ea typeface="SimSun" panose="02010600030101010101" pitchFamily="2" charset="-122"/>
            </a:endParaRPr>
          </a:p>
          <a:p>
            <a:pPr lvl="1" eaLnBrk="1" hangingPunct="1">
              <a:lnSpc>
                <a:spcPct val="150000"/>
              </a:lnSpc>
            </a:pPr>
            <a:r>
              <a:rPr lang="en-US" altLang="zh-CN" u="sng">
                <a:ea typeface="SimSun" panose="02010600030101010101" pitchFamily="2" charset="-122"/>
              </a:rPr>
              <a:t>CHAMELEON (1999)</a:t>
            </a:r>
            <a:r>
              <a:rPr lang="en-US" altLang="zh-CN">
                <a:ea typeface="SimSun" panose="02010600030101010101" pitchFamily="2" charset="-122"/>
              </a:rPr>
              <a:t>: hierarchical clustering using dynamic modeling</a:t>
            </a:r>
          </a:p>
        </p:txBody>
      </p:sp>
      <p:sp>
        <p:nvSpPr>
          <p:cNvPr id="3277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18EE4E2-7A6E-4D13-B8E1-B3071B20C41B}" type="slidenum">
              <a:rPr lang="en-US" altLang="en-US" sz="1200"/>
              <a:pPr eaLnBrk="1" hangingPunct="1"/>
              <a:t>125</a:t>
            </a:fld>
            <a:endParaRPr lang="en-US" altLang="en-US" sz="1200"/>
          </a:p>
        </p:txBody>
      </p:sp>
    </p:spTree>
    <p:extLst>
      <p:ext uri="{BB962C8B-B14F-4D97-AF65-F5344CB8AC3E}">
        <p14:creationId xmlns:p14="http://schemas.microsoft.com/office/powerpoint/2010/main" val="2447671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828800" y="228600"/>
            <a:ext cx="8610600" cy="706438"/>
          </a:xfrm>
        </p:spPr>
        <p:txBody>
          <a:bodyPr/>
          <a:lstStyle/>
          <a:p>
            <a:pPr eaLnBrk="1" hangingPunct="1"/>
            <a:r>
              <a:rPr lang="en-US" altLang="zh-CN" smtClean="0">
                <a:ea typeface="SimSun" panose="02010600030101010101" pitchFamily="2" charset="-122"/>
              </a:rPr>
              <a:t>Density-Based Clustering Methods</a:t>
            </a:r>
          </a:p>
        </p:txBody>
      </p:sp>
      <p:sp>
        <p:nvSpPr>
          <p:cNvPr id="46083" name="Rectangle 3"/>
          <p:cNvSpPr>
            <a:spLocks noGrp="1" noChangeArrowheads="1"/>
          </p:cNvSpPr>
          <p:nvPr>
            <p:ph type="body" idx="1"/>
          </p:nvPr>
        </p:nvSpPr>
        <p:spPr>
          <a:xfrm>
            <a:off x="1905000" y="1371600"/>
            <a:ext cx="8534400" cy="5181600"/>
          </a:xfrm>
        </p:spPr>
        <p:txBody>
          <a:bodyPr/>
          <a:lstStyle/>
          <a:p>
            <a:pPr eaLnBrk="1" hangingPunct="1">
              <a:spcBef>
                <a:spcPct val="50000"/>
              </a:spcBef>
            </a:pPr>
            <a:r>
              <a:rPr lang="en-US" altLang="zh-CN" sz="2400">
                <a:ea typeface="SimSun" panose="02010600030101010101" pitchFamily="2" charset="-122"/>
              </a:rPr>
              <a:t>Clustering based on density (local cluster criterion), such as density-connected points</a:t>
            </a:r>
          </a:p>
          <a:p>
            <a:pPr eaLnBrk="1" hangingPunct="1">
              <a:lnSpc>
                <a:spcPct val="50000"/>
              </a:lnSpc>
              <a:spcBef>
                <a:spcPct val="50000"/>
              </a:spcBef>
            </a:pPr>
            <a:r>
              <a:rPr lang="en-US" altLang="zh-CN" sz="2400">
                <a:ea typeface="SimSun" panose="02010600030101010101" pitchFamily="2" charset="-122"/>
              </a:rPr>
              <a:t>Major features:</a:t>
            </a:r>
          </a:p>
          <a:p>
            <a:pPr lvl="1" eaLnBrk="1" hangingPunct="1">
              <a:lnSpc>
                <a:spcPct val="50000"/>
              </a:lnSpc>
              <a:spcBef>
                <a:spcPct val="50000"/>
              </a:spcBef>
            </a:pPr>
            <a:r>
              <a:rPr lang="en-US" altLang="zh-CN">
                <a:ea typeface="SimSun" panose="02010600030101010101" pitchFamily="2" charset="-122"/>
              </a:rPr>
              <a:t>Discover clusters of arbitrary shape</a:t>
            </a:r>
          </a:p>
          <a:p>
            <a:pPr lvl="1" eaLnBrk="1" hangingPunct="1">
              <a:lnSpc>
                <a:spcPct val="50000"/>
              </a:lnSpc>
              <a:spcBef>
                <a:spcPct val="50000"/>
              </a:spcBef>
            </a:pPr>
            <a:r>
              <a:rPr lang="en-US" altLang="zh-CN">
                <a:ea typeface="SimSun" panose="02010600030101010101" pitchFamily="2" charset="-122"/>
              </a:rPr>
              <a:t>Handle noise</a:t>
            </a:r>
          </a:p>
          <a:p>
            <a:pPr lvl="1" eaLnBrk="1" hangingPunct="1">
              <a:lnSpc>
                <a:spcPct val="50000"/>
              </a:lnSpc>
              <a:spcBef>
                <a:spcPct val="50000"/>
              </a:spcBef>
            </a:pPr>
            <a:r>
              <a:rPr lang="en-US" altLang="zh-CN">
                <a:ea typeface="SimSun" panose="02010600030101010101" pitchFamily="2" charset="-122"/>
              </a:rPr>
              <a:t>One scan</a:t>
            </a:r>
          </a:p>
          <a:p>
            <a:pPr lvl="1" eaLnBrk="1" hangingPunct="1">
              <a:lnSpc>
                <a:spcPct val="50000"/>
              </a:lnSpc>
              <a:spcBef>
                <a:spcPct val="50000"/>
              </a:spcBef>
            </a:pPr>
            <a:r>
              <a:rPr lang="en-US" altLang="zh-CN">
                <a:ea typeface="SimSun" panose="02010600030101010101" pitchFamily="2" charset="-122"/>
              </a:rPr>
              <a:t>Need density parameters as termination condition</a:t>
            </a:r>
          </a:p>
          <a:p>
            <a:pPr eaLnBrk="1" hangingPunct="1">
              <a:lnSpc>
                <a:spcPct val="90000"/>
              </a:lnSpc>
              <a:spcBef>
                <a:spcPct val="50000"/>
              </a:spcBef>
            </a:pPr>
            <a:r>
              <a:rPr lang="en-US" altLang="zh-CN" sz="2400">
                <a:ea typeface="SimSun" panose="02010600030101010101" pitchFamily="2" charset="-122"/>
              </a:rPr>
              <a:t>Several interesting studies:</a:t>
            </a:r>
          </a:p>
          <a:p>
            <a:pPr lvl="1" eaLnBrk="1" hangingPunct="1"/>
            <a:r>
              <a:rPr lang="en-US" altLang="zh-CN" u="sng">
                <a:ea typeface="SimSun" panose="02010600030101010101" pitchFamily="2" charset="-122"/>
              </a:rPr>
              <a:t>DBSCAN:</a:t>
            </a:r>
            <a:r>
              <a:rPr lang="en-US" altLang="zh-CN">
                <a:ea typeface="SimSun" panose="02010600030101010101" pitchFamily="2" charset="-122"/>
              </a:rPr>
              <a:t> Ester, et al. (KDD</a:t>
            </a:r>
            <a:r>
              <a:rPr lang="en-US" altLang="zh-CN">
                <a:latin typeface="Times New Roman" panose="02020603050405020304" pitchFamily="18" charset="0"/>
                <a:ea typeface="SimSun" panose="02010600030101010101" pitchFamily="2" charset="-122"/>
              </a:rPr>
              <a:t>’</a:t>
            </a:r>
            <a:r>
              <a:rPr lang="en-US" altLang="zh-CN">
                <a:ea typeface="SimSun" panose="02010600030101010101" pitchFamily="2" charset="-122"/>
              </a:rPr>
              <a:t>96)</a:t>
            </a:r>
          </a:p>
          <a:p>
            <a:pPr lvl="1" eaLnBrk="1" hangingPunct="1"/>
            <a:r>
              <a:rPr lang="en-US" altLang="zh-CN" u="sng">
                <a:ea typeface="SimSun" panose="02010600030101010101" pitchFamily="2" charset="-122"/>
              </a:rPr>
              <a:t>OPTICS</a:t>
            </a:r>
            <a:r>
              <a:rPr lang="en-US" altLang="zh-CN">
                <a:ea typeface="SimSun" panose="02010600030101010101" pitchFamily="2" charset="-122"/>
              </a:rPr>
              <a:t>: Ankerst, et al (SIGMOD</a:t>
            </a:r>
            <a:r>
              <a:rPr lang="en-US" altLang="zh-CN">
                <a:latin typeface="Times New Roman" panose="02020603050405020304" pitchFamily="18" charset="0"/>
                <a:ea typeface="SimSun" panose="02010600030101010101" pitchFamily="2" charset="-122"/>
              </a:rPr>
              <a:t>’</a:t>
            </a:r>
            <a:r>
              <a:rPr lang="en-US" altLang="zh-CN">
                <a:ea typeface="SimSun" panose="02010600030101010101" pitchFamily="2" charset="-122"/>
              </a:rPr>
              <a:t>99).</a:t>
            </a:r>
          </a:p>
          <a:p>
            <a:pPr lvl="1" eaLnBrk="1" hangingPunct="1"/>
            <a:r>
              <a:rPr lang="en-US" altLang="zh-CN" u="sng">
                <a:ea typeface="SimSun" panose="02010600030101010101" pitchFamily="2" charset="-122"/>
              </a:rPr>
              <a:t>DENCLUE</a:t>
            </a:r>
            <a:r>
              <a:rPr lang="en-US" altLang="zh-CN">
                <a:ea typeface="SimSun" panose="02010600030101010101" pitchFamily="2" charset="-122"/>
              </a:rPr>
              <a:t>: Hinneburg &amp; D. Keim  (KDD</a:t>
            </a:r>
            <a:r>
              <a:rPr lang="en-US" altLang="zh-CN">
                <a:latin typeface="Times New Roman" panose="02020603050405020304" pitchFamily="18" charset="0"/>
                <a:ea typeface="SimSun" panose="02010600030101010101" pitchFamily="2" charset="-122"/>
              </a:rPr>
              <a:t>’</a:t>
            </a:r>
            <a:r>
              <a:rPr lang="en-US" altLang="zh-CN">
                <a:ea typeface="SimSun" panose="02010600030101010101" pitchFamily="2" charset="-122"/>
              </a:rPr>
              <a:t>98)</a:t>
            </a:r>
          </a:p>
          <a:p>
            <a:pPr lvl="1" eaLnBrk="1" hangingPunct="1"/>
            <a:r>
              <a:rPr lang="en-US" altLang="zh-CN" u="sng">
                <a:ea typeface="SimSun" panose="02010600030101010101" pitchFamily="2" charset="-122"/>
              </a:rPr>
              <a:t>CLIQUE</a:t>
            </a:r>
            <a:r>
              <a:rPr lang="en-US" altLang="zh-CN">
                <a:ea typeface="SimSun" panose="02010600030101010101" pitchFamily="2" charset="-122"/>
              </a:rPr>
              <a:t>: Agrawal, et al. (SIGMOD</a:t>
            </a:r>
            <a:r>
              <a:rPr lang="en-US" altLang="zh-CN">
                <a:latin typeface="Times New Roman" panose="02020603050405020304" pitchFamily="18" charset="0"/>
                <a:ea typeface="SimSun" panose="02010600030101010101" pitchFamily="2" charset="-122"/>
              </a:rPr>
              <a:t>’</a:t>
            </a:r>
            <a:r>
              <a:rPr lang="en-US" altLang="zh-CN">
                <a:ea typeface="SimSun" panose="02010600030101010101" pitchFamily="2" charset="-122"/>
              </a:rPr>
              <a:t>98) (more grid-based)</a:t>
            </a:r>
          </a:p>
        </p:txBody>
      </p:sp>
      <p:sp>
        <p:nvSpPr>
          <p:cNvPr id="4608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ABDE6A9-244C-4F0E-B717-9722F948B0BE}" type="slidenum">
              <a:rPr lang="en-US" altLang="en-US" sz="1200"/>
              <a:pPr eaLnBrk="1" hangingPunct="1"/>
              <a:t>126</a:t>
            </a:fld>
            <a:endParaRPr lang="en-US" altLang="en-US" sz="1200"/>
          </a:p>
        </p:txBody>
      </p:sp>
    </p:spTree>
    <p:extLst>
      <p:ext uri="{BB962C8B-B14F-4D97-AF65-F5344CB8AC3E}">
        <p14:creationId xmlns:p14="http://schemas.microsoft.com/office/powerpoint/2010/main" val="3741108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050"/>
          <p:cNvSpPr>
            <a:spLocks noGrp="1" noChangeArrowheads="1"/>
          </p:cNvSpPr>
          <p:nvPr>
            <p:ph type="title"/>
          </p:nvPr>
        </p:nvSpPr>
        <p:spPr>
          <a:xfrm>
            <a:off x="1905000" y="381000"/>
            <a:ext cx="8458200" cy="685800"/>
          </a:xfrm>
        </p:spPr>
        <p:txBody>
          <a:bodyPr/>
          <a:lstStyle/>
          <a:p>
            <a:pPr eaLnBrk="1" hangingPunct="1"/>
            <a:r>
              <a:rPr lang="en-US" altLang="zh-CN" sz="3200">
                <a:ea typeface="SimSun" panose="02010600030101010101" pitchFamily="2" charset="-122"/>
              </a:rPr>
              <a:t>Density-Based Clustering: Basic Concepts</a:t>
            </a:r>
          </a:p>
        </p:txBody>
      </p:sp>
      <p:sp>
        <p:nvSpPr>
          <p:cNvPr id="47107" name="Rectangle 2051"/>
          <p:cNvSpPr>
            <a:spLocks noGrp="1" noChangeArrowheads="1"/>
          </p:cNvSpPr>
          <p:nvPr>
            <p:ph type="body" idx="1"/>
          </p:nvPr>
        </p:nvSpPr>
        <p:spPr>
          <a:xfrm>
            <a:off x="1828800" y="1371600"/>
            <a:ext cx="7924800" cy="5181600"/>
          </a:xfrm>
        </p:spPr>
        <p:txBody>
          <a:bodyPr/>
          <a:lstStyle/>
          <a:p>
            <a:pPr eaLnBrk="1" hangingPunct="1">
              <a:lnSpc>
                <a:spcPct val="90000"/>
              </a:lnSpc>
              <a:spcBef>
                <a:spcPct val="50000"/>
              </a:spcBef>
            </a:pPr>
            <a:r>
              <a:rPr lang="en-US" altLang="zh-CN" sz="2400">
                <a:ea typeface="SimSun" panose="02010600030101010101" pitchFamily="2" charset="-122"/>
              </a:rPr>
              <a:t>Two parameters</a:t>
            </a:r>
            <a:r>
              <a:rPr lang="en-US" altLang="zh-CN" sz="2400" i="1">
                <a:ea typeface="SimSun" panose="02010600030101010101" pitchFamily="2" charset="-122"/>
              </a:rPr>
              <a:t>:</a:t>
            </a:r>
          </a:p>
          <a:p>
            <a:pPr lvl="1" eaLnBrk="1" hangingPunct="1">
              <a:lnSpc>
                <a:spcPct val="90000"/>
              </a:lnSpc>
              <a:spcBef>
                <a:spcPct val="50000"/>
              </a:spcBef>
            </a:pPr>
            <a:r>
              <a:rPr lang="en-US" altLang="zh-CN" i="1">
                <a:solidFill>
                  <a:schemeClr val="hlink"/>
                </a:solidFill>
                <a:ea typeface="SimSun" panose="02010600030101010101" pitchFamily="2" charset="-122"/>
              </a:rPr>
              <a:t>Eps</a:t>
            </a:r>
            <a:r>
              <a:rPr lang="en-US" altLang="zh-CN">
                <a:ea typeface="SimSun" panose="02010600030101010101" pitchFamily="2" charset="-122"/>
              </a:rPr>
              <a:t>: Maximum radius of the neighbourhood</a:t>
            </a:r>
          </a:p>
          <a:p>
            <a:pPr lvl="1" eaLnBrk="1" hangingPunct="1">
              <a:lnSpc>
                <a:spcPct val="90000"/>
              </a:lnSpc>
              <a:spcBef>
                <a:spcPct val="50000"/>
              </a:spcBef>
            </a:pPr>
            <a:r>
              <a:rPr lang="en-US" altLang="zh-CN" i="1">
                <a:solidFill>
                  <a:schemeClr val="hlink"/>
                </a:solidFill>
                <a:ea typeface="SimSun" panose="02010600030101010101" pitchFamily="2" charset="-122"/>
              </a:rPr>
              <a:t>MinPts</a:t>
            </a:r>
            <a:r>
              <a:rPr lang="en-US" altLang="zh-CN">
                <a:ea typeface="SimSun" panose="02010600030101010101" pitchFamily="2" charset="-122"/>
              </a:rPr>
              <a:t>: Minimum number of points in an Eps-neighbourhood of that point</a:t>
            </a:r>
          </a:p>
          <a:p>
            <a:pPr eaLnBrk="1" hangingPunct="1">
              <a:lnSpc>
                <a:spcPct val="90000"/>
              </a:lnSpc>
              <a:spcBef>
                <a:spcPct val="50000"/>
              </a:spcBef>
            </a:pPr>
            <a:r>
              <a:rPr lang="en-US" altLang="zh-CN" sz="2400" i="1">
                <a:ea typeface="SimSun" panose="02010600030101010101" pitchFamily="2" charset="-122"/>
              </a:rPr>
              <a:t>N</a:t>
            </a:r>
            <a:r>
              <a:rPr lang="en-US" altLang="zh-CN" sz="2400" i="1" baseline="-25000">
                <a:ea typeface="SimSun" panose="02010600030101010101" pitchFamily="2" charset="-122"/>
              </a:rPr>
              <a:t>Eps</a:t>
            </a:r>
            <a:r>
              <a:rPr lang="en-US" altLang="zh-CN" sz="2400" i="1">
                <a:ea typeface="SimSun" panose="02010600030101010101" pitchFamily="2" charset="-122"/>
              </a:rPr>
              <a:t>(p)</a:t>
            </a:r>
            <a:r>
              <a:rPr lang="en-US" altLang="zh-CN" sz="2400">
                <a:ea typeface="SimSun" panose="02010600030101010101" pitchFamily="2" charset="-122"/>
              </a:rPr>
              <a:t>: {q belongs to D | dist(p,q) ≤ Eps}</a:t>
            </a:r>
          </a:p>
          <a:p>
            <a:pPr eaLnBrk="1" hangingPunct="1">
              <a:lnSpc>
                <a:spcPct val="90000"/>
              </a:lnSpc>
              <a:spcBef>
                <a:spcPct val="50000"/>
              </a:spcBef>
            </a:pPr>
            <a:r>
              <a:rPr lang="en-US" altLang="zh-CN" sz="2400">
                <a:solidFill>
                  <a:schemeClr val="hlink"/>
                </a:solidFill>
                <a:ea typeface="SimSun" panose="02010600030101010101" pitchFamily="2" charset="-122"/>
              </a:rPr>
              <a:t>Directly density-reachable</a:t>
            </a:r>
            <a:r>
              <a:rPr lang="en-US" altLang="zh-CN" sz="2400">
                <a:ea typeface="SimSun" panose="02010600030101010101" pitchFamily="2" charset="-122"/>
              </a:rPr>
              <a:t>: A point </a:t>
            </a:r>
            <a:r>
              <a:rPr lang="en-US" altLang="zh-CN" sz="2400" i="1">
                <a:ea typeface="SimSun" panose="02010600030101010101" pitchFamily="2" charset="-122"/>
              </a:rPr>
              <a:t>p</a:t>
            </a:r>
            <a:r>
              <a:rPr lang="en-US" altLang="zh-CN" sz="2400">
                <a:ea typeface="SimSun" panose="02010600030101010101" pitchFamily="2" charset="-122"/>
              </a:rPr>
              <a:t> is directly density-reachable from a point </a:t>
            </a:r>
            <a:r>
              <a:rPr lang="en-US" altLang="zh-CN" sz="2400" i="1">
                <a:ea typeface="SimSun" panose="02010600030101010101" pitchFamily="2" charset="-122"/>
              </a:rPr>
              <a:t>q</a:t>
            </a:r>
            <a:r>
              <a:rPr lang="en-US" altLang="zh-CN" sz="2400">
                <a:ea typeface="SimSun" panose="02010600030101010101" pitchFamily="2" charset="-122"/>
              </a:rPr>
              <a:t> w.r.t. </a:t>
            </a:r>
            <a:r>
              <a:rPr lang="en-US" altLang="zh-CN" sz="2400" i="1">
                <a:ea typeface="SimSun" panose="02010600030101010101" pitchFamily="2" charset="-122"/>
              </a:rPr>
              <a:t>Eps</a:t>
            </a:r>
            <a:r>
              <a:rPr lang="en-US" altLang="zh-CN" sz="2400">
                <a:ea typeface="SimSun" panose="02010600030101010101" pitchFamily="2" charset="-122"/>
              </a:rPr>
              <a:t>, </a:t>
            </a:r>
            <a:r>
              <a:rPr lang="en-US" altLang="zh-CN" sz="2400" i="1">
                <a:ea typeface="SimSun" panose="02010600030101010101" pitchFamily="2" charset="-122"/>
              </a:rPr>
              <a:t>MinPts</a:t>
            </a:r>
            <a:r>
              <a:rPr lang="en-US" altLang="zh-CN" sz="2400">
                <a:ea typeface="SimSun" panose="02010600030101010101" pitchFamily="2" charset="-122"/>
              </a:rPr>
              <a:t> if 	</a:t>
            </a:r>
          </a:p>
          <a:p>
            <a:pPr lvl="1" eaLnBrk="1" hangingPunct="1">
              <a:lnSpc>
                <a:spcPct val="90000"/>
              </a:lnSpc>
              <a:spcBef>
                <a:spcPct val="50000"/>
              </a:spcBef>
            </a:pPr>
            <a:r>
              <a:rPr lang="en-US" altLang="zh-CN" i="1">
                <a:ea typeface="SimSun" panose="02010600030101010101" pitchFamily="2" charset="-122"/>
              </a:rPr>
              <a:t>p</a:t>
            </a:r>
            <a:r>
              <a:rPr lang="en-US" altLang="zh-CN">
                <a:ea typeface="SimSun" panose="02010600030101010101" pitchFamily="2" charset="-122"/>
              </a:rPr>
              <a:t> belongs to </a:t>
            </a:r>
            <a:r>
              <a:rPr lang="en-US" altLang="zh-CN" i="1">
                <a:ea typeface="SimSun" panose="02010600030101010101" pitchFamily="2" charset="-122"/>
              </a:rPr>
              <a:t>N</a:t>
            </a:r>
            <a:r>
              <a:rPr lang="en-US" altLang="zh-CN" i="1" baseline="-25000">
                <a:ea typeface="SimSun" panose="02010600030101010101" pitchFamily="2" charset="-122"/>
              </a:rPr>
              <a:t>Eps</a:t>
            </a:r>
            <a:r>
              <a:rPr lang="en-US" altLang="zh-CN" i="1">
                <a:ea typeface="SimSun" panose="02010600030101010101" pitchFamily="2" charset="-122"/>
              </a:rPr>
              <a:t>(q)</a:t>
            </a:r>
          </a:p>
          <a:p>
            <a:pPr lvl="1" eaLnBrk="1" hangingPunct="1">
              <a:lnSpc>
                <a:spcPct val="90000"/>
              </a:lnSpc>
              <a:spcBef>
                <a:spcPct val="50000"/>
              </a:spcBef>
            </a:pPr>
            <a:r>
              <a:rPr lang="en-US" altLang="zh-CN">
                <a:ea typeface="SimSun" panose="02010600030101010101" pitchFamily="2" charset="-122"/>
              </a:rPr>
              <a:t>core point condition:</a:t>
            </a:r>
          </a:p>
          <a:p>
            <a:pPr lvl="1" eaLnBrk="1" hangingPunct="1">
              <a:lnSpc>
                <a:spcPct val="90000"/>
              </a:lnSpc>
              <a:spcBef>
                <a:spcPct val="50000"/>
              </a:spcBef>
              <a:buFont typeface="Wingdings" panose="05000000000000000000" pitchFamily="2" charset="2"/>
              <a:buNone/>
            </a:pPr>
            <a:r>
              <a:rPr lang="en-US" altLang="zh-CN">
                <a:ea typeface="SimSun" panose="02010600030101010101" pitchFamily="2" charset="-122"/>
              </a:rPr>
              <a:t>              |</a:t>
            </a:r>
            <a:r>
              <a:rPr lang="en-US" altLang="zh-CN" i="1">
                <a:ea typeface="SimSun" panose="02010600030101010101" pitchFamily="2" charset="-122"/>
              </a:rPr>
              <a:t>N</a:t>
            </a:r>
            <a:r>
              <a:rPr lang="en-US" altLang="zh-CN" i="1" baseline="-25000">
                <a:ea typeface="SimSun" panose="02010600030101010101" pitchFamily="2" charset="-122"/>
              </a:rPr>
              <a:t>Eps</a:t>
            </a:r>
            <a:r>
              <a:rPr lang="en-US" altLang="zh-CN" i="1">
                <a:ea typeface="SimSun" panose="02010600030101010101" pitchFamily="2" charset="-122"/>
              </a:rPr>
              <a:t> (q)</a:t>
            </a:r>
            <a:r>
              <a:rPr lang="en-US" altLang="zh-CN">
                <a:ea typeface="SimSun" panose="02010600030101010101" pitchFamily="2" charset="-122"/>
              </a:rPr>
              <a:t>| ≥ </a:t>
            </a:r>
            <a:r>
              <a:rPr lang="en-US" altLang="zh-CN" i="1">
                <a:ea typeface="SimSun" panose="02010600030101010101" pitchFamily="2" charset="-122"/>
              </a:rPr>
              <a:t>MinPts</a:t>
            </a:r>
            <a:r>
              <a:rPr lang="en-US" altLang="zh-CN">
                <a:ea typeface="SimSun" panose="02010600030101010101" pitchFamily="2" charset="-122"/>
              </a:rPr>
              <a:t> </a:t>
            </a:r>
            <a:endParaRPr lang="en-US" altLang="zh-CN" i="1">
              <a:ea typeface="SimSun" panose="02010600030101010101" pitchFamily="2" charset="-122"/>
            </a:endParaRPr>
          </a:p>
        </p:txBody>
      </p:sp>
      <p:grpSp>
        <p:nvGrpSpPr>
          <p:cNvPr id="47108" name="Group 50"/>
          <p:cNvGrpSpPr>
            <a:grpSpLocks/>
          </p:cNvGrpSpPr>
          <p:nvPr/>
        </p:nvGrpSpPr>
        <p:grpSpPr bwMode="auto">
          <a:xfrm>
            <a:off x="6788150" y="4648200"/>
            <a:ext cx="3879850" cy="1663700"/>
            <a:chOff x="5264150" y="4648200"/>
            <a:chExt cx="3879850" cy="1663700"/>
          </a:xfrm>
        </p:grpSpPr>
        <p:sp>
          <p:nvSpPr>
            <p:cNvPr id="47110" name="Rectangle 2072"/>
            <p:cNvSpPr>
              <a:spLocks noChangeArrowheads="1"/>
            </p:cNvSpPr>
            <p:nvPr/>
          </p:nvSpPr>
          <p:spPr bwMode="auto">
            <a:xfrm>
              <a:off x="7315200" y="4946650"/>
              <a:ext cx="1828800" cy="101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MinPts = 5</a:t>
              </a:r>
            </a:p>
            <a:p>
              <a:pPr algn="l">
                <a:spcBef>
                  <a:spcPct val="50000"/>
                </a:spcBef>
              </a:pPr>
              <a:r>
                <a:rPr lang="en-US" altLang="zh-CN">
                  <a:latin typeface="Times New Roman" panose="02020603050405020304" pitchFamily="18" charset="0"/>
                  <a:ea typeface="SimSun" panose="02010600030101010101" pitchFamily="2" charset="-122"/>
                </a:rPr>
                <a:t>Eps = 1 cm</a:t>
              </a:r>
            </a:p>
          </p:txBody>
        </p:sp>
        <p:grpSp>
          <p:nvGrpSpPr>
            <p:cNvPr id="47111" name="Group 49"/>
            <p:cNvGrpSpPr>
              <a:grpSpLocks/>
            </p:cNvGrpSpPr>
            <p:nvPr/>
          </p:nvGrpSpPr>
          <p:grpSpPr bwMode="auto">
            <a:xfrm>
              <a:off x="5264150" y="4648200"/>
              <a:ext cx="1663700" cy="1663700"/>
              <a:chOff x="5264150" y="4648200"/>
              <a:chExt cx="1663700" cy="1663700"/>
            </a:xfrm>
          </p:grpSpPr>
          <p:sp>
            <p:nvSpPr>
              <p:cNvPr id="47112"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3"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4"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5"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6"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7"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8"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19"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0"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1"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2" name="Oval 2064"/>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3"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4"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5"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6"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7" name="Oval 2069"/>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128" name="Rectangle 2070"/>
              <p:cNvSpPr>
                <a:spLocks noChangeArrowheads="1"/>
              </p:cNvSpPr>
              <p:nvPr/>
            </p:nvSpPr>
            <p:spPr bwMode="auto">
              <a:xfrm>
                <a:off x="6324600" y="494665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p</a:t>
                </a:r>
              </a:p>
            </p:txBody>
          </p:sp>
          <p:sp>
            <p:nvSpPr>
              <p:cNvPr id="47129" name="Rectangle 2071"/>
              <p:cNvSpPr>
                <a:spLocks noChangeArrowheads="1"/>
              </p:cNvSpPr>
              <p:nvPr/>
            </p:nvSpPr>
            <p:spPr bwMode="auto">
              <a:xfrm>
                <a:off x="5867400" y="5715000"/>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q</a:t>
                </a:r>
              </a:p>
            </p:txBody>
          </p:sp>
          <p:sp>
            <p:nvSpPr>
              <p:cNvPr id="47130"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sp>
        <p:nvSpPr>
          <p:cNvPr id="47109" name="Slide Number Placeholder 5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74E48F5-5318-4CAF-B586-C81E1FF5BBC8}" type="slidenum">
              <a:rPr lang="en-US" altLang="en-US" sz="1200"/>
              <a:pPr eaLnBrk="1" hangingPunct="1"/>
              <a:t>127</a:t>
            </a:fld>
            <a:endParaRPr lang="en-US" altLang="en-US" sz="1200"/>
          </a:p>
        </p:txBody>
      </p:sp>
    </p:spTree>
    <p:extLst>
      <p:ext uri="{BB962C8B-B14F-4D97-AF65-F5344CB8AC3E}">
        <p14:creationId xmlns:p14="http://schemas.microsoft.com/office/powerpoint/2010/main" val="2177526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a:xfrm>
            <a:off x="1524000" y="381000"/>
            <a:ext cx="9144000" cy="838200"/>
          </a:xfrm>
          <a:noFill/>
        </p:spPr>
        <p:txBody>
          <a:bodyPr vert="horz" lIns="92075" tIns="46038" rIns="92075" bIns="46038" rtlCol="0" anchor="ctr">
            <a:normAutofit/>
          </a:bodyPr>
          <a:lstStyle/>
          <a:p>
            <a:pPr eaLnBrk="1" hangingPunct="1"/>
            <a:r>
              <a:rPr lang="en-US" altLang="zh-CN" sz="3200">
                <a:ea typeface="SimSun" panose="02010600030101010101" pitchFamily="2" charset="-122"/>
              </a:rPr>
              <a:t>Density-Reachable and Density-Connected</a:t>
            </a:r>
          </a:p>
        </p:txBody>
      </p:sp>
      <p:sp>
        <p:nvSpPr>
          <p:cNvPr id="48131" name="Rectangle 1027"/>
          <p:cNvSpPr>
            <a:spLocks noGrp="1" noChangeArrowheads="1"/>
          </p:cNvSpPr>
          <p:nvPr>
            <p:ph type="body" idx="1"/>
          </p:nvPr>
        </p:nvSpPr>
        <p:spPr>
          <a:xfrm>
            <a:off x="1752600" y="1447800"/>
            <a:ext cx="5638800" cy="5029200"/>
          </a:xfrm>
          <a:noFill/>
        </p:spPr>
        <p:txBody>
          <a:bodyPr vert="horz" lIns="92075" tIns="46038" rIns="92075" bIns="46038" rtlCol="0">
            <a:normAutofit/>
          </a:bodyPr>
          <a:lstStyle/>
          <a:p>
            <a:pPr eaLnBrk="1" hangingPunct="1">
              <a:spcBef>
                <a:spcPct val="50000"/>
              </a:spcBef>
            </a:pPr>
            <a:r>
              <a:rPr lang="en-US" altLang="zh-CN" sz="2400">
                <a:ea typeface="SimSun" panose="02010600030101010101" pitchFamily="2" charset="-122"/>
              </a:rPr>
              <a:t>Density-reachable: </a:t>
            </a:r>
          </a:p>
          <a:p>
            <a:pPr lvl="1" eaLnBrk="1" hangingPunct="1">
              <a:spcBef>
                <a:spcPct val="50000"/>
              </a:spcBef>
            </a:pPr>
            <a:r>
              <a:rPr lang="en-US" altLang="zh-CN">
                <a:ea typeface="SimSun" panose="02010600030101010101" pitchFamily="2" charset="-122"/>
              </a:rPr>
              <a:t>A point </a:t>
            </a:r>
            <a:r>
              <a:rPr lang="en-US" altLang="zh-CN" i="1">
                <a:ea typeface="SimSun" panose="02010600030101010101" pitchFamily="2" charset="-122"/>
              </a:rPr>
              <a:t>p</a:t>
            </a:r>
            <a:r>
              <a:rPr lang="en-US" altLang="zh-CN">
                <a:ea typeface="SimSun" panose="02010600030101010101" pitchFamily="2" charset="-122"/>
              </a:rPr>
              <a:t> is </a:t>
            </a:r>
            <a:r>
              <a:rPr lang="en-US" altLang="zh-CN">
                <a:solidFill>
                  <a:schemeClr val="hlink"/>
                </a:solidFill>
                <a:ea typeface="SimSun" panose="02010600030101010101" pitchFamily="2" charset="-122"/>
              </a:rPr>
              <a:t>density-reachable</a:t>
            </a:r>
            <a:r>
              <a:rPr lang="en-US" altLang="zh-CN">
                <a:ea typeface="SimSun" panose="02010600030101010101" pitchFamily="2" charset="-122"/>
              </a:rPr>
              <a:t> from a point </a:t>
            </a:r>
            <a:r>
              <a:rPr lang="en-US" altLang="zh-CN" i="1">
                <a:ea typeface="SimSun" panose="02010600030101010101" pitchFamily="2" charset="-122"/>
              </a:rPr>
              <a:t>q</a:t>
            </a:r>
            <a:r>
              <a:rPr lang="en-US" altLang="zh-CN">
                <a:ea typeface="SimSun" panose="02010600030101010101" pitchFamily="2" charset="-122"/>
              </a:rPr>
              <a:t> w.r.t. </a:t>
            </a:r>
            <a:r>
              <a:rPr lang="en-US" altLang="zh-CN" i="1">
                <a:ea typeface="SimSun" panose="02010600030101010101" pitchFamily="2" charset="-122"/>
              </a:rPr>
              <a:t>Eps</a:t>
            </a:r>
            <a:r>
              <a:rPr lang="en-US" altLang="zh-CN">
                <a:ea typeface="SimSun" panose="02010600030101010101" pitchFamily="2" charset="-122"/>
              </a:rPr>
              <a:t>, </a:t>
            </a:r>
            <a:r>
              <a:rPr lang="en-US" altLang="zh-CN" i="1">
                <a:ea typeface="SimSun" panose="02010600030101010101" pitchFamily="2" charset="-122"/>
              </a:rPr>
              <a:t>MinPts</a:t>
            </a:r>
            <a:r>
              <a:rPr lang="en-US" altLang="zh-CN">
                <a:ea typeface="SimSun" panose="02010600030101010101" pitchFamily="2" charset="-122"/>
              </a:rPr>
              <a:t> if there is a chain of points </a:t>
            </a:r>
            <a:r>
              <a:rPr lang="en-US" altLang="zh-CN" i="1">
                <a:ea typeface="SimSun" panose="02010600030101010101" pitchFamily="2" charset="-122"/>
              </a:rPr>
              <a:t>p</a:t>
            </a:r>
            <a:r>
              <a:rPr lang="en-US" altLang="zh-CN" i="1" baseline="-25000">
                <a:ea typeface="SimSun" panose="02010600030101010101" pitchFamily="2" charset="-122"/>
              </a:rPr>
              <a:t>1</a:t>
            </a:r>
            <a:r>
              <a:rPr lang="en-US" altLang="zh-CN">
                <a:ea typeface="SimSun" panose="02010600030101010101" pitchFamily="2" charset="-122"/>
              </a:rPr>
              <a:t>, </a:t>
            </a:r>
            <a:r>
              <a:rPr lang="en-US" altLang="zh-CN">
                <a:latin typeface="Times New Roman" panose="02020603050405020304" pitchFamily="18" charset="0"/>
                <a:ea typeface="SimSun" panose="02010600030101010101" pitchFamily="2" charset="-122"/>
              </a:rPr>
              <a:t>…</a:t>
            </a:r>
            <a:r>
              <a:rPr lang="en-US" altLang="zh-CN">
                <a:ea typeface="SimSun" panose="02010600030101010101" pitchFamily="2" charset="-122"/>
              </a:rPr>
              <a:t>, </a:t>
            </a:r>
            <a:r>
              <a:rPr lang="en-US" altLang="zh-CN" i="1">
                <a:ea typeface="SimSun" panose="02010600030101010101" pitchFamily="2" charset="-122"/>
              </a:rPr>
              <a:t>p</a:t>
            </a:r>
            <a:r>
              <a:rPr lang="en-US" altLang="zh-CN" i="1" baseline="-25000">
                <a:ea typeface="SimSun" panose="02010600030101010101" pitchFamily="2" charset="-122"/>
              </a:rPr>
              <a:t>n</a:t>
            </a:r>
            <a:r>
              <a:rPr lang="en-US" altLang="zh-CN">
                <a:ea typeface="SimSun" panose="02010600030101010101" pitchFamily="2" charset="-122"/>
              </a:rPr>
              <a:t>, </a:t>
            </a:r>
            <a:r>
              <a:rPr lang="en-US" altLang="zh-CN" i="1">
                <a:ea typeface="SimSun" panose="02010600030101010101" pitchFamily="2" charset="-122"/>
              </a:rPr>
              <a:t>p</a:t>
            </a:r>
            <a:r>
              <a:rPr lang="en-US" altLang="zh-CN" i="1" baseline="-25000">
                <a:ea typeface="SimSun" panose="02010600030101010101" pitchFamily="2" charset="-122"/>
              </a:rPr>
              <a:t>1</a:t>
            </a:r>
            <a:r>
              <a:rPr lang="en-US" altLang="zh-CN">
                <a:ea typeface="SimSun" panose="02010600030101010101" pitchFamily="2" charset="-122"/>
              </a:rPr>
              <a:t> = </a:t>
            </a:r>
            <a:r>
              <a:rPr lang="en-US" altLang="zh-CN" i="1">
                <a:ea typeface="SimSun" panose="02010600030101010101" pitchFamily="2" charset="-122"/>
              </a:rPr>
              <a:t>q</a:t>
            </a:r>
            <a:r>
              <a:rPr lang="en-US" altLang="zh-CN">
                <a:ea typeface="SimSun" panose="02010600030101010101" pitchFamily="2" charset="-122"/>
              </a:rPr>
              <a:t>, </a:t>
            </a:r>
            <a:r>
              <a:rPr lang="en-US" altLang="zh-CN" i="1">
                <a:ea typeface="SimSun" panose="02010600030101010101" pitchFamily="2" charset="-122"/>
              </a:rPr>
              <a:t>p</a:t>
            </a:r>
            <a:r>
              <a:rPr lang="en-US" altLang="zh-CN" i="1" baseline="-25000">
                <a:ea typeface="SimSun" panose="02010600030101010101" pitchFamily="2" charset="-122"/>
              </a:rPr>
              <a:t>n</a:t>
            </a:r>
            <a:r>
              <a:rPr lang="en-US" altLang="zh-CN">
                <a:ea typeface="SimSun" panose="02010600030101010101" pitchFamily="2" charset="-122"/>
              </a:rPr>
              <a:t> = </a:t>
            </a:r>
            <a:r>
              <a:rPr lang="en-US" altLang="zh-CN" i="1">
                <a:ea typeface="SimSun" panose="02010600030101010101" pitchFamily="2" charset="-122"/>
              </a:rPr>
              <a:t>p</a:t>
            </a:r>
            <a:r>
              <a:rPr lang="en-US" altLang="zh-CN">
                <a:ea typeface="SimSun" panose="02010600030101010101" pitchFamily="2" charset="-122"/>
              </a:rPr>
              <a:t> such that </a:t>
            </a:r>
            <a:r>
              <a:rPr lang="en-US" altLang="zh-CN" i="1">
                <a:ea typeface="SimSun" panose="02010600030101010101" pitchFamily="2" charset="-122"/>
              </a:rPr>
              <a:t>p</a:t>
            </a:r>
            <a:r>
              <a:rPr lang="en-US" altLang="zh-CN" i="1" baseline="-25000">
                <a:ea typeface="SimSun" panose="02010600030101010101" pitchFamily="2" charset="-122"/>
              </a:rPr>
              <a:t>i+1</a:t>
            </a:r>
            <a:r>
              <a:rPr lang="en-US" altLang="zh-CN">
                <a:ea typeface="SimSun" panose="02010600030101010101" pitchFamily="2" charset="-122"/>
              </a:rPr>
              <a:t> is directly density-reachable from </a:t>
            </a:r>
            <a:r>
              <a:rPr lang="en-US" altLang="zh-CN" i="1">
                <a:ea typeface="SimSun" panose="02010600030101010101" pitchFamily="2" charset="-122"/>
              </a:rPr>
              <a:t>p</a:t>
            </a:r>
            <a:r>
              <a:rPr lang="en-US" altLang="zh-CN" i="1" baseline="-25000">
                <a:ea typeface="SimSun" panose="02010600030101010101" pitchFamily="2" charset="-122"/>
              </a:rPr>
              <a:t>i</a:t>
            </a:r>
            <a:r>
              <a:rPr lang="en-US" altLang="zh-CN">
                <a:ea typeface="SimSun" panose="02010600030101010101" pitchFamily="2" charset="-122"/>
              </a:rPr>
              <a:t>	</a:t>
            </a:r>
          </a:p>
          <a:p>
            <a:pPr eaLnBrk="1" hangingPunct="1">
              <a:spcBef>
                <a:spcPct val="50000"/>
              </a:spcBef>
            </a:pPr>
            <a:r>
              <a:rPr lang="en-US" altLang="zh-CN" sz="2400">
                <a:ea typeface="SimSun" panose="02010600030101010101" pitchFamily="2" charset="-122"/>
              </a:rPr>
              <a:t>Density-connected</a:t>
            </a:r>
          </a:p>
          <a:p>
            <a:pPr lvl="1" eaLnBrk="1" hangingPunct="1">
              <a:spcBef>
                <a:spcPct val="50000"/>
              </a:spcBef>
            </a:pPr>
            <a:r>
              <a:rPr lang="en-US" altLang="zh-CN">
                <a:ea typeface="SimSun" panose="02010600030101010101" pitchFamily="2" charset="-122"/>
              </a:rPr>
              <a:t>A point </a:t>
            </a:r>
            <a:r>
              <a:rPr lang="en-US" altLang="zh-CN" i="1">
                <a:ea typeface="SimSun" panose="02010600030101010101" pitchFamily="2" charset="-122"/>
              </a:rPr>
              <a:t>p</a:t>
            </a:r>
            <a:r>
              <a:rPr lang="en-US" altLang="zh-CN">
                <a:ea typeface="SimSun" panose="02010600030101010101" pitchFamily="2" charset="-122"/>
              </a:rPr>
              <a:t> is </a:t>
            </a:r>
            <a:r>
              <a:rPr lang="en-US" altLang="zh-CN">
                <a:solidFill>
                  <a:schemeClr val="hlink"/>
                </a:solidFill>
                <a:ea typeface="SimSun" panose="02010600030101010101" pitchFamily="2" charset="-122"/>
              </a:rPr>
              <a:t>density-connected</a:t>
            </a:r>
            <a:r>
              <a:rPr lang="en-US" altLang="zh-CN">
                <a:ea typeface="SimSun" panose="02010600030101010101" pitchFamily="2" charset="-122"/>
              </a:rPr>
              <a:t> to a point </a:t>
            </a:r>
            <a:r>
              <a:rPr lang="en-US" altLang="zh-CN" i="1">
                <a:ea typeface="SimSun" panose="02010600030101010101" pitchFamily="2" charset="-122"/>
              </a:rPr>
              <a:t>q</a:t>
            </a:r>
            <a:r>
              <a:rPr lang="en-US" altLang="zh-CN">
                <a:ea typeface="SimSun" panose="02010600030101010101" pitchFamily="2" charset="-122"/>
              </a:rPr>
              <a:t> w.r.t. </a:t>
            </a:r>
            <a:r>
              <a:rPr lang="en-US" altLang="zh-CN" i="1">
                <a:ea typeface="SimSun" panose="02010600030101010101" pitchFamily="2" charset="-122"/>
              </a:rPr>
              <a:t>Eps</a:t>
            </a:r>
            <a:r>
              <a:rPr lang="en-US" altLang="zh-CN">
                <a:ea typeface="SimSun" panose="02010600030101010101" pitchFamily="2" charset="-122"/>
              </a:rPr>
              <a:t>, </a:t>
            </a:r>
            <a:r>
              <a:rPr lang="en-US" altLang="zh-CN" i="1">
                <a:ea typeface="SimSun" panose="02010600030101010101" pitchFamily="2" charset="-122"/>
              </a:rPr>
              <a:t>MinPts</a:t>
            </a:r>
            <a:r>
              <a:rPr lang="en-US" altLang="zh-CN">
                <a:ea typeface="SimSun" panose="02010600030101010101" pitchFamily="2" charset="-122"/>
              </a:rPr>
              <a:t> if there is a point </a:t>
            </a:r>
            <a:r>
              <a:rPr lang="en-US" altLang="zh-CN" i="1">
                <a:ea typeface="SimSun" panose="02010600030101010101" pitchFamily="2" charset="-122"/>
              </a:rPr>
              <a:t>o </a:t>
            </a:r>
            <a:r>
              <a:rPr lang="en-US" altLang="zh-CN">
                <a:ea typeface="SimSun" panose="02010600030101010101" pitchFamily="2" charset="-122"/>
              </a:rPr>
              <a:t>such that both, </a:t>
            </a:r>
            <a:r>
              <a:rPr lang="en-US" altLang="zh-CN" i="1">
                <a:ea typeface="SimSun" panose="02010600030101010101" pitchFamily="2" charset="-122"/>
              </a:rPr>
              <a:t>p</a:t>
            </a:r>
            <a:r>
              <a:rPr lang="en-US" altLang="zh-CN">
                <a:ea typeface="SimSun" panose="02010600030101010101" pitchFamily="2" charset="-122"/>
              </a:rPr>
              <a:t> and </a:t>
            </a:r>
            <a:r>
              <a:rPr lang="en-US" altLang="zh-CN" i="1">
                <a:ea typeface="SimSun" panose="02010600030101010101" pitchFamily="2" charset="-122"/>
              </a:rPr>
              <a:t>q</a:t>
            </a:r>
            <a:r>
              <a:rPr lang="en-US" altLang="zh-CN">
                <a:ea typeface="SimSun" panose="02010600030101010101" pitchFamily="2" charset="-122"/>
              </a:rPr>
              <a:t> are density-reachable from </a:t>
            </a:r>
            <a:r>
              <a:rPr lang="en-US" altLang="zh-CN" i="1">
                <a:ea typeface="SimSun" panose="02010600030101010101" pitchFamily="2" charset="-122"/>
              </a:rPr>
              <a:t>o</a:t>
            </a:r>
            <a:r>
              <a:rPr lang="en-US" altLang="zh-CN">
                <a:ea typeface="SimSun" panose="02010600030101010101" pitchFamily="2" charset="-122"/>
              </a:rPr>
              <a:t> w.r.t. </a:t>
            </a:r>
            <a:r>
              <a:rPr lang="en-US" altLang="zh-CN" i="1">
                <a:ea typeface="SimSun" panose="02010600030101010101" pitchFamily="2" charset="-122"/>
              </a:rPr>
              <a:t>Eps</a:t>
            </a:r>
            <a:r>
              <a:rPr lang="en-US" altLang="zh-CN">
                <a:ea typeface="SimSun" panose="02010600030101010101" pitchFamily="2" charset="-122"/>
              </a:rPr>
              <a:t> and </a:t>
            </a:r>
            <a:r>
              <a:rPr lang="en-US" altLang="zh-CN" i="1">
                <a:ea typeface="SimSun" panose="02010600030101010101" pitchFamily="2" charset="-122"/>
              </a:rPr>
              <a:t>MinPts</a:t>
            </a:r>
            <a:endParaRPr lang="en-US" altLang="zh-CN">
              <a:ea typeface="SimSun" panose="02010600030101010101" pitchFamily="2" charset="-122"/>
            </a:endParaRPr>
          </a:p>
        </p:txBody>
      </p:sp>
      <p:sp>
        <p:nvSpPr>
          <p:cNvPr id="48132" name="Oval 1028"/>
          <p:cNvSpPr>
            <a:spLocks noChangeArrowheads="1"/>
          </p:cNvSpPr>
          <p:nvPr/>
        </p:nvSpPr>
        <p:spPr bwMode="auto">
          <a:xfrm>
            <a:off x="85439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3" name="Oval 1029"/>
          <p:cNvSpPr>
            <a:spLocks noChangeArrowheads="1"/>
          </p:cNvSpPr>
          <p:nvPr/>
        </p:nvSpPr>
        <p:spPr bwMode="auto">
          <a:xfrm>
            <a:off x="88804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4" name="Oval 1030"/>
          <p:cNvSpPr>
            <a:spLocks noChangeArrowheads="1"/>
          </p:cNvSpPr>
          <p:nvPr/>
        </p:nvSpPr>
        <p:spPr bwMode="auto">
          <a:xfrm>
            <a:off x="88804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5" name="Oval 1031"/>
          <p:cNvSpPr>
            <a:spLocks noChangeArrowheads="1"/>
          </p:cNvSpPr>
          <p:nvPr/>
        </p:nvSpPr>
        <p:spPr bwMode="auto">
          <a:xfrm>
            <a:off x="84328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6" name="Oval 1032"/>
          <p:cNvSpPr>
            <a:spLocks noChangeArrowheads="1"/>
          </p:cNvSpPr>
          <p:nvPr/>
        </p:nvSpPr>
        <p:spPr bwMode="auto">
          <a:xfrm>
            <a:off x="86566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7" name="Oval 1033"/>
          <p:cNvSpPr>
            <a:spLocks noChangeArrowheads="1"/>
          </p:cNvSpPr>
          <p:nvPr/>
        </p:nvSpPr>
        <p:spPr bwMode="auto">
          <a:xfrm>
            <a:off x="86566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8" name="Oval 1034"/>
          <p:cNvSpPr>
            <a:spLocks noChangeArrowheads="1"/>
          </p:cNvSpPr>
          <p:nvPr/>
        </p:nvSpPr>
        <p:spPr bwMode="auto">
          <a:xfrm>
            <a:off x="8991601" y="3017839"/>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39" name="Oval 1035"/>
          <p:cNvSpPr>
            <a:spLocks noChangeArrowheads="1"/>
          </p:cNvSpPr>
          <p:nvPr/>
        </p:nvSpPr>
        <p:spPr bwMode="auto">
          <a:xfrm>
            <a:off x="89916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0" name="Oval 1036"/>
          <p:cNvSpPr>
            <a:spLocks noChangeArrowheads="1"/>
          </p:cNvSpPr>
          <p:nvPr/>
        </p:nvSpPr>
        <p:spPr bwMode="auto">
          <a:xfrm>
            <a:off x="96615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1" name="Oval 1037"/>
          <p:cNvSpPr>
            <a:spLocks noChangeArrowheads="1"/>
          </p:cNvSpPr>
          <p:nvPr/>
        </p:nvSpPr>
        <p:spPr bwMode="auto">
          <a:xfrm>
            <a:off x="94392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2" name="Oval 1038"/>
          <p:cNvSpPr>
            <a:spLocks noChangeArrowheads="1"/>
          </p:cNvSpPr>
          <p:nvPr/>
        </p:nvSpPr>
        <p:spPr bwMode="auto">
          <a:xfrm>
            <a:off x="88804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3" name="Oval 1039"/>
          <p:cNvSpPr>
            <a:spLocks noChangeArrowheads="1"/>
          </p:cNvSpPr>
          <p:nvPr/>
        </p:nvSpPr>
        <p:spPr bwMode="auto">
          <a:xfrm>
            <a:off x="91027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4" name="Oval 1040"/>
          <p:cNvSpPr>
            <a:spLocks noChangeArrowheads="1"/>
          </p:cNvSpPr>
          <p:nvPr/>
        </p:nvSpPr>
        <p:spPr bwMode="auto">
          <a:xfrm>
            <a:off x="93265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5" name="Oval 1041"/>
          <p:cNvSpPr>
            <a:spLocks noChangeArrowheads="1"/>
          </p:cNvSpPr>
          <p:nvPr/>
        </p:nvSpPr>
        <p:spPr bwMode="auto">
          <a:xfrm>
            <a:off x="98853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6" name="Oval 1042"/>
          <p:cNvSpPr>
            <a:spLocks noChangeArrowheads="1"/>
          </p:cNvSpPr>
          <p:nvPr/>
        </p:nvSpPr>
        <p:spPr bwMode="auto">
          <a:xfrm>
            <a:off x="8610600" y="2438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7" name="Oval 1043"/>
          <p:cNvSpPr>
            <a:spLocks noChangeArrowheads="1"/>
          </p:cNvSpPr>
          <p:nvPr/>
        </p:nvSpPr>
        <p:spPr bwMode="auto">
          <a:xfrm>
            <a:off x="7894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48" name="Rectangle 1044"/>
          <p:cNvSpPr>
            <a:spLocks noChangeArrowheads="1"/>
          </p:cNvSpPr>
          <p:nvPr/>
        </p:nvSpPr>
        <p:spPr bwMode="auto">
          <a:xfrm>
            <a:off x="9493250" y="20510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49" name="Rectangle 1045"/>
          <p:cNvSpPr>
            <a:spLocks noChangeArrowheads="1"/>
          </p:cNvSpPr>
          <p:nvPr/>
        </p:nvSpPr>
        <p:spPr bwMode="auto">
          <a:xfrm>
            <a:off x="8121650" y="2736851"/>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50" name="Oval 1046"/>
          <p:cNvSpPr>
            <a:spLocks noChangeArrowheads="1"/>
          </p:cNvSpPr>
          <p:nvPr/>
        </p:nvSpPr>
        <p:spPr bwMode="auto">
          <a:xfrm>
            <a:off x="8839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1" name="Rectangle 1047"/>
          <p:cNvSpPr>
            <a:spLocks noChangeArrowheads="1"/>
          </p:cNvSpPr>
          <p:nvPr/>
        </p:nvSpPr>
        <p:spPr bwMode="auto">
          <a:xfrm>
            <a:off x="8883650" y="2508251"/>
            <a:ext cx="6096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r>
              <a:rPr lang="en-US" altLang="zh-CN" b="1" i="1" baseline="-25000">
                <a:latin typeface="Times New Roman" panose="02020603050405020304" pitchFamily="18" charset="0"/>
                <a:ea typeface="SimSun" panose="02010600030101010101" pitchFamily="2" charset="-122"/>
              </a:rPr>
              <a:t>1</a:t>
            </a:r>
          </a:p>
        </p:txBody>
      </p:sp>
      <p:sp>
        <p:nvSpPr>
          <p:cNvPr id="48152" name="Line 1048"/>
          <p:cNvSpPr>
            <a:spLocks noChangeShapeType="1"/>
          </p:cNvSpPr>
          <p:nvPr/>
        </p:nvSpPr>
        <p:spPr bwMode="auto">
          <a:xfrm flipH="1">
            <a:off x="8959850" y="2355850"/>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48153" name="Group 1049"/>
          <p:cNvGrpSpPr>
            <a:grpSpLocks/>
          </p:cNvGrpSpPr>
          <p:nvPr/>
        </p:nvGrpSpPr>
        <p:grpSpPr bwMode="auto">
          <a:xfrm>
            <a:off x="7391400" y="4343400"/>
            <a:ext cx="2863850" cy="1638300"/>
            <a:chOff x="3428" y="2740"/>
            <a:chExt cx="1804" cy="1032"/>
          </a:xfrm>
        </p:grpSpPr>
        <p:sp>
          <p:nvSpPr>
            <p:cNvPr id="48156" name="Oval 1050"/>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7" name="Oval 1051"/>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8" name="Oval 1052"/>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59" name="Oval 1053"/>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0" name="Oval 1054"/>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1" name="Oval 1055"/>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2" name="Oval 1056"/>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3" name="Oval 1057"/>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4" name="Oval 1058"/>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5" name="Oval 1059"/>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6" name="Oval 1060"/>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7" name="Oval 1061"/>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8" name="Oval 1062"/>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69" name="Oval 1063"/>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0" name="Rectangle 1064"/>
            <p:cNvSpPr>
              <a:spLocks noChangeArrowheads="1"/>
            </p:cNvSpPr>
            <p:nvPr/>
          </p:nvSpPr>
          <p:spPr bwMode="auto">
            <a:xfrm>
              <a:off x="3504"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p</a:t>
              </a:r>
            </a:p>
          </p:txBody>
        </p:sp>
        <p:sp>
          <p:nvSpPr>
            <p:cNvPr id="48171" name="Rectangle 1065"/>
            <p:cNvSpPr>
              <a:spLocks noChangeArrowheads="1"/>
            </p:cNvSpPr>
            <p:nvPr/>
          </p:nvSpPr>
          <p:spPr bwMode="auto">
            <a:xfrm>
              <a:off x="4992" y="283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q</a:t>
              </a:r>
            </a:p>
          </p:txBody>
        </p:sp>
        <p:sp>
          <p:nvSpPr>
            <p:cNvPr id="48172" name="Oval 1066"/>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3" name="Oval 1067"/>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4" name="Oval 1068"/>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5" name="Oval 1069"/>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6" name="Oval 1070"/>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7" name="Oval 1071"/>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8" name="Oval 1072"/>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79" name="Oval 1073"/>
            <p:cNvSpPr>
              <a:spLocks noChangeArrowheads="1"/>
            </p:cNvSpPr>
            <p:nvPr/>
          </p:nvSpPr>
          <p:spPr bwMode="auto">
            <a:xfrm>
              <a:off x="3860" y="3076"/>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0" name="Oval 1074"/>
            <p:cNvSpPr>
              <a:spLocks noChangeArrowheads="1"/>
            </p:cNvSpPr>
            <p:nvPr/>
          </p:nvSpPr>
          <p:spPr bwMode="auto">
            <a:xfrm>
              <a:off x="424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1" name="Oval 1075"/>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2" name="Line 1076"/>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8183" name="Line 1077"/>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8184" name="Oval 1078"/>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5" name="Oval 1079"/>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6" name="Oval 1080"/>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7" name="Oval 1081"/>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188" name="Line 1082"/>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8189" name="Line 1083"/>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8190" name="Rectangle 1084"/>
            <p:cNvSpPr>
              <a:spLocks noChangeArrowheads="1"/>
            </p:cNvSpPr>
            <p:nvPr/>
          </p:nvSpPr>
          <p:spPr bwMode="auto">
            <a:xfrm>
              <a:off x="4176" y="3312"/>
              <a:ext cx="2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b="1" i="1">
                  <a:latin typeface="Times New Roman" panose="02020603050405020304" pitchFamily="18" charset="0"/>
                  <a:ea typeface="SimSun" panose="02010600030101010101" pitchFamily="2" charset="-122"/>
                </a:rPr>
                <a:t>o</a:t>
              </a:r>
            </a:p>
          </p:txBody>
        </p:sp>
      </p:grpSp>
      <p:sp>
        <p:nvSpPr>
          <p:cNvPr id="48154" name="Line 1085"/>
          <p:cNvSpPr>
            <a:spLocks noChangeShapeType="1"/>
          </p:cNvSpPr>
          <p:nvPr/>
        </p:nvSpPr>
        <p:spPr bwMode="auto">
          <a:xfrm flipV="1">
            <a:off x="8458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48155" name="Slide Number Placeholder 6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05FBD30-ACDB-4747-9FCF-0D5FF62EE8B5}" type="slidenum">
              <a:rPr lang="en-US" altLang="en-US" sz="1200"/>
              <a:pPr eaLnBrk="1" hangingPunct="1"/>
              <a:t>128</a:t>
            </a:fld>
            <a:endParaRPr lang="en-US" altLang="en-US" sz="1200"/>
          </a:p>
        </p:txBody>
      </p:sp>
    </p:spTree>
    <p:extLst>
      <p:ext uri="{BB962C8B-B14F-4D97-AF65-F5344CB8AC3E}">
        <p14:creationId xmlns:p14="http://schemas.microsoft.com/office/powerpoint/2010/main" val="3563159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52600" y="228600"/>
            <a:ext cx="8534400" cy="990600"/>
          </a:xfrm>
        </p:spPr>
        <p:txBody>
          <a:bodyPr/>
          <a:lstStyle/>
          <a:p>
            <a:pPr eaLnBrk="1" hangingPunct="1"/>
            <a:r>
              <a:rPr lang="en-US" altLang="zh-CN" sz="3200">
                <a:ea typeface="SimSun" panose="02010600030101010101" pitchFamily="2" charset="-122"/>
              </a:rPr>
              <a:t>DBSCAN: Density-Based Spatial Clustering of Applications with Noise</a:t>
            </a:r>
          </a:p>
        </p:txBody>
      </p:sp>
      <p:sp>
        <p:nvSpPr>
          <p:cNvPr id="49155" name="Rectangle 3"/>
          <p:cNvSpPr>
            <a:spLocks noGrp="1" noChangeArrowheads="1"/>
          </p:cNvSpPr>
          <p:nvPr>
            <p:ph type="body" idx="1"/>
          </p:nvPr>
        </p:nvSpPr>
        <p:spPr>
          <a:xfrm>
            <a:off x="1752600" y="1524000"/>
            <a:ext cx="8534400" cy="5029200"/>
          </a:xfrm>
        </p:spPr>
        <p:txBody>
          <a:bodyPr/>
          <a:lstStyle/>
          <a:p>
            <a:pPr eaLnBrk="1" hangingPunct="1"/>
            <a:r>
              <a:rPr lang="en-US" altLang="zh-CN" sz="2400">
                <a:ea typeface="SimSun" panose="02010600030101010101" pitchFamily="2" charset="-122"/>
              </a:rPr>
              <a:t>Relies on a </a:t>
            </a:r>
            <a:r>
              <a:rPr lang="en-US" altLang="zh-CN" sz="2400" i="1">
                <a:ea typeface="SimSun" panose="02010600030101010101" pitchFamily="2" charset="-122"/>
              </a:rPr>
              <a:t>density-based</a:t>
            </a:r>
            <a:r>
              <a:rPr lang="en-US" altLang="zh-CN" sz="2400">
                <a:ea typeface="SimSun" panose="02010600030101010101" pitchFamily="2" charset="-122"/>
              </a:rPr>
              <a:t> notion of cluster:  A </a:t>
            </a:r>
            <a:r>
              <a:rPr lang="en-US" altLang="zh-CN" sz="2400" i="1">
                <a:ea typeface="SimSun" panose="02010600030101010101" pitchFamily="2" charset="-122"/>
              </a:rPr>
              <a:t>cluster</a:t>
            </a:r>
            <a:r>
              <a:rPr lang="en-US" altLang="zh-CN" sz="2400">
                <a:ea typeface="SimSun" panose="02010600030101010101" pitchFamily="2" charset="-122"/>
              </a:rPr>
              <a:t> is defined as a maximal set of density-connected points</a:t>
            </a:r>
          </a:p>
          <a:p>
            <a:pPr eaLnBrk="1" hangingPunct="1"/>
            <a:r>
              <a:rPr lang="en-US" altLang="zh-CN" sz="2400">
                <a:ea typeface="SimSun" panose="02010600030101010101" pitchFamily="2" charset="-122"/>
              </a:rPr>
              <a:t>Discovers clusters of arbitrary shape in spatial databases with noise</a:t>
            </a:r>
          </a:p>
        </p:txBody>
      </p:sp>
      <p:grpSp>
        <p:nvGrpSpPr>
          <p:cNvPr id="49156" name="Group 4"/>
          <p:cNvGrpSpPr>
            <a:grpSpLocks/>
          </p:cNvGrpSpPr>
          <p:nvPr/>
        </p:nvGrpSpPr>
        <p:grpSpPr bwMode="auto">
          <a:xfrm>
            <a:off x="3581400" y="3505200"/>
            <a:ext cx="6324600" cy="2743200"/>
            <a:chOff x="672" y="1824"/>
            <a:chExt cx="4608" cy="2112"/>
          </a:xfrm>
        </p:grpSpPr>
        <p:sp>
          <p:nvSpPr>
            <p:cNvPr id="49158"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59"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0"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1"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2" name="Oval 9"/>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3"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4"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5"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6"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7"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8"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69"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0"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1"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2"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3"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4"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5"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6" name="Oval 23"/>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7" name="Oval 24"/>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8" name="Oval 25"/>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9179" name="AutoShape 26"/>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Core</a:t>
              </a:r>
            </a:p>
          </p:txBody>
        </p:sp>
        <p:sp>
          <p:nvSpPr>
            <p:cNvPr id="49180" name="AutoShape 27"/>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Border</a:t>
              </a:r>
            </a:p>
          </p:txBody>
        </p:sp>
        <p:sp>
          <p:nvSpPr>
            <p:cNvPr id="49181" name="AutoShape 28"/>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Outlier</a:t>
              </a:r>
            </a:p>
          </p:txBody>
        </p:sp>
        <p:sp>
          <p:nvSpPr>
            <p:cNvPr id="49182" name="Text Box 29"/>
            <p:cNvSpPr txBox="1">
              <a:spLocks noChangeArrowheads="1"/>
            </p:cNvSpPr>
            <p:nvPr/>
          </p:nvSpPr>
          <p:spPr bwMode="auto">
            <a:xfrm>
              <a:off x="4081" y="2736"/>
              <a:ext cx="119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a:latin typeface="Times New Roman" panose="02020603050405020304" pitchFamily="18" charset="0"/>
                  <a:ea typeface="SimSun" panose="02010600030101010101" pitchFamily="2" charset="-122"/>
                </a:rPr>
                <a:t>Eps = 1cm</a:t>
              </a:r>
            </a:p>
            <a:p>
              <a:pPr algn="l">
                <a:spcBef>
                  <a:spcPct val="50000"/>
                </a:spcBef>
              </a:pPr>
              <a:r>
                <a:rPr lang="en-US" altLang="zh-CN">
                  <a:latin typeface="Times New Roman" panose="02020603050405020304" pitchFamily="18" charset="0"/>
                  <a:ea typeface="SimSun" panose="02010600030101010101" pitchFamily="2" charset="-122"/>
                </a:rPr>
                <a:t>MinPts = 5</a:t>
              </a:r>
            </a:p>
          </p:txBody>
        </p:sp>
        <p:sp>
          <p:nvSpPr>
            <p:cNvPr id="49183"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49157" name="Slide Number Placeholder 3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04F77B7-F34C-48DB-8CE4-AEBA6D64247A}" type="slidenum">
              <a:rPr lang="en-US" altLang="en-US" sz="1200"/>
              <a:pPr eaLnBrk="1" hangingPunct="1"/>
              <a:t>129</a:t>
            </a:fld>
            <a:endParaRPr lang="en-US" altLang="en-US" sz="1200"/>
          </a:p>
        </p:txBody>
      </p:sp>
    </p:spTree>
    <p:extLst>
      <p:ext uri="{BB962C8B-B14F-4D97-AF65-F5344CB8AC3E}">
        <p14:creationId xmlns:p14="http://schemas.microsoft.com/office/powerpoint/2010/main" val="3584776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Binary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1" y="1825625"/>
            <a:ext cx="7206128" cy="4351338"/>
          </a:xfrm>
        </p:spPr>
        <p:txBody>
          <a:bodyPr>
            <a:normAutofit/>
          </a:bodyPr>
          <a:lstStyle/>
          <a:p>
            <a:r>
              <a:rPr lang="en-US" dirty="0" smtClean="0"/>
              <a:t>For example: </a:t>
            </a:r>
          </a:p>
          <a:p>
            <a:pPr lvl="1"/>
            <a:r>
              <a:rPr lang="en-US" dirty="0" smtClean="0"/>
              <a:t>{Non-smoker: 0, Smoker: 1}</a:t>
            </a:r>
          </a:p>
          <a:p>
            <a:pPr lvl="1"/>
            <a:r>
              <a:rPr lang="en-US" dirty="0" smtClean="0"/>
              <a:t>{negative test result: 0, positive test result: 1}</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13</a:t>
            </a:fld>
            <a:endParaRPr lang="he-IL" dirty="0"/>
          </a:p>
        </p:txBody>
      </p:sp>
      <p:pic>
        <p:nvPicPr>
          <p:cNvPr id="13314" name="Picture 2" descr="Medical Test Reliability">
            <a:extLst>
              <a:ext uri="{FF2B5EF4-FFF2-40B4-BE49-F238E27FC236}">
                <a16:creationId xmlns:a16="http://schemas.microsoft.com/office/drawing/2014/main" id="{066BA11E-71F9-4584-972B-ABB5FA59AE0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879272" y="3497456"/>
            <a:ext cx="3843435" cy="256229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Does a Smoke-Free Home for a Parent Who Smokes Mean a Smoke-Free Car in the  Era of Vaping? | American Academy of Pediatrics">
            <a:extLst>
              <a:ext uri="{FF2B5EF4-FFF2-40B4-BE49-F238E27FC236}">
                <a16:creationId xmlns:a16="http://schemas.microsoft.com/office/drawing/2014/main" id="{8B5B2E1F-F2C7-46B8-AE16-95031F0F2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6932" y="3648165"/>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83142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205039" y="492126"/>
            <a:ext cx="7437437" cy="574675"/>
          </a:xfrm>
        </p:spPr>
        <p:txBody>
          <a:bodyPr>
            <a:normAutofit fontScale="90000"/>
          </a:bodyPr>
          <a:lstStyle/>
          <a:p>
            <a:pPr eaLnBrk="1" hangingPunct="1"/>
            <a:r>
              <a:rPr lang="en-US" altLang="zh-CN" sz="4000">
                <a:ea typeface="SimSun" panose="02010600030101010101" pitchFamily="2" charset="-122"/>
              </a:rPr>
              <a:t>DBSCAN: The Algorithm</a:t>
            </a:r>
            <a:endParaRPr lang="en-US" altLang="zh-CN" smtClean="0">
              <a:ea typeface="SimSun" panose="02010600030101010101" pitchFamily="2" charset="-122"/>
            </a:endParaRPr>
          </a:p>
        </p:txBody>
      </p:sp>
      <p:sp>
        <p:nvSpPr>
          <p:cNvPr id="50179" name="Rectangle 3"/>
          <p:cNvSpPr>
            <a:spLocks noGrp="1" noChangeArrowheads="1"/>
          </p:cNvSpPr>
          <p:nvPr>
            <p:ph type="body" idx="1"/>
          </p:nvPr>
        </p:nvSpPr>
        <p:spPr>
          <a:xfrm>
            <a:off x="1828800" y="1371600"/>
            <a:ext cx="8305800" cy="5029200"/>
          </a:xfrm>
        </p:spPr>
        <p:txBody>
          <a:bodyPr/>
          <a:lstStyle/>
          <a:p>
            <a:pPr eaLnBrk="1" hangingPunct="1">
              <a:lnSpc>
                <a:spcPct val="120000"/>
              </a:lnSpc>
              <a:spcBef>
                <a:spcPct val="50000"/>
              </a:spcBef>
            </a:pPr>
            <a:r>
              <a:rPr lang="en-US" altLang="zh-CN" sz="2400">
                <a:ea typeface="SimSun" panose="02010600030101010101" pitchFamily="2" charset="-122"/>
              </a:rPr>
              <a:t>Arbitrary select a point </a:t>
            </a:r>
            <a:r>
              <a:rPr lang="en-US" altLang="zh-CN" sz="2400" i="1">
                <a:ea typeface="SimSun" panose="02010600030101010101" pitchFamily="2" charset="-122"/>
              </a:rPr>
              <a:t>p</a:t>
            </a:r>
            <a:endParaRPr lang="en-US" altLang="zh-CN" sz="2400">
              <a:ea typeface="SimSun" panose="02010600030101010101" pitchFamily="2" charset="-122"/>
            </a:endParaRPr>
          </a:p>
          <a:p>
            <a:pPr eaLnBrk="1" hangingPunct="1">
              <a:lnSpc>
                <a:spcPct val="120000"/>
              </a:lnSpc>
              <a:spcBef>
                <a:spcPct val="50000"/>
              </a:spcBef>
            </a:pPr>
            <a:r>
              <a:rPr lang="en-US" altLang="zh-CN" sz="2400">
                <a:ea typeface="SimSun" panose="02010600030101010101" pitchFamily="2" charset="-122"/>
              </a:rPr>
              <a:t>Retrieve all points density-reachable from </a:t>
            </a:r>
            <a:r>
              <a:rPr lang="en-US" altLang="zh-CN" sz="2400" i="1">
                <a:ea typeface="SimSun" panose="02010600030101010101" pitchFamily="2" charset="-122"/>
              </a:rPr>
              <a:t>p</a:t>
            </a:r>
            <a:r>
              <a:rPr lang="en-US" altLang="zh-CN" sz="2400">
                <a:ea typeface="SimSun" panose="02010600030101010101" pitchFamily="2" charset="-122"/>
              </a:rPr>
              <a:t> w.r.t. </a:t>
            </a:r>
            <a:r>
              <a:rPr lang="en-US" altLang="zh-CN" sz="2400" i="1">
                <a:ea typeface="SimSun" panose="02010600030101010101" pitchFamily="2" charset="-122"/>
              </a:rPr>
              <a:t>Eps</a:t>
            </a:r>
            <a:r>
              <a:rPr lang="en-US" altLang="zh-CN" sz="2400">
                <a:ea typeface="SimSun" panose="02010600030101010101" pitchFamily="2" charset="-122"/>
              </a:rPr>
              <a:t> and </a:t>
            </a:r>
            <a:r>
              <a:rPr lang="en-US" altLang="zh-CN" sz="2400" i="1">
                <a:ea typeface="SimSun" panose="02010600030101010101" pitchFamily="2" charset="-122"/>
              </a:rPr>
              <a:t>MinPts</a:t>
            </a:r>
            <a:endParaRPr lang="en-US" altLang="zh-CN" sz="2400">
              <a:ea typeface="SimSun" panose="02010600030101010101" pitchFamily="2" charset="-122"/>
            </a:endParaRPr>
          </a:p>
          <a:p>
            <a:pPr eaLnBrk="1" hangingPunct="1">
              <a:lnSpc>
                <a:spcPct val="120000"/>
              </a:lnSpc>
              <a:spcBef>
                <a:spcPct val="50000"/>
              </a:spcBef>
            </a:pPr>
            <a:r>
              <a:rPr lang="en-US" altLang="zh-CN" sz="2400">
                <a:ea typeface="SimSun" panose="02010600030101010101" pitchFamily="2" charset="-122"/>
              </a:rPr>
              <a:t>If </a:t>
            </a:r>
            <a:r>
              <a:rPr lang="en-US" altLang="zh-CN" sz="2400" i="1">
                <a:ea typeface="SimSun" panose="02010600030101010101" pitchFamily="2" charset="-122"/>
              </a:rPr>
              <a:t>p</a:t>
            </a:r>
            <a:r>
              <a:rPr lang="en-US" altLang="zh-CN" sz="2400">
                <a:ea typeface="SimSun" panose="02010600030101010101" pitchFamily="2" charset="-122"/>
              </a:rPr>
              <a:t> is a core point, a cluster is formed</a:t>
            </a:r>
          </a:p>
          <a:p>
            <a:pPr eaLnBrk="1" hangingPunct="1">
              <a:lnSpc>
                <a:spcPct val="120000"/>
              </a:lnSpc>
              <a:spcBef>
                <a:spcPct val="50000"/>
              </a:spcBef>
            </a:pPr>
            <a:r>
              <a:rPr lang="en-US" altLang="zh-CN" sz="2400">
                <a:ea typeface="SimSun" panose="02010600030101010101" pitchFamily="2" charset="-122"/>
              </a:rPr>
              <a:t>If </a:t>
            </a:r>
            <a:r>
              <a:rPr lang="en-US" altLang="zh-CN" sz="2400" i="1">
                <a:ea typeface="SimSun" panose="02010600030101010101" pitchFamily="2" charset="-122"/>
              </a:rPr>
              <a:t>p</a:t>
            </a:r>
            <a:r>
              <a:rPr lang="en-US" altLang="zh-CN" sz="2400">
                <a:ea typeface="SimSun" panose="02010600030101010101" pitchFamily="2" charset="-122"/>
              </a:rPr>
              <a:t> is a border point, no points are density-reachable from </a:t>
            </a:r>
            <a:r>
              <a:rPr lang="en-US" altLang="zh-CN" sz="2400" i="1">
                <a:ea typeface="SimSun" panose="02010600030101010101" pitchFamily="2" charset="-122"/>
              </a:rPr>
              <a:t>p</a:t>
            </a:r>
            <a:r>
              <a:rPr lang="en-US" altLang="zh-CN" sz="2400">
                <a:ea typeface="SimSun" panose="02010600030101010101" pitchFamily="2" charset="-122"/>
              </a:rPr>
              <a:t> and DBSCAN visits the next point of the database</a:t>
            </a:r>
          </a:p>
          <a:p>
            <a:pPr eaLnBrk="1" hangingPunct="1">
              <a:lnSpc>
                <a:spcPct val="120000"/>
              </a:lnSpc>
              <a:spcBef>
                <a:spcPct val="50000"/>
              </a:spcBef>
            </a:pPr>
            <a:r>
              <a:rPr lang="en-US" altLang="zh-CN" sz="2400">
                <a:ea typeface="SimSun" panose="02010600030101010101" pitchFamily="2" charset="-122"/>
              </a:rPr>
              <a:t>Continue the process until all of the points have been processed</a:t>
            </a:r>
            <a:endParaRPr lang="en-US" altLang="zh-CN" sz="2000">
              <a:ea typeface="SimSun" panose="02010600030101010101" pitchFamily="2" charset="-122"/>
            </a:endParaRPr>
          </a:p>
        </p:txBody>
      </p:sp>
      <p:sp>
        <p:nvSpPr>
          <p:cNvPr id="5018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259D061-E8B1-4969-B0D8-6B6B62CB5352}" type="slidenum">
              <a:rPr lang="en-US" altLang="en-US" sz="1200"/>
              <a:pPr eaLnBrk="1" hangingPunct="1"/>
              <a:t>130</a:t>
            </a:fld>
            <a:endParaRPr lang="en-US" altLang="en-US" sz="1200"/>
          </a:p>
        </p:txBody>
      </p:sp>
    </p:spTree>
    <p:extLst>
      <p:ext uri="{BB962C8B-B14F-4D97-AF65-F5344CB8AC3E}">
        <p14:creationId xmlns:p14="http://schemas.microsoft.com/office/powerpoint/2010/main" val="1608688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205039" y="492125"/>
            <a:ext cx="7437437" cy="387350"/>
          </a:xfrm>
        </p:spPr>
        <p:txBody>
          <a:bodyPr>
            <a:normAutofit fontScale="90000"/>
          </a:bodyPr>
          <a:lstStyle/>
          <a:p>
            <a:pPr eaLnBrk="1" hangingPunct="1"/>
            <a:r>
              <a:rPr lang="en-US" altLang="zh-CN" smtClean="0">
                <a:ea typeface="SimSun" panose="02010600030101010101" pitchFamily="2" charset="-122"/>
              </a:rPr>
              <a:t>DBSCAN: Sensitive to Parameters</a:t>
            </a:r>
            <a:endParaRPr lang="en-US" altLang="zh-CN" sz="3200">
              <a:ea typeface="SimSun" panose="02010600030101010101" pitchFamily="2" charset="-122"/>
            </a:endParaRPr>
          </a:p>
        </p:txBody>
      </p:sp>
      <p:pic>
        <p:nvPicPr>
          <p:cNvPr id="51203"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828800" y="1371600"/>
            <a:ext cx="8305800" cy="3124200"/>
          </a:xfrm>
        </p:spPr>
      </p:pic>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724400"/>
            <a:ext cx="8534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455988"/>
            <a:ext cx="1524000"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67AB9A6-FA8F-4B52-833F-79622FA5EED5}" type="slidenum">
              <a:rPr lang="en-US" altLang="en-US" sz="1200"/>
              <a:pPr eaLnBrk="1" hangingPunct="1"/>
              <a:t>131</a:t>
            </a:fld>
            <a:endParaRPr lang="en-US" altLang="en-US" sz="1200"/>
          </a:p>
        </p:txBody>
      </p:sp>
    </p:spTree>
    <p:extLst>
      <p:ext uri="{BB962C8B-B14F-4D97-AF65-F5344CB8AC3E}">
        <p14:creationId xmlns:p14="http://schemas.microsoft.com/office/powerpoint/2010/main" val="3332403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p:txBody>
          <a:bodyPr/>
          <a:lstStyle/>
          <a:p>
            <a:r>
              <a:rPr lang="en-US" altLang="en-US" sz="3200"/>
              <a:t>Determine the Number of Clusters</a:t>
            </a:r>
          </a:p>
        </p:txBody>
      </p:sp>
      <p:sp>
        <p:nvSpPr>
          <p:cNvPr id="71683" name="Rectangle 3"/>
          <p:cNvSpPr>
            <a:spLocks noGrp="1" noChangeArrowheads="1"/>
          </p:cNvSpPr>
          <p:nvPr>
            <p:ph type="body" idx="4294967295"/>
          </p:nvPr>
        </p:nvSpPr>
        <p:spPr>
          <a:xfrm>
            <a:off x="1752600" y="1371600"/>
            <a:ext cx="8686800" cy="5334000"/>
          </a:xfrm>
        </p:spPr>
        <p:txBody>
          <a:bodyPr/>
          <a:lstStyle/>
          <a:p>
            <a:r>
              <a:rPr lang="en-US" altLang="en-US" sz="2000"/>
              <a:t>Empirical method</a:t>
            </a:r>
          </a:p>
          <a:p>
            <a:pPr lvl="1"/>
            <a:r>
              <a:rPr lang="en-US" altLang="en-US" sz="2000"/>
              <a:t># of clusters </a:t>
            </a:r>
            <a:r>
              <a:rPr lang="en-US" altLang="en-US" sz="2000">
                <a:cs typeface="Arial" panose="020B0604020202020204" pitchFamily="34" charset="0"/>
              </a:rPr>
              <a:t>≈√n/2 for a dataset of n points</a:t>
            </a:r>
          </a:p>
          <a:p>
            <a:r>
              <a:rPr lang="en-US" altLang="en-US" sz="2000">
                <a:cs typeface="Arial" panose="020B0604020202020204" pitchFamily="34" charset="0"/>
              </a:rPr>
              <a:t>Elbow method</a:t>
            </a:r>
          </a:p>
          <a:p>
            <a:pPr lvl="1"/>
            <a:r>
              <a:rPr lang="en-US" altLang="en-US" sz="2000">
                <a:cs typeface="Arial" panose="020B0604020202020204" pitchFamily="34" charset="0"/>
              </a:rPr>
              <a:t>Use the turning point in the curve of sum of within cluster variance w.r.t  the # of clusters</a:t>
            </a:r>
          </a:p>
          <a:p>
            <a:r>
              <a:rPr lang="en-US" altLang="en-US" sz="2000">
                <a:cs typeface="Arial" panose="020B0604020202020204" pitchFamily="34" charset="0"/>
              </a:rPr>
              <a:t>Cross validation method</a:t>
            </a:r>
          </a:p>
          <a:p>
            <a:pPr lvl="1"/>
            <a:r>
              <a:rPr lang="en-US" altLang="en-US" sz="2000">
                <a:cs typeface="Arial" panose="020B0604020202020204" pitchFamily="34" charset="0"/>
              </a:rPr>
              <a:t>Divide a given data set into </a:t>
            </a:r>
            <a:r>
              <a:rPr lang="en-US" altLang="en-US" sz="2000" i="1">
                <a:cs typeface="Arial" panose="020B0604020202020204" pitchFamily="34" charset="0"/>
              </a:rPr>
              <a:t>m</a:t>
            </a:r>
            <a:r>
              <a:rPr lang="en-US" altLang="en-US" sz="2000">
                <a:cs typeface="Arial" panose="020B0604020202020204" pitchFamily="34" charset="0"/>
              </a:rPr>
              <a:t> parts</a:t>
            </a:r>
          </a:p>
          <a:p>
            <a:pPr lvl="1"/>
            <a:r>
              <a:rPr lang="en-US" altLang="en-US" sz="2000">
                <a:cs typeface="Arial" panose="020B0604020202020204" pitchFamily="34" charset="0"/>
              </a:rPr>
              <a:t>Use </a:t>
            </a:r>
            <a:r>
              <a:rPr lang="en-US" altLang="en-US" sz="2000" i="1">
                <a:cs typeface="Arial" panose="020B0604020202020204" pitchFamily="34" charset="0"/>
              </a:rPr>
              <a:t>m</a:t>
            </a:r>
            <a:r>
              <a:rPr lang="en-US" altLang="en-US" sz="2000">
                <a:cs typeface="Arial" panose="020B0604020202020204" pitchFamily="34" charset="0"/>
              </a:rPr>
              <a:t> </a:t>
            </a:r>
            <a:r>
              <a:rPr lang="en-US" altLang="en-US" sz="2000">
                <a:cs typeface="Times New Roman" panose="02020603050405020304" pitchFamily="18" charset="0"/>
              </a:rPr>
              <a:t>–</a:t>
            </a:r>
            <a:r>
              <a:rPr lang="en-US" altLang="en-US" sz="2000">
                <a:cs typeface="Arial" panose="020B0604020202020204" pitchFamily="34" charset="0"/>
              </a:rPr>
              <a:t> 1 parts to obtain a clustering model</a:t>
            </a:r>
          </a:p>
          <a:p>
            <a:pPr lvl="1"/>
            <a:r>
              <a:rPr lang="en-US" altLang="en-US" sz="2000">
                <a:cs typeface="Arial" panose="020B0604020202020204" pitchFamily="34" charset="0"/>
              </a:rPr>
              <a:t>Use the remaining part to test the quality of the clustering</a:t>
            </a:r>
          </a:p>
          <a:p>
            <a:pPr lvl="2"/>
            <a:r>
              <a:rPr lang="en-US" altLang="en-US">
                <a:cs typeface="Arial" panose="020B0604020202020204" pitchFamily="34" charset="0"/>
              </a:rPr>
              <a:t>E.g., For each point in the test set, find the closest centroid, and use the sum of squared distance between all points in the test set and the closest centroids to measure how well the model fits the test set</a:t>
            </a:r>
          </a:p>
          <a:p>
            <a:pPr lvl="1"/>
            <a:r>
              <a:rPr lang="en-US" altLang="en-US" sz="2000">
                <a:cs typeface="Arial" panose="020B0604020202020204" pitchFamily="34" charset="0"/>
              </a:rPr>
              <a:t>For any k &gt; 0, repeat it </a:t>
            </a:r>
            <a:r>
              <a:rPr lang="en-US" altLang="en-US" sz="2000" i="1">
                <a:cs typeface="Arial" panose="020B0604020202020204" pitchFamily="34" charset="0"/>
              </a:rPr>
              <a:t>m</a:t>
            </a:r>
            <a:r>
              <a:rPr lang="en-US" altLang="en-US" sz="2000">
                <a:cs typeface="Arial" panose="020B0604020202020204" pitchFamily="34" charset="0"/>
              </a:rPr>
              <a:t> times, compare the overall quality measure w.r.t. different </a:t>
            </a:r>
            <a:r>
              <a:rPr lang="en-US" altLang="en-US" sz="2000" i="1">
                <a:cs typeface="Arial" panose="020B0604020202020204" pitchFamily="34" charset="0"/>
              </a:rPr>
              <a:t>k’s</a:t>
            </a:r>
            <a:r>
              <a:rPr lang="en-US" altLang="en-US" sz="2000">
                <a:cs typeface="Arial" panose="020B0604020202020204" pitchFamily="34" charset="0"/>
              </a:rPr>
              <a:t>, and find # of clusters that fits the data the best</a:t>
            </a:r>
          </a:p>
        </p:txBody>
      </p:sp>
      <p:sp>
        <p:nvSpPr>
          <p:cNvPr id="71684" name="Slide Number Placeholder 5"/>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2F56F05B-C3EB-407C-8700-55BB0E391F15}" type="slidenum">
              <a:rPr lang="en-US" altLang="en-US" sz="1200" b="1"/>
              <a:pPr algn="r" eaLnBrk="1" hangingPunct="1"/>
              <a:t>132</a:t>
            </a:fld>
            <a:endParaRPr lang="en-US" altLang="en-US" sz="1200" b="1"/>
          </a:p>
        </p:txBody>
      </p:sp>
    </p:spTree>
    <p:extLst>
      <p:ext uri="{BB962C8B-B14F-4D97-AF65-F5344CB8AC3E}">
        <p14:creationId xmlns:p14="http://schemas.microsoft.com/office/powerpoint/2010/main" val="1991477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p:txBody>
          <a:bodyPr/>
          <a:lstStyle/>
          <a:p>
            <a:r>
              <a:rPr lang="en-US" altLang="en-US" sz="3200"/>
              <a:t>Measuring Clustering Quality</a:t>
            </a:r>
          </a:p>
        </p:txBody>
      </p:sp>
      <p:sp>
        <p:nvSpPr>
          <p:cNvPr id="72707" name="Rectangle 3"/>
          <p:cNvSpPr>
            <a:spLocks noGrp="1" noChangeArrowheads="1"/>
          </p:cNvSpPr>
          <p:nvPr>
            <p:ph type="body" idx="4294967295"/>
          </p:nvPr>
        </p:nvSpPr>
        <p:spPr>
          <a:xfrm>
            <a:off x="1905000" y="1371600"/>
            <a:ext cx="8534400" cy="5105400"/>
          </a:xfrm>
        </p:spPr>
        <p:txBody>
          <a:bodyPr/>
          <a:lstStyle/>
          <a:p>
            <a:pPr>
              <a:lnSpc>
                <a:spcPct val="120000"/>
              </a:lnSpc>
            </a:pPr>
            <a:r>
              <a:rPr lang="en-US" altLang="en-US" sz="2400"/>
              <a:t>Two methods: extrinsic vs. intrinsic  </a:t>
            </a:r>
          </a:p>
          <a:p>
            <a:pPr>
              <a:lnSpc>
                <a:spcPct val="120000"/>
              </a:lnSpc>
            </a:pPr>
            <a:r>
              <a:rPr lang="en-US" altLang="en-US" sz="2400"/>
              <a:t>Extrinsic: supervised, i.e., the ground truth is available</a:t>
            </a:r>
          </a:p>
          <a:p>
            <a:pPr lvl="1">
              <a:lnSpc>
                <a:spcPct val="120000"/>
              </a:lnSpc>
            </a:pPr>
            <a:r>
              <a:rPr lang="en-US" altLang="en-US"/>
              <a:t>Compare a clustering against the ground truth using certain clustering quality measure</a:t>
            </a:r>
          </a:p>
          <a:p>
            <a:pPr lvl="1">
              <a:lnSpc>
                <a:spcPct val="120000"/>
              </a:lnSpc>
            </a:pPr>
            <a:r>
              <a:rPr lang="en-US" altLang="en-US"/>
              <a:t>Ex. BCubed precision and recall metrics</a:t>
            </a:r>
          </a:p>
          <a:p>
            <a:pPr>
              <a:lnSpc>
                <a:spcPct val="120000"/>
              </a:lnSpc>
            </a:pPr>
            <a:r>
              <a:rPr lang="en-US" altLang="en-US" sz="2400"/>
              <a:t>Intrinsic: unsupervised, i.e., the ground truth is unavailable</a:t>
            </a:r>
          </a:p>
          <a:p>
            <a:pPr lvl="1">
              <a:lnSpc>
                <a:spcPct val="120000"/>
              </a:lnSpc>
            </a:pPr>
            <a:r>
              <a:rPr lang="en-US" altLang="en-US"/>
              <a:t>Evaluate the goodness of a clustering by considering how well the clusters are separated, and how compact the clusters are</a:t>
            </a:r>
          </a:p>
          <a:p>
            <a:pPr lvl="1">
              <a:lnSpc>
                <a:spcPct val="120000"/>
              </a:lnSpc>
            </a:pPr>
            <a:r>
              <a:rPr lang="en-US" altLang="en-US"/>
              <a:t>Ex. Silhouette coefficient</a:t>
            </a:r>
          </a:p>
        </p:txBody>
      </p:sp>
      <p:sp>
        <p:nvSpPr>
          <p:cNvPr id="72708" name="Slide Number Placeholder 5"/>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C2C05906-9629-4556-B4C0-00B09F0B746B}" type="slidenum">
              <a:rPr lang="en-US" altLang="en-US" sz="1200" b="1"/>
              <a:pPr algn="r" eaLnBrk="1" hangingPunct="1"/>
              <a:t>133</a:t>
            </a:fld>
            <a:endParaRPr lang="en-US" altLang="en-US" sz="1200" b="1"/>
          </a:p>
        </p:txBody>
      </p:sp>
    </p:spTree>
    <p:extLst>
      <p:ext uri="{BB962C8B-B14F-4D97-AF65-F5344CB8AC3E}">
        <p14:creationId xmlns:p14="http://schemas.microsoft.com/office/powerpoint/2010/main" val="787697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1524000" y="381000"/>
            <a:ext cx="9144000" cy="609600"/>
          </a:xfrm>
        </p:spPr>
        <p:txBody>
          <a:bodyPr/>
          <a:lstStyle/>
          <a:p>
            <a:r>
              <a:rPr lang="en-US" altLang="en-US" sz="3200" dirty="0"/>
              <a:t>Measuring Clustering Quality: Extrinsic Methods </a:t>
            </a:r>
          </a:p>
        </p:txBody>
      </p:sp>
      <p:sp>
        <p:nvSpPr>
          <p:cNvPr id="73731" name="Rectangle 3"/>
          <p:cNvSpPr>
            <a:spLocks noGrp="1" noChangeArrowheads="1"/>
          </p:cNvSpPr>
          <p:nvPr>
            <p:ph type="body" idx="4294967295"/>
          </p:nvPr>
        </p:nvSpPr>
        <p:spPr/>
        <p:txBody>
          <a:bodyPr/>
          <a:lstStyle/>
          <a:p>
            <a:r>
              <a:rPr lang="en-US" altLang="en-US" sz="2400" dirty="0"/>
              <a:t>Clustering quality measure: </a:t>
            </a:r>
            <a:r>
              <a:rPr lang="en-US" altLang="en-US" sz="2400" i="1" dirty="0"/>
              <a:t>Q(C, C</a:t>
            </a:r>
            <a:r>
              <a:rPr lang="en-US" altLang="en-US" sz="2400" i="1" baseline="-25000" dirty="0"/>
              <a:t>g</a:t>
            </a:r>
            <a:r>
              <a:rPr lang="en-US" altLang="en-US" sz="2400" i="1" dirty="0"/>
              <a:t>),</a:t>
            </a:r>
            <a:r>
              <a:rPr lang="en-US" altLang="en-US" sz="2400" dirty="0"/>
              <a:t> for a clustering </a:t>
            </a:r>
            <a:r>
              <a:rPr lang="en-US" altLang="en-US" sz="2400" i="1" dirty="0"/>
              <a:t>C</a:t>
            </a:r>
            <a:r>
              <a:rPr lang="en-US" altLang="en-US" sz="2400" dirty="0"/>
              <a:t> given the ground truth </a:t>
            </a:r>
            <a:r>
              <a:rPr lang="en-US" altLang="en-US" sz="2400" i="1" dirty="0"/>
              <a:t>C</a:t>
            </a:r>
            <a:r>
              <a:rPr lang="en-US" altLang="en-US" sz="2400" i="1" baseline="-25000" dirty="0"/>
              <a:t>g</a:t>
            </a:r>
            <a:r>
              <a:rPr lang="en-US" altLang="en-US" sz="2400" dirty="0"/>
              <a:t>. </a:t>
            </a:r>
          </a:p>
          <a:p>
            <a:r>
              <a:rPr lang="en-US" altLang="en-US" sz="2400" i="1" dirty="0"/>
              <a:t>Q</a:t>
            </a:r>
            <a:r>
              <a:rPr lang="en-US" altLang="en-US" sz="2400" dirty="0"/>
              <a:t> is good if it satisfies the following </a:t>
            </a:r>
            <a:r>
              <a:rPr lang="en-US" altLang="en-US" sz="2400" b="1" dirty="0"/>
              <a:t>4</a:t>
            </a:r>
            <a:r>
              <a:rPr lang="en-US" altLang="en-US" sz="2400" dirty="0"/>
              <a:t> essential criteria</a:t>
            </a:r>
          </a:p>
          <a:p>
            <a:pPr lvl="1"/>
            <a:r>
              <a:rPr lang="en-US" altLang="en-US" u="sng" dirty="0"/>
              <a:t>Cluster homogeneity</a:t>
            </a:r>
            <a:r>
              <a:rPr lang="en-US" altLang="en-US" dirty="0"/>
              <a:t>: the purer, the better</a:t>
            </a:r>
          </a:p>
          <a:p>
            <a:pPr lvl="1"/>
            <a:r>
              <a:rPr lang="en-US" altLang="en-US" u="sng" dirty="0"/>
              <a:t>Cluster completeness</a:t>
            </a:r>
            <a:r>
              <a:rPr lang="en-US" altLang="en-US" dirty="0"/>
              <a:t>: should assign objects belong to the same category in the ground truth to the same cluster</a:t>
            </a:r>
          </a:p>
          <a:p>
            <a:pPr lvl="1"/>
            <a:r>
              <a:rPr lang="en-US" altLang="en-US" u="sng" dirty="0"/>
              <a:t>Rag bag</a:t>
            </a:r>
            <a:r>
              <a:rPr lang="en-US" altLang="en-US" dirty="0"/>
              <a:t>: putting a heterogeneous object into a pure cluster should be penalized more than putting it into a </a:t>
            </a:r>
            <a:r>
              <a:rPr lang="en-US" altLang="en-US" i="1" dirty="0"/>
              <a:t>rag bag</a:t>
            </a:r>
            <a:r>
              <a:rPr lang="en-US" altLang="en-US" dirty="0"/>
              <a:t> (i.e., “miscellaneous” or “other” category)</a:t>
            </a:r>
          </a:p>
          <a:p>
            <a:pPr lvl="1"/>
            <a:r>
              <a:rPr lang="en-US" altLang="en-US" u="sng" dirty="0"/>
              <a:t>Small cluster preservation</a:t>
            </a:r>
            <a:r>
              <a:rPr lang="en-US" altLang="en-US" dirty="0"/>
              <a:t>: splitting a small category into pieces is more harmful than splitting a large category into pieces</a:t>
            </a:r>
          </a:p>
        </p:txBody>
      </p:sp>
      <p:sp>
        <p:nvSpPr>
          <p:cNvPr id="73732" name="Slide Number Placeholder 5"/>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140CBEEB-F304-4C08-B835-91CBEDF2DCC8}" type="slidenum">
              <a:rPr lang="en-US" altLang="en-US" sz="1200" b="1"/>
              <a:pPr algn="r" eaLnBrk="1" hangingPunct="1"/>
              <a:t>134</a:t>
            </a:fld>
            <a:endParaRPr lang="en-US" altLang="en-US" sz="1200" b="1"/>
          </a:p>
        </p:txBody>
      </p:sp>
    </p:spTree>
    <p:extLst>
      <p:ext uri="{BB962C8B-B14F-4D97-AF65-F5344CB8AC3E}">
        <p14:creationId xmlns:p14="http://schemas.microsoft.com/office/powerpoint/2010/main" val="3491369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1524000" y="381000"/>
            <a:ext cx="9144000" cy="609600"/>
          </a:xfrm>
        </p:spPr>
        <p:txBody>
          <a:bodyPr/>
          <a:lstStyle/>
          <a:p>
            <a:r>
              <a:rPr lang="en-US" altLang="en-US" sz="3200" dirty="0"/>
              <a:t>Measuring Clustering </a:t>
            </a:r>
            <a:r>
              <a:rPr lang="en-US" altLang="en-US" sz="3200" dirty="0" smtClean="0"/>
              <a:t>Quality </a:t>
            </a:r>
            <a:endParaRPr lang="en-US" altLang="en-US" sz="3200" dirty="0"/>
          </a:p>
        </p:txBody>
      </p:sp>
      <p:sp>
        <p:nvSpPr>
          <p:cNvPr id="73732" name="Slide Number Placeholder 5"/>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140CBEEB-F304-4C08-B835-91CBEDF2DCC8}" type="slidenum">
              <a:rPr lang="en-US" altLang="en-US" sz="1200" b="1"/>
              <a:pPr algn="r" eaLnBrk="1" hangingPunct="1"/>
              <a:t>135</a:t>
            </a:fld>
            <a:endParaRPr lang="en-US" altLang="en-US" sz="1200" b="1"/>
          </a:p>
        </p:txBody>
      </p:sp>
      <p:pic>
        <p:nvPicPr>
          <p:cNvPr id="2" name="תמונה 1"/>
          <p:cNvPicPr>
            <a:picLocks noChangeAspect="1"/>
          </p:cNvPicPr>
          <p:nvPr/>
        </p:nvPicPr>
        <p:blipFill>
          <a:blip r:embed="rId3"/>
          <a:stretch>
            <a:fillRect/>
          </a:stretch>
        </p:blipFill>
        <p:spPr>
          <a:xfrm>
            <a:off x="1341290" y="1597268"/>
            <a:ext cx="8602612" cy="4053255"/>
          </a:xfrm>
          <a:prstGeom prst="rect">
            <a:avLst/>
          </a:prstGeom>
        </p:spPr>
      </p:pic>
    </p:spTree>
    <p:extLst>
      <p:ext uri="{BB962C8B-B14F-4D97-AF65-F5344CB8AC3E}">
        <p14:creationId xmlns:p14="http://schemas.microsoft.com/office/powerpoint/2010/main" val="1732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Binary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772399" cy="4351338"/>
          </a:xfrm>
        </p:spPr>
        <p:txBody>
          <a:bodyPr>
            <a:normAutofit fontScale="92500" lnSpcReduction="20000"/>
          </a:bodyPr>
          <a:lstStyle/>
          <a:p>
            <a:r>
              <a:rPr lang="en-US" dirty="0"/>
              <a:t>A binary attribute is </a:t>
            </a:r>
            <a:r>
              <a:rPr lang="en-US" b="1" dirty="0"/>
              <a:t>symmetric </a:t>
            </a:r>
            <a:r>
              <a:rPr lang="en-US" dirty="0"/>
              <a:t>if both of its states are equally valuable and carry the same weight; that is, there is no preference on which outcome should be coded as 0 or 1. </a:t>
            </a:r>
          </a:p>
          <a:p>
            <a:r>
              <a:rPr lang="en-US" dirty="0"/>
              <a:t>One such example could be the attribute </a:t>
            </a:r>
            <a:r>
              <a:rPr lang="en-US" i="1" dirty="0"/>
              <a:t>gender </a:t>
            </a:r>
            <a:r>
              <a:rPr lang="en-US" dirty="0"/>
              <a:t>having the states </a:t>
            </a:r>
            <a:r>
              <a:rPr lang="en-US" i="1" dirty="0"/>
              <a:t>male </a:t>
            </a:r>
            <a:r>
              <a:rPr lang="en-US" dirty="0"/>
              <a:t>and </a:t>
            </a:r>
            <a:r>
              <a:rPr lang="en-US" i="1" dirty="0"/>
              <a:t>female</a:t>
            </a:r>
            <a:r>
              <a:rPr lang="en-US" dirty="0"/>
              <a:t>.</a:t>
            </a:r>
          </a:p>
          <a:p>
            <a:r>
              <a:rPr lang="en-US" dirty="0"/>
              <a:t>A binary attribute is </a:t>
            </a:r>
            <a:r>
              <a:rPr lang="en-US" b="1" dirty="0"/>
              <a:t>asymmetric </a:t>
            </a:r>
            <a:r>
              <a:rPr lang="en-US" dirty="0"/>
              <a:t>if the outcomes of the states are not equally important, such as the </a:t>
            </a:r>
            <a:r>
              <a:rPr lang="en-US" i="1" dirty="0"/>
              <a:t>positive </a:t>
            </a:r>
            <a:r>
              <a:rPr lang="en-US" dirty="0"/>
              <a:t>and </a:t>
            </a:r>
            <a:r>
              <a:rPr lang="en-US" i="1" dirty="0"/>
              <a:t>negative </a:t>
            </a:r>
            <a:r>
              <a:rPr lang="en-US" dirty="0"/>
              <a:t>outcomes of a medical test for HIV. </a:t>
            </a:r>
          </a:p>
          <a:p>
            <a:r>
              <a:rPr lang="en-US" dirty="0"/>
              <a:t>By convention, we code the most important outcome, which is usually the rarest one, by 1 (e.g., </a:t>
            </a:r>
            <a:r>
              <a:rPr lang="en-US" i="1" dirty="0"/>
              <a:t>HIV positive</a:t>
            </a:r>
            <a:r>
              <a:rPr lang="en-US" dirty="0"/>
              <a:t>) and the other by 0 (e.g., </a:t>
            </a:r>
            <a:r>
              <a:rPr lang="en-US" i="1" dirty="0"/>
              <a:t>HIV negative</a:t>
            </a:r>
            <a:r>
              <a:rPr lang="en-US" dirty="0"/>
              <a:t>).</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14</a:t>
            </a:fld>
            <a:endParaRPr lang="he-IL" dirty="0"/>
          </a:p>
        </p:txBody>
      </p:sp>
      <p:pic>
        <p:nvPicPr>
          <p:cNvPr id="14338" name="Picture 2" descr="Gender - Wikipedia">
            <a:extLst>
              <a:ext uri="{FF2B5EF4-FFF2-40B4-BE49-F238E27FC236}">
                <a16:creationId xmlns:a16="http://schemas.microsoft.com/office/drawing/2014/main" id="{B3934DB3-FF97-4410-AAAB-1F88AB56D7D2}"/>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10600" y="1027906"/>
            <a:ext cx="3153745" cy="315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102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Ordinal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192108" cy="4351338"/>
          </a:xfrm>
        </p:spPr>
        <p:txBody>
          <a:bodyPr>
            <a:normAutofit fontScale="92500" lnSpcReduction="10000"/>
          </a:bodyPr>
          <a:lstStyle/>
          <a:p>
            <a:r>
              <a:rPr lang="en-US" dirty="0"/>
              <a:t>An </a:t>
            </a:r>
            <a:r>
              <a:rPr lang="en-US" b="1" dirty="0"/>
              <a:t>ordinal attribute </a:t>
            </a:r>
            <a:r>
              <a:rPr lang="en-US" dirty="0"/>
              <a:t>is an attribute with possible values that have a meaningful order or </a:t>
            </a:r>
            <a:r>
              <a:rPr lang="en-US" i="1" dirty="0"/>
              <a:t>ranking </a:t>
            </a:r>
            <a:r>
              <a:rPr lang="en-US" dirty="0"/>
              <a:t>among them, but the magnitude between successive values is not known</a:t>
            </a:r>
            <a:r>
              <a:rPr lang="en-US" dirty="0" smtClean="0"/>
              <a:t>.</a:t>
            </a:r>
          </a:p>
          <a:p>
            <a:r>
              <a:rPr lang="en-US" dirty="0"/>
              <a:t>Suppose that </a:t>
            </a:r>
            <a:r>
              <a:rPr lang="en-US" i="1" dirty="0"/>
              <a:t>drink size </a:t>
            </a:r>
            <a:r>
              <a:rPr lang="en-US" dirty="0"/>
              <a:t>corresponds to the size of drinks available at a fast-food restaurant. </a:t>
            </a:r>
          </a:p>
          <a:p>
            <a:r>
              <a:rPr lang="en-US" dirty="0"/>
              <a:t>This nominal attribute has three possible values: </a:t>
            </a:r>
          </a:p>
          <a:p>
            <a:pPr lvl="1"/>
            <a:r>
              <a:rPr lang="en-US" i="1" dirty="0"/>
              <a:t>small, medium</a:t>
            </a:r>
            <a:r>
              <a:rPr lang="en-US" dirty="0"/>
              <a:t>, and </a:t>
            </a:r>
            <a:r>
              <a:rPr lang="en-US" i="1" dirty="0"/>
              <a:t>large</a:t>
            </a:r>
            <a:r>
              <a:rPr lang="en-US" dirty="0"/>
              <a:t>. </a:t>
            </a:r>
          </a:p>
          <a:p>
            <a:r>
              <a:rPr lang="en-US" dirty="0"/>
              <a:t>The values have a meaningful sequence (which corresponds to increasing drink size); however, we cannot tell from the values </a:t>
            </a:r>
            <a:r>
              <a:rPr lang="en-US" i="1" dirty="0"/>
              <a:t>how much </a:t>
            </a:r>
            <a:r>
              <a:rPr lang="en-US" dirty="0"/>
              <a:t>bigger, say, a medium is than a large. </a:t>
            </a:r>
          </a:p>
          <a:p>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15</a:t>
            </a:fld>
            <a:endParaRPr lang="he-IL" dirty="0"/>
          </a:p>
        </p:txBody>
      </p:sp>
      <p:pic>
        <p:nvPicPr>
          <p:cNvPr id="5" name="Picture 2" descr="Visio Beer Maßkrug SmartShape – Visio Guy">
            <a:extLst>
              <a:ext uri="{FF2B5EF4-FFF2-40B4-BE49-F238E27FC236}">
                <a16:creationId xmlns:a16="http://schemas.microsoft.com/office/drawing/2014/main" id="{352577DD-7D83-4F2B-ADA3-EE0F932AB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0308" y="1238922"/>
            <a:ext cx="395287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6554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Ordinal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0993016" cy="4351338"/>
          </a:xfrm>
        </p:spPr>
        <p:txBody>
          <a:bodyPr>
            <a:normAutofit/>
          </a:bodyPr>
          <a:lstStyle/>
          <a:p>
            <a:r>
              <a:rPr lang="en-US" dirty="0"/>
              <a:t>Professional ranks can be enumerated in a sequential order: for example, </a:t>
            </a:r>
            <a:r>
              <a:rPr lang="en-US" i="1" dirty="0"/>
              <a:t>assistant</a:t>
            </a:r>
            <a:r>
              <a:rPr lang="en-US" dirty="0"/>
              <a:t>, </a:t>
            </a:r>
            <a:r>
              <a:rPr lang="en-US" i="1" dirty="0"/>
              <a:t>associate</a:t>
            </a:r>
            <a:r>
              <a:rPr lang="en-US" dirty="0"/>
              <a:t>, and </a:t>
            </a:r>
            <a:r>
              <a:rPr lang="en-US" i="1" dirty="0"/>
              <a:t>full </a:t>
            </a:r>
            <a:r>
              <a:rPr lang="en-US" dirty="0"/>
              <a:t>for professors, and </a:t>
            </a:r>
            <a:r>
              <a:rPr lang="en-US" i="1" dirty="0"/>
              <a:t>private, private first class, specialist, corporal, and sergeant </a:t>
            </a:r>
            <a:r>
              <a:rPr lang="en-US" dirty="0"/>
              <a:t>for army ranks.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16</a:t>
            </a:fld>
            <a:endParaRPr lang="he-IL" dirty="0"/>
          </a:p>
        </p:txBody>
      </p:sp>
      <p:pic>
        <p:nvPicPr>
          <p:cNvPr id="15364" name="Picture 4" descr="Free Graduation Cap Png Transparent, Download Free Graduation Cap Png  Transparent png images, Free ClipArts on Clipart Library">
            <a:extLst>
              <a:ext uri="{FF2B5EF4-FFF2-40B4-BE49-F238E27FC236}">
                <a16:creationId xmlns:a16="http://schemas.microsoft.com/office/drawing/2014/main" id="{F0F02C2A-458C-4FF9-AC34-86AB867E09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89" t="20955" r="6441" b="12993"/>
          <a:stretch/>
        </p:blipFill>
        <p:spPr bwMode="auto">
          <a:xfrm>
            <a:off x="7025952" y="3518872"/>
            <a:ext cx="4226767" cy="220202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Amazon.com: United States Army Rank Chart Reference Enlisted Officer NCO  Guide American Military Uniform Support Troops Soldier Veterans Man Cave  Laminated Dry Erase Wall Poster 12x18: Posters &amp;amp; Prints">
            <a:extLst>
              <a:ext uri="{FF2B5EF4-FFF2-40B4-BE49-F238E27FC236}">
                <a16:creationId xmlns:a16="http://schemas.microsoft.com/office/drawing/2014/main" id="{E300B57F-AD37-4587-A184-7FBF3F8908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931" b="9931"/>
          <a:stretch/>
        </p:blipFill>
        <p:spPr bwMode="auto">
          <a:xfrm>
            <a:off x="2547326" y="3265715"/>
            <a:ext cx="2809969" cy="337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8603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Ordinal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0993016" cy="4351338"/>
          </a:xfrm>
        </p:spPr>
        <p:txBody>
          <a:bodyPr>
            <a:normAutofit/>
          </a:bodyPr>
          <a:lstStyle/>
          <a:p>
            <a:r>
              <a:rPr lang="en-US" dirty="0"/>
              <a:t>Ordinal attributes are useful for registering subjective assessments of qualities that cannot be measured objectively; thus ordinal attributes are often used in surveys for ratings. </a:t>
            </a:r>
          </a:p>
          <a:p>
            <a:r>
              <a:rPr lang="en-US" dirty="0"/>
              <a:t>In one survey, participants were asked to rate how satisfied they were as customers. </a:t>
            </a:r>
          </a:p>
          <a:p>
            <a:r>
              <a:rPr lang="en-US" dirty="0"/>
              <a:t>Customer satisfaction had the following ordinal categories: </a:t>
            </a:r>
            <a:r>
              <a:rPr lang="en-US" i="1" dirty="0"/>
              <a:t>0: very dissatisfied, 1: somewhat dissatisfied, 2: neutral, 3: satisfied</a:t>
            </a:r>
            <a:r>
              <a:rPr lang="en-US" dirty="0"/>
              <a:t>, and </a:t>
            </a:r>
            <a:r>
              <a:rPr lang="en-US" i="1" dirty="0"/>
              <a:t>4: very satisfied</a:t>
            </a:r>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17</a:t>
            </a:fld>
            <a:endParaRPr lang="he-IL" dirty="0"/>
          </a:p>
        </p:txBody>
      </p:sp>
      <p:pic>
        <p:nvPicPr>
          <p:cNvPr id="20482" name="Picture 2" descr="Rating and Ranking Levels of Satisfaction in Your Survey">
            <a:extLst>
              <a:ext uri="{FF2B5EF4-FFF2-40B4-BE49-F238E27FC236}">
                <a16:creationId xmlns:a16="http://schemas.microsoft.com/office/drawing/2014/main" id="{038EA6AD-7681-4D77-A428-6CA670109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072" y="5085455"/>
            <a:ext cx="7170965" cy="1636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8683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Nominal, Binary, and Ordinal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0993016" cy="4351338"/>
          </a:xfrm>
        </p:spPr>
        <p:txBody>
          <a:bodyPr>
            <a:normAutofit/>
          </a:bodyPr>
          <a:lstStyle/>
          <a:p>
            <a:r>
              <a:rPr lang="en-US" dirty="0"/>
              <a:t>Note that nominal, binary, and ordinal attributes are </a:t>
            </a:r>
            <a:r>
              <a:rPr lang="en-US" i="1" dirty="0"/>
              <a:t>qualitative</a:t>
            </a:r>
            <a:r>
              <a:rPr lang="en-US" dirty="0"/>
              <a:t>. </a:t>
            </a:r>
          </a:p>
          <a:p>
            <a:r>
              <a:rPr lang="en-US" dirty="0"/>
              <a:t>That is, they </a:t>
            </a:r>
            <a:r>
              <a:rPr lang="en-US" i="1" dirty="0"/>
              <a:t>describe </a:t>
            </a:r>
            <a:r>
              <a:rPr lang="en-US" dirty="0"/>
              <a:t>a feature of an object without giving an actual size or quantity. </a:t>
            </a:r>
          </a:p>
          <a:p>
            <a:r>
              <a:rPr lang="en-US" dirty="0"/>
              <a:t>The values of such qualitative attributes are typically words representing categories. </a:t>
            </a:r>
          </a:p>
          <a:p>
            <a:r>
              <a:rPr lang="en-US" dirty="0"/>
              <a:t>If integers are used, they represent computer codes for the categories, as opposed to measurable quantities (e.g., 0 for </a:t>
            </a:r>
            <a:r>
              <a:rPr lang="en-US" i="1" dirty="0"/>
              <a:t>small </a:t>
            </a:r>
            <a:r>
              <a:rPr lang="en-US" dirty="0"/>
              <a:t>drink size, 1 for </a:t>
            </a:r>
            <a:r>
              <a:rPr lang="en-US" i="1" dirty="0"/>
              <a:t>medium</a:t>
            </a:r>
            <a:r>
              <a:rPr lang="en-US" dirty="0"/>
              <a:t>, and 2 for </a:t>
            </a:r>
            <a:r>
              <a:rPr lang="en-US" i="1" dirty="0"/>
              <a:t>large</a:t>
            </a:r>
            <a:r>
              <a:rPr lang="en-US" dirty="0"/>
              <a:t>). </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18</a:t>
            </a:fld>
            <a:endParaRPr lang="he-IL" dirty="0"/>
          </a:p>
        </p:txBody>
      </p:sp>
    </p:spTree>
    <p:extLst>
      <p:ext uri="{BB962C8B-B14F-4D97-AF65-F5344CB8AC3E}">
        <p14:creationId xmlns:p14="http://schemas.microsoft.com/office/powerpoint/2010/main" val="566374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Numeric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0993016" cy="4351338"/>
          </a:xfrm>
        </p:spPr>
        <p:txBody>
          <a:bodyPr>
            <a:normAutofit/>
          </a:bodyPr>
          <a:lstStyle/>
          <a:p>
            <a:r>
              <a:rPr lang="en-US" dirty="0"/>
              <a:t>A </a:t>
            </a:r>
            <a:r>
              <a:rPr lang="en-US" b="1" dirty="0"/>
              <a:t>numeric attribute </a:t>
            </a:r>
            <a:r>
              <a:rPr lang="en-US" dirty="0"/>
              <a:t>is </a:t>
            </a:r>
            <a:r>
              <a:rPr lang="en-US" i="1" dirty="0"/>
              <a:t>quantitative</a:t>
            </a:r>
            <a:r>
              <a:rPr lang="en-US" dirty="0"/>
              <a:t>; that is, it is a measurable quantity, represented in integer or real values. </a:t>
            </a:r>
          </a:p>
          <a:p>
            <a:r>
              <a:rPr lang="en-US" dirty="0"/>
              <a:t>Numeric attributes can be </a:t>
            </a:r>
            <a:r>
              <a:rPr lang="en-US" i="1" dirty="0"/>
              <a:t>interval-scaled </a:t>
            </a:r>
            <a:r>
              <a:rPr lang="en-US" dirty="0"/>
              <a:t>or </a:t>
            </a:r>
            <a:r>
              <a:rPr lang="en-US" i="1" dirty="0"/>
              <a:t>ratio-scaled</a:t>
            </a:r>
            <a:r>
              <a:rPr lang="en-US" dirty="0"/>
              <a:t>.</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19</a:t>
            </a:fld>
            <a:endParaRPr lang="he-IL" dirty="0"/>
          </a:p>
        </p:txBody>
      </p:sp>
      <p:pic>
        <p:nvPicPr>
          <p:cNvPr id="21506" name="Picture 2" descr="An example of a dataset with numerical attributes. | Download Table">
            <a:extLst>
              <a:ext uri="{FF2B5EF4-FFF2-40B4-BE49-F238E27FC236}">
                <a16:creationId xmlns:a16="http://schemas.microsoft.com/office/drawing/2014/main" id="{B75A63B6-C2C2-404B-9DFA-B321232D6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807" y="3429000"/>
            <a:ext cx="5762042" cy="2939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014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411D759-B41D-4C63-9AC6-6B4EB3D9BCE2}" type="slidenum">
              <a:rPr lang="en-US" altLang="en-US" sz="1200"/>
              <a:pPr eaLnBrk="1" hangingPunct="1"/>
              <a:t>2</a:t>
            </a:fld>
            <a:endParaRPr lang="en-US" altLang="en-US" sz="1200"/>
          </a:p>
        </p:txBody>
      </p:sp>
      <p:sp>
        <p:nvSpPr>
          <p:cNvPr id="7171" name="Rectangle 2"/>
          <p:cNvSpPr>
            <a:spLocks noGrp="1" noChangeArrowheads="1"/>
          </p:cNvSpPr>
          <p:nvPr>
            <p:ph type="title"/>
          </p:nvPr>
        </p:nvSpPr>
        <p:spPr>
          <a:xfrm>
            <a:off x="2514600" y="304800"/>
            <a:ext cx="7297738" cy="782638"/>
          </a:xfrm>
          <a:noFill/>
        </p:spPr>
        <p:txBody>
          <a:bodyPr vert="horz" lIns="92075" tIns="46038" rIns="92075" bIns="46038" rtlCol="0" anchor="ctr">
            <a:normAutofit/>
          </a:bodyPr>
          <a:lstStyle/>
          <a:p>
            <a:pPr eaLnBrk="1" hangingPunct="1"/>
            <a:r>
              <a:rPr lang="en-US" altLang="en-US" smtClean="0"/>
              <a:t>What is Cluster Analysis?</a:t>
            </a:r>
          </a:p>
        </p:txBody>
      </p:sp>
      <p:sp>
        <p:nvSpPr>
          <p:cNvPr id="7172" name="Rectangle 3"/>
          <p:cNvSpPr>
            <a:spLocks noGrp="1" noChangeArrowheads="1"/>
          </p:cNvSpPr>
          <p:nvPr>
            <p:ph type="body" idx="1"/>
          </p:nvPr>
        </p:nvSpPr>
        <p:spPr>
          <a:xfrm>
            <a:off x="1752600" y="1371600"/>
            <a:ext cx="8686800" cy="5181600"/>
          </a:xfrm>
          <a:noFill/>
        </p:spPr>
        <p:txBody>
          <a:bodyPr vert="horz" lIns="92075" tIns="46038" rIns="92075" bIns="46038" rtlCol="0">
            <a:normAutofit/>
          </a:bodyPr>
          <a:lstStyle/>
          <a:p>
            <a:pPr eaLnBrk="1" hangingPunct="1"/>
            <a:r>
              <a:rPr lang="en-US" altLang="en-US" sz="2400" b="1" dirty="0"/>
              <a:t>Cluster</a:t>
            </a:r>
            <a:r>
              <a:rPr lang="en-US" altLang="en-US" sz="2400" dirty="0"/>
              <a:t>: A collection of data objects</a:t>
            </a:r>
          </a:p>
          <a:p>
            <a:pPr lvl="1" eaLnBrk="1" hangingPunct="1"/>
            <a:r>
              <a:rPr lang="en-US" altLang="en-US" dirty="0"/>
              <a:t>similar (or related) to one another within the same group</a:t>
            </a:r>
          </a:p>
          <a:p>
            <a:pPr lvl="1" eaLnBrk="1" hangingPunct="1"/>
            <a:r>
              <a:rPr lang="en-US" altLang="en-US" dirty="0"/>
              <a:t>dissimilar (or unrelated) to the objects in other groups</a:t>
            </a:r>
          </a:p>
          <a:p>
            <a:pPr eaLnBrk="1" hangingPunct="1"/>
            <a:r>
              <a:rPr lang="en-US" altLang="en-US" sz="2400" b="1" dirty="0"/>
              <a:t>Cluster analysis </a:t>
            </a:r>
            <a:r>
              <a:rPr lang="en-US" altLang="en-US" sz="2400" dirty="0"/>
              <a:t>(or </a:t>
            </a:r>
            <a:r>
              <a:rPr lang="en-US" altLang="en-US" sz="2400" i="1" dirty="0"/>
              <a:t>clustering</a:t>
            </a:r>
            <a:r>
              <a:rPr lang="en-US" altLang="en-US" sz="2400" dirty="0"/>
              <a:t>, </a:t>
            </a:r>
            <a:r>
              <a:rPr lang="en-US" altLang="en-US" sz="2400" i="1" dirty="0"/>
              <a:t>data segmentation, …</a:t>
            </a:r>
            <a:r>
              <a:rPr lang="en-US" altLang="en-US" sz="2400" dirty="0"/>
              <a:t>)</a:t>
            </a:r>
          </a:p>
          <a:p>
            <a:pPr lvl="1" eaLnBrk="1" hangingPunct="1"/>
            <a:r>
              <a:rPr lang="en-US" altLang="en-US" dirty="0"/>
              <a:t>Finding similarities between data according to the characteristics found in the data and grouping similar data objects into clusters</a:t>
            </a:r>
          </a:p>
          <a:p>
            <a:pPr eaLnBrk="1" hangingPunct="1"/>
            <a:r>
              <a:rPr lang="en-US" altLang="en-US" sz="2400" dirty="0">
                <a:solidFill>
                  <a:schemeClr val="hlink"/>
                </a:solidFill>
              </a:rPr>
              <a:t>Unsupervised learning</a:t>
            </a:r>
            <a:r>
              <a:rPr lang="en-US" altLang="en-US" sz="2400" dirty="0"/>
              <a:t>: no predefined classes (i.e., </a:t>
            </a:r>
            <a:r>
              <a:rPr lang="en-US" altLang="en-US" sz="2400" i="1" dirty="0"/>
              <a:t>learning by observations</a:t>
            </a:r>
            <a:r>
              <a:rPr lang="en-US" altLang="en-US" sz="2400" dirty="0"/>
              <a:t> vs. learning by examples: supervised)</a:t>
            </a:r>
          </a:p>
          <a:p>
            <a:pPr eaLnBrk="1" hangingPunct="1"/>
            <a:r>
              <a:rPr lang="en-US" altLang="en-US" sz="2400" b="1" dirty="0"/>
              <a:t>Typical applications</a:t>
            </a:r>
          </a:p>
          <a:p>
            <a:pPr lvl="1" eaLnBrk="1" hangingPunct="1"/>
            <a:r>
              <a:rPr lang="en-US" altLang="en-US" dirty="0"/>
              <a:t>As a </a:t>
            </a:r>
            <a:r>
              <a:rPr lang="en-US" altLang="en-US" dirty="0">
                <a:solidFill>
                  <a:schemeClr val="hlink"/>
                </a:solidFill>
              </a:rPr>
              <a:t>stand-alone tool</a:t>
            </a:r>
            <a:r>
              <a:rPr lang="en-US" altLang="en-US" dirty="0"/>
              <a:t> to get insight into data distribution </a:t>
            </a:r>
          </a:p>
          <a:p>
            <a:pPr lvl="1" eaLnBrk="1" hangingPunct="1"/>
            <a:r>
              <a:rPr lang="en-US" altLang="en-US" dirty="0"/>
              <a:t>As a </a:t>
            </a:r>
            <a:r>
              <a:rPr lang="en-US" altLang="en-US" dirty="0">
                <a:solidFill>
                  <a:schemeClr val="hlink"/>
                </a:solidFill>
              </a:rPr>
              <a:t>preprocessing step</a:t>
            </a:r>
            <a:r>
              <a:rPr lang="en-US" altLang="en-US" dirty="0"/>
              <a:t> for other algorithms</a:t>
            </a:r>
          </a:p>
        </p:txBody>
      </p:sp>
    </p:spTree>
    <p:extLst>
      <p:ext uri="{BB962C8B-B14F-4D97-AF65-F5344CB8AC3E}">
        <p14:creationId xmlns:p14="http://schemas.microsoft.com/office/powerpoint/2010/main" val="117659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Interval-Scaled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121769" cy="4351338"/>
          </a:xfrm>
        </p:spPr>
        <p:txBody>
          <a:bodyPr>
            <a:normAutofit fontScale="92500" lnSpcReduction="10000"/>
          </a:bodyPr>
          <a:lstStyle/>
          <a:p>
            <a:r>
              <a:rPr lang="en-US" b="1" dirty="0"/>
              <a:t>Interval-scaled attributes </a:t>
            </a:r>
            <a:r>
              <a:rPr lang="en-US" dirty="0"/>
              <a:t>are measured on a scale of equal-size units. The values of interval-scaled attributes have order and can be positive, 0, or negative. </a:t>
            </a:r>
          </a:p>
          <a:p>
            <a:r>
              <a:rPr lang="en-US" dirty="0"/>
              <a:t>Thus, in addition to providing a ranking of values, such attributes allow us to compare and quantify the </a:t>
            </a:r>
            <a:r>
              <a:rPr lang="en-US" i="1" dirty="0"/>
              <a:t>difference </a:t>
            </a:r>
            <a:r>
              <a:rPr lang="en-US" dirty="0"/>
              <a:t>between values</a:t>
            </a:r>
            <a:r>
              <a:rPr lang="en-US" dirty="0" smtClean="0"/>
              <a:t>.</a:t>
            </a:r>
            <a:endParaRPr lang="he-IL" dirty="0" smtClean="0"/>
          </a:p>
          <a:p>
            <a:r>
              <a:rPr lang="en-US" dirty="0" smtClean="0"/>
              <a:t>For example </a:t>
            </a:r>
          </a:p>
          <a:p>
            <a:pPr lvl="1"/>
            <a:r>
              <a:rPr lang="en-US" dirty="0" smtClean="0"/>
              <a:t>a </a:t>
            </a:r>
            <a:r>
              <a:rPr lang="en-US" dirty="0"/>
              <a:t>temperature of 20C is five degrees higher than a temperature of 15C. </a:t>
            </a:r>
          </a:p>
          <a:p>
            <a:pPr lvl="1"/>
            <a:r>
              <a:rPr lang="en-US" dirty="0" smtClean="0"/>
              <a:t>In calendar dates: the </a:t>
            </a:r>
            <a:r>
              <a:rPr lang="en-US" dirty="0"/>
              <a:t>years 2002 and 2010 are eight years apart.</a:t>
            </a:r>
          </a:p>
          <a:p>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20</a:t>
            </a:fld>
            <a:endParaRPr lang="he-IL" dirty="0"/>
          </a:p>
        </p:txBody>
      </p:sp>
      <p:pic>
        <p:nvPicPr>
          <p:cNvPr id="5" name="Picture 2" descr="What Is The Effect Of Latitude On Temperature? - WorldAtlas">
            <a:extLst>
              <a:ext uri="{FF2B5EF4-FFF2-40B4-BE49-F238E27FC236}">
                <a16:creationId xmlns:a16="http://schemas.microsoft.com/office/drawing/2014/main" id="{76D8C2AC-3AAF-4079-B68C-CD42280A4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9969" y="537697"/>
            <a:ext cx="3949851" cy="24409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ree Printable August 2021 Calendars">
            <a:extLst>
              <a:ext uri="{FF2B5EF4-FFF2-40B4-BE49-F238E27FC236}">
                <a16:creationId xmlns:a16="http://schemas.microsoft.com/office/drawing/2014/main" id="{8B761957-520F-4F26-ADDA-25CA9C15EAF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610600" y="3548288"/>
            <a:ext cx="3095920" cy="2238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313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Ratio-Scaled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1021008" cy="4351338"/>
          </a:xfrm>
        </p:spPr>
        <p:txBody>
          <a:bodyPr>
            <a:normAutofit fontScale="85000" lnSpcReduction="20000"/>
          </a:bodyPr>
          <a:lstStyle/>
          <a:p>
            <a:r>
              <a:rPr lang="en-US" dirty="0"/>
              <a:t>A </a:t>
            </a:r>
            <a:r>
              <a:rPr lang="en-US" b="1" dirty="0"/>
              <a:t>ratio-scaled attribute </a:t>
            </a:r>
            <a:r>
              <a:rPr lang="en-US" dirty="0"/>
              <a:t>is a numeric attribute with an inherent zero-point. That is, if a measurement is ratio-scaled, we can speak of a value as being a multiple (or ratio) of another value. </a:t>
            </a:r>
          </a:p>
          <a:p>
            <a:r>
              <a:rPr lang="en-US" dirty="0"/>
              <a:t>In addition, the values are ordered, and we can also compute the difference between values, as well as the mean, median, and mode</a:t>
            </a:r>
            <a:r>
              <a:rPr lang="en-US" dirty="0" smtClean="0"/>
              <a:t>.</a:t>
            </a:r>
          </a:p>
          <a:p>
            <a:r>
              <a:rPr lang="en-US" dirty="0" smtClean="0"/>
              <a:t>For example:</a:t>
            </a:r>
          </a:p>
          <a:p>
            <a:pPr lvl="1"/>
            <a:r>
              <a:rPr lang="en-US" dirty="0" smtClean="0"/>
              <a:t>Unlike </a:t>
            </a:r>
            <a:r>
              <a:rPr lang="en-US" dirty="0"/>
              <a:t>temperatures in Celsius and Fahrenheit, the Kelvin (K) temperature scale has what is </a:t>
            </a:r>
            <a:r>
              <a:rPr lang="en-US" dirty="0" smtClean="0"/>
              <a:t>considered </a:t>
            </a:r>
            <a:r>
              <a:rPr lang="en-US" dirty="0"/>
              <a:t>a true zero-point (0K =-273.15C): It is the point at which the particles that comprise matter have zero kinetic energy. </a:t>
            </a:r>
          </a:p>
          <a:p>
            <a:pPr lvl="1"/>
            <a:r>
              <a:rPr lang="en-US" i="1" dirty="0"/>
              <a:t>C</a:t>
            </a:r>
            <a:r>
              <a:rPr lang="en-US" i="1" dirty="0" smtClean="0"/>
              <a:t>ount </a:t>
            </a:r>
            <a:r>
              <a:rPr lang="en-US" dirty="0" smtClean="0"/>
              <a:t>attributes, </a:t>
            </a:r>
            <a:r>
              <a:rPr lang="en-US" dirty="0"/>
              <a:t>such as </a:t>
            </a:r>
            <a:r>
              <a:rPr lang="en-US" i="1" dirty="0"/>
              <a:t>years of </a:t>
            </a:r>
            <a:r>
              <a:rPr lang="en-US" i="1" dirty="0" smtClean="0"/>
              <a:t>experience for  </a:t>
            </a:r>
            <a:r>
              <a:rPr lang="en-US" dirty="0" smtClean="0"/>
              <a:t>employees </a:t>
            </a:r>
          </a:p>
          <a:p>
            <a:pPr lvl="1"/>
            <a:r>
              <a:rPr lang="en-US" i="1" dirty="0" smtClean="0"/>
              <a:t>number </a:t>
            </a:r>
            <a:r>
              <a:rPr lang="en-US" i="1" dirty="0"/>
              <a:t>of words </a:t>
            </a:r>
            <a:r>
              <a:rPr lang="en-US" i="1" dirty="0" smtClean="0"/>
              <a:t> in a document</a:t>
            </a:r>
            <a:endParaRPr lang="en-US" dirty="0" smtClean="0"/>
          </a:p>
          <a:p>
            <a:pPr lvl="1"/>
            <a:r>
              <a:rPr lang="en-US" dirty="0" smtClean="0"/>
              <a:t>weight</a:t>
            </a:r>
            <a:r>
              <a:rPr lang="en-US" dirty="0"/>
              <a:t>, height, latitude and longitude. </a:t>
            </a:r>
          </a:p>
          <a:p>
            <a:pPr lvl="1"/>
            <a:r>
              <a:rPr lang="en-US" dirty="0"/>
              <a:t>coordinates (e.g., when clustering houses), </a:t>
            </a:r>
          </a:p>
          <a:p>
            <a:pPr lvl="1"/>
            <a:r>
              <a:rPr lang="en-US" dirty="0" smtClean="0"/>
              <a:t>monetary </a:t>
            </a:r>
            <a:r>
              <a:rPr lang="en-US" dirty="0"/>
              <a:t>quantities (e.g., you are 100 times richer with $100 than with $1).</a:t>
            </a:r>
          </a:p>
          <a:p>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21</a:t>
            </a:fld>
            <a:endParaRPr lang="he-IL" dirty="0"/>
          </a:p>
        </p:txBody>
      </p:sp>
    </p:spTree>
    <p:extLst>
      <p:ext uri="{BB962C8B-B14F-4D97-AF65-F5344CB8AC3E}">
        <p14:creationId xmlns:p14="http://schemas.microsoft.com/office/powerpoint/2010/main" val="1010220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1030339" cy="4351338"/>
          </a:xfrm>
        </p:spPr>
        <p:txBody>
          <a:bodyPr>
            <a:normAutofit fontScale="85000" lnSpcReduction="20000"/>
          </a:bodyPr>
          <a:lstStyle/>
          <a:p>
            <a:r>
              <a:rPr lang="en-US" b="1" dirty="0" smtClean="0"/>
              <a:t>Nominal: </a:t>
            </a:r>
            <a:r>
              <a:rPr lang="en-US" dirty="0" smtClean="0"/>
              <a:t>categories</a:t>
            </a:r>
            <a:r>
              <a:rPr lang="en-US" dirty="0"/>
              <a:t>, states, or “names of things”</a:t>
            </a:r>
          </a:p>
          <a:p>
            <a:pPr lvl="1"/>
            <a:r>
              <a:rPr lang="en-US" dirty="0" err="1" smtClean="0"/>
              <a:t>Hair_color</a:t>
            </a:r>
            <a:r>
              <a:rPr lang="en-US" dirty="0"/>
              <a:t>= {auburn, black, blond, brown, grey, red, white}</a:t>
            </a:r>
          </a:p>
          <a:p>
            <a:pPr lvl="1"/>
            <a:r>
              <a:rPr lang="en-US" dirty="0" smtClean="0"/>
              <a:t>marital </a:t>
            </a:r>
            <a:r>
              <a:rPr lang="en-US" dirty="0"/>
              <a:t>status, occupation, ID numbers, zip codes</a:t>
            </a:r>
          </a:p>
          <a:p>
            <a:r>
              <a:rPr lang="en-US" b="1" dirty="0" smtClean="0"/>
              <a:t>Binary</a:t>
            </a:r>
            <a:endParaRPr lang="en-US" dirty="0"/>
          </a:p>
          <a:p>
            <a:pPr lvl="1"/>
            <a:r>
              <a:rPr lang="en-US" dirty="0" smtClean="0"/>
              <a:t>Nominal </a:t>
            </a:r>
            <a:r>
              <a:rPr lang="en-US" dirty="0"/>
              <a:t>attribute with only 2 states (0 and 1)</a:t>
            </a:r>
          </a:p>
          <a:p>
            <a:pPr lvl="1"/>
            <a:r>
              <a:rPr lang="en-US" b="1" u="sng" dirty="0" smtClean="0"/>
              <a:t>Symmetric </a:t>
            </a:r>
            <a:r>
              <a:rPr lang="en-US" b="1" u="sng" dirty="0"/>
              <a:t>binary</a:t>
            </a:r>
            <a:r>
              <a:rPr lang="en-US" dirty="0"/>
              <a:t>: both outcomes equally </a:t>
            </a:r>
            <a:r>
              <a:rPr lang="en-US" dirty="0" smtClean="0"/>
              <a:t>important (e.g</a:t>
            </a:r>
            <a:r>
              <a:rPr lang="en-US" dirty="0"/>
              <a:t>., </a:t>
            </a:r>
            <a:r>
              <a:rPr lang="en-US" dirty="0" smtClean="0"/>
              <a:t>gender)</a:t>
            </a:r>
            <a:endParaRPr lang="en-US" dirty="0"/>
          </a:p>
          <a:p>
            <a:r>
              <a:rPr lang="en-US" u="sng" dirty="0" smtClean="0"/>
              <a:t>Asymmetric </a:t>
            </a:r>
            <a:r>
              <a:rPr lang="en-US" u="sng" dirty="0"/>
              <a:t>binary</a:t>
            </a:r>
            <a:r>
              <a:rPr lang="en-US" dirty="0"/>
              <a:t>: outcomes not equally </a:t>
            </a:r>
            <a:r>
              <a:rPr lang="en-US" dirty="0" smtClean="0"/>
              <a:t>important </a:t>
            </a:r>
          </a:p>
          <a:p>
            <a:pPr lvl="1"/>
            <a:r>
              <a:rPr lang="en-US" dirty="0" smtClean="0"/>
              <a:t>medical test: positive </a:t>
            </a:r>
            <a:r>
              <a:rPr lang="en-US" dirty="0"/>
              <a:t>vs. </a:t>
            </a:r>
            <a:r>
              <a:rPr lang="en-US" dirty="0" smtClean="0"/>
              <a:t>negative, </a:t>
            </a:r>
          </a:p>
          <a:p>
            <a:pPr lvl="1"/>
            <a:r>
              <a:rPr lang="en-US" dirty="0" smtClean="0"/>
              <a:t>True/False</a:t>
            </a:r>
            <a:endParaRPr lang="en-US" dirty="0"/>
          </a:p>
          <a:p>
            <a:pPr lvl="1"/>
            <a:r>
              <a:rPr lang="en-US" dirty="0" smtClean="0"/>
              <a:t>Convention</a:t>
            </a:r>
            <a:r>
              <a:rPr lang="en-US" dirty="0"/>
              <a:t>: assign 1 to most important outcome (e.g., HIV positive)</a:t>
            </a:r>
          </a:p>
          <a:p>
            <a:r>
              <a:rPr lang="en-US" b="1" dirty="0" smtClean="0"/>
              <a:t>Ordinal</a:t>
            </a:r>
            <a:endParaRPr lang="en-US" dirty="0"/>
          </a:p>
          <a:p>
            <a:pPr lvl="1"/>
            <a:r>
              <a:rPr lang="en-US" dirty="0" smtClean="0"/>
              <a:t>Values </a:t>
            </a:r>
            <a:r>
              <a:rPr lang="en-US" dirty="0"/>
              <a:t>have a meaningful order (ranking) but magnitude between successive values is not known.</a:t>
            </a:r>
          </a:p>
          <a:p>
            <a:pPr lvl="1"/>
            <a:r>
              <a:rPr lang="en-US" dirty="0" smtClean="0"/>
              <a:t>Size </a:t>
            </a:r>
            <a:r>
              <a:rPr lang="en-US" dirty="0"/>
              <a:t>= {small, medium, large</a:t>
            </a:r>
            <a:r>
              <a:rPr lang="en-US" dirty="0" smtClean="0"/>
              <a:t>}, grades</a:t>
            </a:r>
            <a:r>
              <a:rPr lang="en-US" dirty="0"/>
              <a:t>, army rankings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22</a:t>
            </a:fld>
            <a:endParaRPr lang="he-IL" dirty="0"/>
          </a:p>
        </p:txBody>
      </p:sp>
    </p:spTree>
    <p:extLst>
      <p:ext uri="{BB962C8B-B14F-4D97-AF65-F5344CB8AC3E}">
        <p14:creationId xmlns:p14="http://schemas.microsoft.com/office/powerpoint/2010/main" val="231540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Discrete Vs. Continuous 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1021008" cy="4351338"/>
          </a:xfrm>
        </p:spPr>
        <p:txBody>
          <a:bodyPr>
            <a:normAutofit fontScale="77500" lnSpcReduction="20000"/>
          </a:bodyPr>
          <a:lstStyle/>
          <a:p>
            <a:r>
              <a:rPr lang="en-US" dirty="0" smtClean="0"/>
              <a:t>A </a:t>
            </a:r>
            <a:r>
              <a:rPr lang="en-US" b="1" dirty="0"/>
              <a:t>discrete attribute </a:t>
            </a:r>
            <a:r>
              <a:rPr lang="en-US" dirty="0"/>
              <a:t>has a finite or countably infinite set of values, which may or may not be represented as integers. </a:t>
            </a:r>
          </a:p>
          <a:p>
            <a:r>
              <a:rPr lang="en-US" dirty="0"/>
              <a:t>The attributes </a:t>
            </a:r>
            <a:r>
              <a:rPr lang="en-US" i="1" dirty="0"/>
              <a:t>hair color</a:t>
            </a:r>
            <a:r>
              <a:rPr lang="en-US" dirty="0"/>
              <a:t>, </a:t>
            </a:r>
            <a:r>
              <a:rPr lang="en-US" i="1" dirty="0"/>
              <a:t>smoker</a:t>
            </a:r>
            <a:r>
              <a:rPr lang="en-US" dirty="0"/>
              <a:t>, </a:t>
            </a:r>
            <a:r>
              <a:rPr lang="en-US" i="1" dirty="0"/>
              <a:t>medical test</a:t>
            </a:r>
            <a:r>
              <a:rPr lang="en-US" dirty="0"/>
              <a:t>, and </a:t>
            </a:r>
            <a:r>
              <a:rPr lang="en-US" i="1" dirty="0"/>
              <a:t>drink size </a:t>
            </a:r>
            <a:r>
              <a:rPr lang="en-US" dirty="0"/>
              <a:t>each have a finite number of values, and so are discrete. </a:t>
            </a:r>
          </a:p>
          <a:p>
            <a:r>
              <a:rPr lang="en-US" dirty="0"/>
              <a:t>Note that discrete attributes may have numeric values, such as 0 and 1 for binary attributes or, the values 0 to 110 for the attribute </a:t>
            </a:r>
            <a:r>
              <a:rPr lang="en-US" i="1" dirty="0"/>
              <a:t>age</a:t>
            </a:r>
            <a:r>
              <a:rPr lang="en-US" dirty="0"/>
              <a:t>. </a:t>
            </a:r>
            <a:endParaRPr lang="en-US" dirty="0" smtClean="0"/>
          </a:p>
          <a:p>
            <a:endParaRPr lang="en-US" dirty="0"/>
          </a:p>
          <a:p>
            <a:r>
              <a:rPr lang="en-US" dirty="0"/>
              <a:t>If an attribute is not discrete, it is </a:t>
            </a:r>
            <a:r>
              <a:rPr lang="en-US" b="1" dirty="0"/>
              <a:t>continuous</a:t>
            </a:r>
            <a:r>
              <a:rPr lang="en-US" dirty="0"/>
              <a:t>. </a:t>
            </a:r>
          </a:p>
          <a:p>
            <a:r>
              <a:rPr lang="en-US" dirty="0"/>
              <a:t>The terms </a:t>
            </a:r>
            <a:r>
              <a:rPr lang="en-US" i="1" dirty="0"/>
              <a:t>numeric attribute </a:t>
            </a:r>
            <a:r>
              <a:rPr lang="en-US" dirty="0"/>
              <a:t>and </a:t>
            </a:r>
            <a:r>
              <a:rPr lang="en-US" i="1" dirty="0"/>
              <a:t>continuous attribute </a:t>
            </a:r>
            <a:r>
              <a:rPr lang="en-US" dirty="0"/>
              <a:t>are often used interchangeably in the literature. </a:t>
            </a:r>
          </a:p>
          <a:p>
            <a:r>
              <a:rPr lang="en-US" dirty="0"/>
              <a:t>Continuous attributes are typically represented as floating-point variables.</a:t>
            </a:r>
          </a:p>
          <a:p>
            <a:r>
              <a:rPr lang="en-US" dirty="0"/>
              <a:t>For example, a person's height could be any value (within the range of human heights), not just certain fixed heights, time in a race you could even measure it to fractions of a second, a dog's weight, or length of a leaf.</a:t>
            </a:r>
          </a:p>
          <a:p>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23</a:t>
            </a:fld>
            <a:endParaRPr lang="he-IL" dirty="0"/>
          </a:p>
        </p:txBody>
      </p:sp>
    </p:spTree>
    <p:extLst>
      <p:ext uri="{BB962C8B-B14F-4D97-AF65-F5344CB8AC3E}">
        <p14:creationId xmlns:p14="http://schemas.microsoft.com/office/powerpoint/2010/main" val="3346331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Classification and Clustering</a:t>
            </a:r>
            <a:endParaRPr lang="he-IL" dirty="0"/>
          </a:p>
        </p:txBody>
      </p:sp>
      <p:sp>
        <p:nvSpPr>
          <p:cNvPr id="3" name="Content Placeholder 2"/>
          <p:cNvSpPr>
            <a:spLocks noGrp="1"/>
          </p:cNvSpPr>
          <p:nvPr>
            <p:ph idx="1"/>
          </p:nvPr>
        </p:nvSpPr>
        <p:spPr/>
        <p:txBody>
          <a:bodyPr/>
          <a:lstStyle/>
          <a:p>
            <a:endParaRPr lang="he-IL"/>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3556000"/>
            <a:ext cx="9144000" cy="330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9FF21C0B-1A94-4D6D-9E27-83ECFFAD0A79}"/>
              </a:ext>
            </a:extLst>
          </p:cNvPr>
          <p:cNvSpPr>
            <a:spLocks noGrp="1"/>
          </p:cNvSpPr>
          <p:nvPr>
            <p:ph type="sldNum" sz="quarter" idx="12"/>
          </p:nvPr>
        </p:nvSpPr>
        <p:spPr/>
        <p:txBody>
          <a:bodyPr/>
          <a:lstStyle/>
          <a:p>
            <a:fld id="{14452C20-59BC-40FC-8A2C-7AA168804D5B}" type="slidenum">
              <a:rPr lang="he-IL" smtClean="0"/>
              <a:pPr/>
              <a:t>24</a:t>
            </a:fld>
            <a:endParaRPr lang="he-IL" dirty="0"/>
          </a:p>
        </p:txBody>
      </p:sp>
    </p:spTree>
    <p:extLst>
      <p:ext uri="{BB962C8B-B14F-4D97-AF65-F5344CB8AC3E}">
        <p14:creationId xmlns:p14="http://schemas.microsoft.com/office/powerpoint/2010/main" val="33351662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Classification</a:t>
            </a:r>
            <a:endParaRPr lang="he-IL" dirty="0"/>
          </a:p>
        </p:txBody>
      </p:sp>
      <p:sp>
        <p:nvSpPr>
          <p:cNvPr id="3" name="Content Placeholder 2"/>
          <p:cNvSpPr>
            <a:spLocks noGrp="1"/>
          </p:cNvSpPr>
          <p:nvPr>
            <p:ph idx="1"/>
          </p:nvPr>
        </p:nvSpPr>
        <p:spPr>
          <a:xfrm>
            <a:off x="838200" y="1825625"/>
            <a:ext cx="6840894" cy="4351338"/>
          </a:xfrm>
        </p:spPr>
        <p:txBody>
          <a:bodyPr>
            <a:normAutofit/>
          </a:bodyPr>
          <a:lstStyle/>
          <a:p>
            <a:r>
              <a:rPr lang="en-US" b="1" dirty="0"/>
              <a:t>Classification is a form </a:t>
            </a:r>
            <a:r>
              <a:rPr lang="en-US" dirty="0"/>
              <a:t>of data analysis that extracts models describing important data classes.</a:t>
            </a:r>
          </a:p>
          <a:p>
            <a:r>
              <a:rPr lang="en-US" dirty="0"/>
              <a:t>Such models, called classifiers, predict categorical (discrete, unordered) class labels.</a:t>
            </a:r>
          </a:p>
          <a:p>
            <a:r>
              <a:rPr lang="en-US" dirty="0"/>
              <a:t>For example, we can build a classification model to categorize bank loan applications as either “safe” or “risky”.</a:t>
            </a:r>
          </a:p>
        </p:txBody>
      </p:sp>
      <p:sp>
        <p:nvSpPr>
          <p:cNvPr id="4" name="AutoShape 2" descr="Public sector banks lead in loan revival as private banks fear defaulting -  The Economic Times">
            <a:extLst>
              <a:ext uri="{FF2B5EF4-FFF2-40B4-BE49-F238E27FC236}">
                <a16:creationId xmlns:a16="http://schemas.microsoft.com/office/drawing/2014/main" id="{3D106A30-D3BE-4761-BE57-8F748F4764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5124" name="Picture 4" descr="GitHub - lmntrixsid/E-Signing-of-Loan-Based-on-Financial-History: This is a  deep learning model that can help banks to figure who is eligible for  applying for loans by financial records">
            <a:extLst>
              <a:ext uri="{FF2B5EF4-FFF2-40B4-BE49-F238E27FC236}">
                <a16:creationId xmlns:a16="http://schemas.microsoft.com/office/drawing/2014/main" id="{A2700961-2BB5-461B-98D0-97BE5BF38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330" y="2568752"/>
            <a:ext cx="3765290" cy="25101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8D2BC69-A52C-456E-ADB6-F933681F4CAE}"/>
              </a:ext>
            </a:extLst>
          </p:cNvPr>
          <p:cNvSpPr>
            <a:spLocks noGrp="1"/>
          </p:cNvSpPr>
          <p:nvPr>
            <p:ph type="sldNum" sz="quarter" idx="12"/>
          </p:nvPr>
        </p:nvSpPr>
        <p:spPr/>
        <p:txBody>
          <a:bodyPr/>
          <a:lstStyle/>
          <a:p>
            <a:fld id="{14452C20-59BC-40FC-8A2C-7AA168804D5B}" type="slidenum">
              <a:rPr lang="he-IL" smtClean="0"/>
              <a:pPr/>
              <a:t>25</a:t>
            </a:fld>
            <a:endParaRPr lang="he-IL" dirty="0"/>
          </a:p>
        </p:txBody>
      </p:sp>
    </p:spTree>
    <p:extLst>
      <p:ext uri="{BB962C8B-B14F-4D97-AF65-F5344CB8AC3E}">
        <p14:creationId xmlns:p14="http://schemas.microsoft.com/office/powerpoint/2010/main" val="20451445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Classification</a:t>
            </a:r>
            <a:endParaRPr lang="he-IL" dirty="0"/>
          </a:p>
        </p:txBody>
      </p:sp>
      <p:sp>
        <p:nvSpPr>
          <p:cNvPr id="3" name="Content Placeholder 2"/>
          <p:cNvSpPr>
            <a:spLocks noGrp="1"/>
          </p:cNvSpPr>
          <p:nvPr>
            <p:ph idx="1"/>
          </p:nvPr>
        </p:nvSpPr>
        <p:spPr>
          <a:xfrm>
            <a:off x="838200" y="1825625"/>
            <a:ext cx="10619792" cy="4351338"/>
          </a:xfrm>
        </p:spPr>
        <p:txBody>
          <a:bodyPr>
            <a:normAutofit/>
          </a:bodyPr>
          <a:lstStyle/>
          <a:p>
            <a:r>
              <a:rPr lang="en-US" dirty="0"/>
              <a:t>Classification has numerous applications, including fraud detection, target marketing, performance prediction, manufacturing, and medical diagnosis.</a:t>
            </a:r>
            <a:endParaRPr lang="he-IL" dirty="0"/>
          </a:p>
        </p:txBody>
      </p:sp>
      <p:sp>
        <p:nvSpPr>
          <p:cNvPr id="4" name="AutoShape 2" descr="Public sector banks lead in loan revival as private banks fear defaulting -  The Economic Times">
            <a:extLst>
              <a:ext uri="{FF2B5EF4-FFF2-40B4-BE49-F238E27FC236}">
                <a16:creationId xmlns:a16="http://schemas.microsoft.com/office/drawing/2014/main" id="{3D106A30-D3BE-4761-BE57-8F748F4764E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5126" name="Picture 6" descr="Medical Diagnosis using ML. Medical diagnosis is a category of… | by  Krishna Agarwal | Medium">
            <a:extLst>
              <a:ext uri="{FF2B5EF4-FFF2-40B4-BE49-F238E27FC236}">
                <a16:creationId xmlns:a16="http://schemas.microsoft.com/office/drawing/2014/main" id="{C7835B50-A417-41C1-A7DF-8C18B0E4D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771" y="3616439"/>
            <a:ext cx="3901751" cy="256052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ompany, factory, industry, machine, manufacturing icon - Download on  Iconfinder">
            <a:extLst>
              <a:ext uri="{FF2B5EF4-FFF2-40B4-BE49-F238E27FC236}">
                <a16:creationId xmlns:a16="http://schemas.microsoft.com/office/drawing/2014/main" id="{198199B2-BBA4-4B09-B707-A42E34DC3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623" y="3026329"/>
            <a:ext cx="3150634" cy="315063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Back to Marketing Basics: Market Segmentation and Target Market - Business  2 Community">
            <a:extLst>
              <a:ext uri="{FF2B5EF4-FFF2-40B4-BE49-F238E27FC236}">
                <a16:creationId xmlns:a16="http://schemas.microsoft.com/office/drawing/2014/main" id="{104890A7-D2B9-4EC4-90FA-FCA7C597E9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0775" y="3121298"/>
            <a:ext cx="2889768" cy="217053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E52099A-14EE-4650-8129-66C785D97747}"/>
              </a:ext>
            </a:extLst>
          </p:cNvPr>
          <p:cNvSpPr>
            <a:spLocks noGrp="1"/>
          </p:cNvSpPr>
          <p:nvPr>
            <p:ph type="sldNum" sz="quarter" idx="12"/>
          </p:nvPr>
        </p:nvSpPr>
        <p:spPr/>
        <p:txBody>
          <a:bodyPr/>
          <a:lstStyle/>
          <a:p>
            <a:fld id="{14452C20-59BC-40FC-8A2C-7AA168804D5B}" type="slidenum">
              <a:rPr lang="he-IL" smtClean="0"/>
              <a:pPr/>
              <a:t>26</a:t>
            </a:fld>
            <a:endParaRPr lang="he-IL" dirty="0"/>
          </a:p>
        </p:txBody>
      </p:sp>
    </p:spTree>
    <p:extLst>
      <p:ext uri="{BB962C8B-B14F-4D97-AF65-F5344CB8AC3E}">
        <p14:creationId xmlns:p14="http://schemas.microsoft.com/office/powerpoint/2010/main" val="32058751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518552" y="5106828"/>
            <a:ext cx="9108504" cy="1311676"/>
          </a:xfrm>
          <a:prstGeom prst="rect">
            <a:avLst/>
          </a:prstGeom>
          <a:solidFill>
            <a:srgbClr val="FFE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solidFill>
                <a:prstClr val="white"/>
              </a:solidFill>
              <a:latin typeface="Calibri"/>
              <a:cs typeface="Arial" panose="020B0604020202020204" pitchFamily="34" charset="0"/>
            </a:endParaRPr>
          </a:p>
        </p:txBody>
      </p:sp>
      <p:sp>
        <p:nvSpPr>
          <p:cNvPr id="29" name="Rectangle 28"/>
          <p:cNvSpPr/>
          <p:nvPr/>
        </p:nvSpPr>
        <p:spPr>
          <a:xfrm>
            <a:off x="1514784" y="3787156"/>
            <a:ext cx="9108504" cy="1311676"/>
          </a:xfrm>
          <a:prstGeom prst="rect">
            <a:avLst/>
          </a:prstGeom>
          <a:solidFill>
            <a:srgbClr val="FFE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solidFill>
                <a:prstClr val="white"/>
              </a:solidFill>
              <a:latin typeface="Calibri"/>
              <a:cs typeface="Arial" panose="020B0604020202020204" pitchFamily="34" charset="0"/>
            </a:endParaRPr>
          </a:p>
        </p:txBody>
      </p:sp>
      <p:sp>
        <p:nvSpPr>
          <p:cNvPr id="28" name="Rectangle 27"/>
          <p:cNvSpPr/>
          <p:nvPr/>
        </p:nvSpPr>
        <p:spPr>
          <a:xfrm>
            <a:off x="1514784" y="2564904"/>
            <a:ext cx="9108504" cy="1311676"/>
          </a:xfrm>
          <a:prstGeom prst="rect">
            <a:avLst/>
          </a:prstGeom>
          <a:solidFill>
            <a:srgbClr val="FFD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solidFill>
                <a:prstClr val="white"/>
              </a:solidFill>
              <a:latin typeface="Calibri"/>
              <a:cs typeface="Arial" panose="020B0604020202020204" pitchFamily="34" charset="0"/>
            </a:endParaRPr>
          </a:p>
        </p:txBody>
      </p:sp>
      <p:sp>
        <p:nvSpPr>
          <p:cNvPr id="27" name="Rectangle 26"/>
          <p:cNvSpPr/>
          <p:nvPr/>
        </p:nvSpPr>
        <p:spPr>
          <a:xfrm>
            <a:off x="1524000" y="1268760"/>
            <a:ext cx="9108504" cy="131167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solidFill>
                <a:prstClr val="white"/>
              </a:solidFill>
              <a:latin typeface="Calibri"/>
              <a:cs typeface="Arial" panose="020B0604020202020204" pitchFamily="34" charset="0"/>
            </a:endParaRPr>
          </a:p>
        </p:txBody>
      </p:sp>
      <p:sp>
        <p:nvSpPr>
          <p:cNvPr id="2" name="Title 1"/>
          <p:cNvSpPr>
            <a:spLocks noGrp="1"/>
          </p:cNvSpPr>
          <p:nvPr>
            <p:ph type="title"/>
          </p:nvPr>
        </p:nvSpPr>
        <p:spPr/>
        <p:txBody>
          <a:bodyPr/>
          <a:lstStyle/>
          <a:p>
            <a:r>
              <a:rPr lang="en-US" dirty="0"/>
              <a:t>Four Tiers Model</a:t>
            </a:r>
            <a:endParaRPr lang="he-IL" dirty="0"/>
          </a:p>
        </p:txBody>
      </p:sp>
      <p:sp>
        <p:nvSpPr>
          <p:cNvPr id="5" name="TextBox 4"/>
          <p:cNvSpPr txBox="1"/>
          <p:nvPr/>
        </p:nvSpPr>
        <p:spPr>
          <a:xfrm>
            <a:off x="3143672" y="1700808"/>
            <a:ext cx="3096344"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Fraud Detection</a:t>
            </a:r>
            <a:endParaRPr lang="he-IL" dirty="0">
              <a:solidFill>
                <a:prstClr val="black"/>
              </a:solidFill>
              <a:latin typeface="Calibri"/>
              <a:cs typeface="Arial" panose="020B0604020202020204" pitchFamily="34" charset="0"/>
            </a:endParaRPr>
          </a:p>
        </p:txBody>
      </p:sp>
      <p:sp>
        <p:nvSpPr>
          <p:cNvPr id="6" name="TextBox 5"/>
          <p:cNvSpPr txBox="1"/>
          <p:nvPr/>
        </p:nvSpPr>
        <p:spPr>
          <a:xfrm>
            <a:off x="3287688" y="3068960"/>
            <a:ext cx="1512168"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Classification</a:t>
            </a:r>
            <a:endParaRPr lang="he-IL" dirty="0">
              <a:solidFill>
                <a:prstClr val="black"/>
              </a:solidFill>
              <a:latin typeface="Calibri"/>
              <a:cs typeface="Arial" panose="020B0604020202020204" pitchFamily="34" charset="0"/>
            </a:endParaRPr>
          </a:p>
        </p:txBody>
      </p:sp>
      <p:sp>
        <p:nvSpPr>
          <p:cNvPr id="7" name="TextBox 6"/>
          <p:cNvSpPr txBox="1"/>
          <p:nvPr/>
        </p:nvSpPr>
        <p:spPr>
          <a:xfrm>
            <a:off x="8544272" y="3090732"/>
            <a:ext cx="1440160"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Clustering</a:t>
            </a:r>
            <a:endParaRPr lang="he-IL" dirty="0">
              <a:solidFill>
                <a:prstClr val="black"/>
              </a:solidFill>
              <a:latin typeface="Calibri"/>
              <a:cs typeface="Arial" panose="020B0604020202020204" pitchFamily="34" charset="0"/>
            </a:endParaRPr>
          </a:p>
        </p:txBody>
      </p:sp>
      <p:sp>
        <p:nvSpPr>
          <p:cNvPr id="8" name="TextBox 7"/>
          <p:cNvSpPr txBox="1"/>
          <p:nvPr/>
        </p:nvSpPr>
        <p:spPr>
          <a:xfrm>
            <a:off x="6096000" y="3090732"/>
            <a:ext cx="1440160"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Regression</a:t>
            </a:r>
            <a:endParaRPr lang="he-IL" dirty="0">
              <a:solidFill>
                <a:prstClr val="black"/>
              </a:solidFill>
              <a:latin typeface="Calibri"/>
              <a:cs typeface="Arial" panose="020B0604020202020204" pitchFamily="34" charset="0"/>
            </a:endParaRPr>
          </a:p>
        </p:txBody>
      </p:sp>
      <p:sp>
        <p:nvSpPr>
          <p:cNvPr id="9" name="TextBox 8"/>
          <p:cNvSpPr txBox="1"/>
          <p:nvPr/>
        </p:nvSpPr>
        <p:spPr>
          <a:xfrm>
            <a:off x="8256240" y="4311100"/>
            <a:ext cx="2016224"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Partitioning</a:t>
            </a:r>
            <a:endParaRPr lang="he-IL" dirty="0">
              <a:solidFill>
                <a:prstClr val="black"/>
              </a:solidFill>
              <a:latin typeface="Calibri"/>
              <a:cs typeface="Arial" panose="020B0604020202020204" pitchFamily="34" charset="0"/>
            </a:endParaRPr>
          </a:p>
        </p:txBody>
      </p:sp>
      <p:sp>
        <p:nvSpPr>
          <p:cNvPr id="10" name="TextBox 9"/>
          <p:cNvSpPr txBox="1"/>
          <p:nvPr/>
        </p:nvSpPr>
        <p:spPr>
          <a:xfrm>
            <a:off x="4943872" y="4287735"/>
            <a:ext cx="2808312"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Artificial Neural Networks</a:t>
            </a:r>
            <a:endParaRPr lang="he-IL" dirty="0">
              <a:solidFill>
                <a:prstClr val="black"/>
              </a:solidFill>
              <a:latin typeface="Calibri"/>
              <a:cs typeface="Arial" panose="020B0604020202020204" pitchFamily="34" charset="0"/>
            </a:endParaRPr>
          </a:p>
        </p:txBody>
      </p:sp>
      <p:sp>
        <p:nvSpPr>
          <p:cNvPr id="11" name="TextBox 10"/>
          <p:cNvSpPr txBox="1"/>
          <p:nvPr/>
        </p:nvSpPr>
        <p:spPr>
          <a:xfrm>
            <a:off x="2783632" y="4283804"/>
            <a:ext cx="1656184"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Decision Trees</a:t>
            </a:r>
            <a:endParaRPr lang="he-IL" dirty="0">
              <a:solidFill>
                <a:prstClr val="black"/>
              </a:solidFill>
              <a:latin typeface="Calibri"/>
              <a:cs typeface="Arial" panose="020B0604020202020204" pitchFamily="34" charset="0"/>
            </a:endParaRPr>
          </a:p>
        </p:txBody>
      </p:sp>
      <p:sp>
        <p:nvSpPr>
          <p:cNvPr id="13" name="TextBox 12"/>
          <p:cNvSpPr txBox="1"/>
          <p:nvPr/>
        </p:nvSpPr>
        <p:spPr>
          <a:xfrm>
            <a:off x="3791744" y="5579948"/>
            <a:ext cx="1008112"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CART</a:t>
            </a:r>
            <a:endParaRPr lang="he-IL" dirty="0">
              <a:solidFill>
                <a:prstClr val="black"/>
              </a:solidFill>
              <a:latin typeface="Calibri"/>
              <a:cs typeface="Arial" panose="020B0604020202020204" pitchFamily="34" charset="0"/>
            </a:endParaRPr>
          </a:p>
        </p:txBody>
      </p:sp>
      <p:sp>
        <p:nvSpPr>
          <p:cNvPr id="14" name="TextBox 13"/>
          <p:cNvSpPr txBox="1"/>
          <p:nvPr/>
        </p:nvSpPr>
        <p:spPr>
          <a:xfrm>
            <a:off x="2639616" y="5579948"/>
            <a:ext cx="792088"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C4.5</a:t>
            </a:r>
            <a:endParaRPr lang="he-IL" dirty="0">
              <a:solidFill>
                <a:prstClr val="black"/>
              </a:solidFill>
              <a:latin typeface="Calibri"/>
              <a:cs typeface="Arial" panose="020B0604020202020204" pitchFamily="34" charset="0"/>
            </a:endParaRPr>
          </a:p>
        </p:txBody>
      </p:sp>
      <p:sp>
        <p:nvSpPr>
          <p:cNvPr id="15" name="TextBox 14"/>
          <p:cNvSpPr txBox="1"/>
          <p:nvPr/>
        </p:nvSpPr>
        <p:spPr>
          <a:xfrm>
            <a:off x="7536160" y="1700808"/>
            <a:ext cx="3096344"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Demand Planning</a:t>
            </a:r>
            <a:endParaRPr lang="he-IL" dirty="0">
              <a:solidFill>
                <a:prstClr val="black"/>
              </a:solidFill>
              <a:latin typeface="Calibri"/>
              <a:cs typeface="Arial" panose="020B0604020202020204" pitchFamily="34" charset="0"/>
            </a:endParaRPr>
          </a:p>
        </p:txBody>
      </p:sp>
      <p:sp>
        <p:nvSpPr>
          <p:cNvPr id="16" name="TextBox 15"/>
          <p:cNvSpPr txBox="1"/>
          <p:nvPr/>
        </p:nvSpPr>
        <p:spPr>
          <a:xfrm>
            <a:off x="5303912" y="5589240"/>
            <a:ext cx="1944216"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Back propagation</a:t>
            </a:r>
            <a:endParaRPr lang="he-IL" dirty="0">
              <a:solidFill>
                <a:prstClr val="black"/>
              </a:solidFill>
              <a:latin typeface="Calibri"/>
              <a:cs typeface="Arial" panose="020B0604020202020204" pitchFamily="34" charset="0"/>
            </a:endParaRPr>
          </a:p>
        </p:txBody>
      </p:sp>
      <p:cxnSp>
        <p:nvCxnSpPr>
          <p:cNvPr id="18" name="Straight Arrow Connector 17"/>
          <p:cNvCxnSpPr>
            <a:stCxn id="5" idx="2"/>
            <a:endCxn id="6" idx="0"/>
          </p:cNvCxnSpPr>
          <p:nvPr/>
        </p:nvCxnSpPr>
        <p:spPr>
          <a:xfrm flipH="1">
            <a:off x="4043772" y="2070140"/>
            <a:ext cx="648072" cy="9988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2"/>
            <a:endCxn id="7" idx="0"/>
          </p:cNvCxnSpPr>
          <p:nvPr/>
        </p:nvCxnSpPr>
        <p:spPr>
          <a:xfrm>
            <a:off x="9084332" y="2070140"/>
            <a:ext cx="180020" cy="10205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2"/>
          </p:cNvCxnSpPr>
          <p:nvPr/>
        </p:nvCxnSpPr>
        <p:spPr>
          <a:xfrm flipH="1">
            <a:off x="6775780" y="2070141"/>
            <a:ext cx="2308553" cy="1021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15480" y="1268760"/>
            <a:ext cx="1440160" cy="369332"/>
          </a:xfrm>
          <a:prstGeom prst="rect">
            <a:avLst/>
          </a:prstGeom>
          <a:noFill/>
        </p:spPr>
        <p:txBody>
          <a:bodyPr wrap="square" rtlCol="1">
            <a:spAutoFit/>
          </a:bodyPr>
          <a:lstStyle/>
          <a:p>
            <a:pPr algn="r" rtl="1"/>
            <a:r>
              <a:rPr lang="en-US" b="1" dirty="0">
                <a:solidFill>
                  <a:prstClr val="black"/>
                </a:solidFill>
                <a:latin typeface="Calibri"/>
              </a:rPr>
              <a:t>Applications</a:t>
            </a:r>
            <a:endParaRPr lang="he-IL" b="1" dirty="0">
              <a:solidFill>
                <a:prstClr val="black"/>
              </a:solidFill>
              <a:latin typeface="Calibri"/>
              <a:cs typeface="Arial" panose="020B0604020202020204" pitchFamily="34" charset="0"/>
            </a:endParaRPr>
          </a:p>
        </p:txBody>
      </p:sp>
      <p:sp>
        <p:nvSpPr>
          <p:cNvPr id="31" name="TextBox 30"/>
          <p:cNvSpPr txBox="1"/>
          <p:nvPr/>
        </p:nvSpPr>
        <p:spPr>
          <a:xfrm>
            <a:off x="1487488" y="2564904"/>
            <a:ext cx="1440160" cy="369332"/>
          </a:xfrm>
          <a:prstGeom prst="rect">
            <a:avLst/>
          </a:prstGeom>
          <a:noFill/>
        </p:spPr>
        <p:txBody>
          <a:bodyPr wrap="square" rtlCol="1">
            <a:spAutoFit/>
          </a:bodyPr>
          <a:lstStyle/>
          <a:p>
            <a:r>
              <a:rPr lang="en-US" b="1" dirty="0">
                <a:solidFill>
                  <a:prstClr val="black"/>
                </a:solidFill>
                <a:latin typeface="Calibri"/>
              </a:rPr>
              <a:t>Tasks</a:t>
            </a:r>
            <a:endParaRPr lang="he-IL" b="1" dirty="0">
              <a:solidFill>
                <a:prstClr val="black"/>
              </a:solidFill>
              <a:latin typeface="Calibri"/>
              <a:cs typeface="Arial" panose="020B0604020202020204" pitchFamily="34" charset="0"/>
            </a:endParaRPr>
          </a:p>
        </p:txBody>
      </p:sp>
      <p:sp>
        <p:nvSpPr>
          <p:cNvPr id="32" name="TextBox 31"/>
          <p:cNvSpPr txBox="1"/>
          <p:nvPr/>
        </p:nvSpPr>
        <p:spPr>
          <a:xfrm>
            <a:off x="1487488" y="3861048"/>
            <a:ext cx="1440160" cy="369332"/>
          </a:xfrm>
          <a:prstGeom prst="rect">
            <a:avLst/>
          </a:prstGeom>
          <a:noFill/>
        </p:spPr>
        <p:txBody>
          <a:bodyPr wrap="square" rtlCol="1">
            <a:spAutoFit/>
          </a:bodyPr>
          <a:lstStyle/>
          <a:p>
            <a:r>
              <a:rPr lang="en-US" b="1" dirty="0">
                <a:solidFill>
                  <a:prstClr val="black"/>
                </a:solidFill>
                <a:latin typeface="Calibri"/>
              </a:rPr>
              <a:t>Models</a:t>
            </a:r>
            <a:endParaRPr lang="he-IL" b="1" dirty="0">
              <a:solidFill>
                <a:prstClr val="black"/>
              </a:solidFill>
              <a:latin typeface="Calibri"/>
              <a:cs typeface="Arial" panose="020B0604020202020204" pitchFamily="34" charset="0"/>
            </a:endParaRPr>
          </a:p>
        </p:txBody>
      </p:sp>
      <p:sp>
        <p:nvSpPr>
          <p:cNvPr id="33" name="TextBox 32"/>
          <p:cNvSpPr txBox="1"/>
          <p:nvPr/>
        </p:nvSpPr>
        <p:spPr>
          <a:xfrm>
            <a:off x="1487488" y="5075892"/>
            <a:ext cx="1440160" cy="369332"/>
          </a:xfrm>
          <a:prstGeom prst="rect">
            <a:avLst/>
          </a:prstGeom>
          <a:noFill/>
        </p:spPr>
        <p:txBody>
          <a:bodyPr wrap="square" rtlCol="1">
            <a:spAutoFit/>
          </a:bodyPr>
          <a:lstStyle/>
          <a:p>
            <a:r>
              <a:rPr lang="en-US" b="1" dirty="0">
                <a:solidFill>
                  <a:prstClr val="black"/>
                </a:solidFill>
                <a:latin typeface="Calibri"/>
              </a:rPr>
              <a:t>Algorithms</a:t>
            </a:r>
            <a:endParaRPr lang="he-IL" b="1" dirty="0">
              <a:solidFill>
                <a:prstClr val="black"/>
              </a:solidFill>
              <a:latin typeface="Calibri"/>
              <a:cs typeface="Arial" panose="020B0604020202020204" pitchFamily="34" charset="0"/>
            </a:endParaRPr>
          </a:p>
        </p:txBody>
      </p:sp>
      <p:cxnSp>
        <p:nvCxnSpPr>
          <p:cNvPr id="35" name="Straight Arrow Connector 34"/>
          <p:cNvCxnSpPr>
            <a:stCxn id="6" idx="2"/>
            <a:endCxn id="11" idx="0"/>
          </p:cNvCxnSpPr>
          <p:nvPr/>
        </p:nvCxnSpPr>
        <p:spPr>
          <a:xfrm flipH="1">
            <a:off x="3611724" y="3438292"/>
            <a:ext cx="432048" cy="845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043772" y="3460064"/>
            <a:ext cx="2232248" cy="823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10" idx="0"/>
          </p:cNvCxnSpPr>
          <p:nvPr/>
        </p:nvCxnSpPr>
        <p:spPr>
          <a:xfrm flipH="1">
            <a:off x="6348028" y="3460065"/>
            <a:ext cx="427752" cy="827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9264352" y="3465426"/>
            <a:ext cx="0" cy="818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14" idx="0"/>
          </p:cNvCxnSpPr>
          <p:nvPr/>
        </p:nvCxnSpPr>
        <p:spPr>
          <a:xfrm flipH="1">
            <a:off x="3035660" y="4657068"/>
            <a:ext cx="576064" cy="9228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1" idx="2"/>
            <a:endCxn id="13" idx="0"/>
          </p:cNvCxnSpPr>
          <p:nvPr/>
        </p:nvCxnSpPr>
        <p:spPr>
          <a:xfrm>
            <a:off x="3611724" y="4653136"/>
            <a:ext cx="684076" cy="926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096000" y="4653136"/>
            <a:ext cx="144016" cy="926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rot="16200000">
            <a:off x="8429885" y="4178708"/>
            <a:ext cx="3985385" cy="707886"/>
          </a:xfrm>
          <a:prstGeom prst="rect">
            <a:avLst/>
          </a:prstGeom>
          <a:noFill/>
        </p:spPr>
        <p:txBody>
          <a:bodyPr wrap="none" lIns="91440" tIns="45720" rIns="91440" bIns="45720">
            <a:spAutoFit/>
          </a:bodyPr>
          <a:lstStyle/>
          <a:p>
            <a:pPr algn="ctr" rtl="1"/>
            <a:r>
              <a:rPr lang="en-US" sz="4000" b="1" dirty="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latin typeface="Calibri"/>
              </a:rPr>
              <a:t>Machine Learning</a:t>
            </a:r>
          </a:p>
        </p:txBody>
      </p:sp>
      <p:sp>
        <p:nvSpPr>
          <p:cNvPr id="52" name="TextBox 51"/>
          <p:cNvSpPr txBox="1"/>
          <p:nvPr/>
        </p:nvSpPr>
        <p:spPr>
          <a:xfrm>
            <a:off x="8256240" y="5589240"/>
            <a:ext cx="1944216" cy="369332"/>
          </a:xfrm>
          <a:prstGeom prst="rect">
            <a:avLst/>
          </a:prstGeom>
          <a:noFill/>
          <a:ln>
            <a:solidFill>
              <a:schemeClr val="accent1"/>
            </a:solidFill>
          </a:ln>
        </p:spPr>
        <p:txBody>
          <a:bodyPr wrap="square" rtlCol="1">
            <a:spAutoFit/>
          </a:bodyPr>
          <a:lstStyle/>
          <a:p>
            <a:pPr algn="ctr" rtl="1"/>
            <a:r>
              <a:rPr lang="en-US" dirty="0">
                <a:solidFill>
                  <a:prstClr val="black"/>
                </a:solidFill>
                <a:latin typeface="Calibri"/>
              </a:rPr>
              <a:t>K-Means</a:t>
            </a:r>
            <a:endParaRPr lang="he-IL" dirty="0">
              <a:solidFill>
                <a:prstClr val="black"/>
              </a:solidFill>
              <a:latin typeface="Calibri"/>
              <a:cs typeface="Arial" panose="020B0604020202020204" pitchFamily="34" charset="0"/>
            </a:endParaRPr>
          </a:p>
        </p:txBody>
      </p:sp>
      <p:cxnSp>
        <p:nvCxnSpPr>
          <p:cNvPr id="53" name="Straight Arrow Connector 52"/>
          <p:cNvCxnSpPr/>
          <p:nvPr/>
        </p:nvCxnSpPr>
        <p:spPr>
          <a:xfrm>
            <a:off x="9264352" y="4653136"/>
            <a:ext cx="72008" cy="926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456040" y="1556793"/>
            <a:ext cx="720080" cy="646331"/>
          </a:xfrm>
          <a:prstGeom prst="rect">
            <a:avLst/>
          </a:prstGeom>
          <a:noFill/>
        </p:spPr>
        <p:txBody>
          <a:bodyPr wrap="square" rtlCol="1">
            <a:spAutoFit/>
          </a:bodyPr>
          <a:lstStyle/>
          <a:p>
            <a:pPr algn="r" rtl="1"/>
            <a:r>
              <a:rPr lang="en-US" sz="3600" b="1" dirty="0">
                <a:solidFill>
                  <a:prstClr val="black"/>
                </a:solidFill>
                <a:latin typeface="Calibri"/>
              </a:rPr>
              <a:t>…</a:t>
            </a:r>
            <a:endParaRPr lang="he-IL" sz="3600" b="1" dirty="0">
              <a:solidFill>
                <a:prstClr val="black"/>
              </a:solidFill>
              <a:latin typeface="Calibri"/>
              <a:cs typeface="Arial" panose="020B0604020202020204" pitchFamily="34" charset="0"/>
            </a:endParaRPr>
          </a:p>
        </p:txBody>
      </p:sp>
      <p:sp>
        <p:nvSpPr>
          <p:cNvPr id="56" name="TextBox 55"/>
          <p:cNvSpPr txBox="1"/>
          <p:nvPr/>
        </p:nvSpPr>
        <p:spPr>
          <a:xfrm>
            <a:off x="4973114" y="2813734"/>
            <a:ext cx="720080" cy="646331"/>
          </a:xfrm>
          <a:prstGeom prst="rect">
            <a:avLst/>
          </a:prstGeom>
          <a:noFill/>
        </p:spPr>
        <p:txBody>
          <a:bodyPr wrap="square" rtlCol="1">
            <a:spAutoFit/>
          </a:bodyPr>
          <a:lstStyle/>
          <a:p>
            <a:pPr algn="r" rtl="1"/>
            <a:r>
              <a:rPr lang="en-US" sz="3600" b="1" dirty="0">
                <a:solidFill>
                  <a:prstClr val="black"/>
                </a:solidFill>
                <a:latin typeface="Calibri"/>
              </a:rPr>
              <a:t>…</a:t>
            </a:r>
            <a:endParaRPr lang="he-IL" sz="3600" b="1" dirty="0">
              <a:solidFill>
                <a:prstClr val="black"/>
              </a:solidFill>
              <a:latin typeface="Calibri"/>
              <a:cs typeface="Arial" panose="020B0604020202020204" pitchFamily="34" charset="0"/>
            </a:endParaRPr>
          </a:p>
        </p:txBody>
      </p:sp>
      <p:sp>
        <p:nvSpPr>
          <p:cNvPr id="57" name="TextBox 56"/>
          <p:cNvSpPr txBox="1"/>
          <p:nvPr/>
        </p:nvSpPr>
        <p:spPr>
          <a:xfrm>
            <a:off x="7680176" y="2854877"/>
            <a:ext cx="720080" cy="646331"/>
          </a:xfrm>
          <a:prstGeom prst="rect">
            <a:avLst/>
          </a:prstGeom>
          <a:noFill/>
        </p:spPr>
        <p:txBody>
          <a:bodyPr wrap="square" rtlCol="1">
            <a:spAutoFit/>
          </a:bodyPr>
          <a:lstStyle/>
          <a:p>
            <a:pPr algn="r" rtl="1"/>
            <a:r>
              <a:rPr lang="en-US" sz="3600" b="1" dirty="0">
                <a:solidFill>
                  <a:prstClr val="black"/>
                </a:solidFill>
                <a:latin typeface="Calibri"/>
              </a:rPr>
              <a:t>…</a:t>
            </a:r>
            <a:endParaRPr lang="he-IL" sz="3600" b="1" dirty="0">
              <a:solidFill>
                <a:prstClr val="black"/>
              </a:solidFill>
              <a:latin typeface="Calibri"/>
              <a:cs typeface="Arial" panose="020B0604020202020204" pitchFamily="34" charset="0"/>
            </a:endParaRPr>
          </a:p>
        </p:txBody>
      </p:sp>
      <p:sp>
        <p:nvSpPr>
          <p:cNvPr id="58" name="TextBox 57"/>
          <p:cNvSpPr txBox="1"/>
          <p:nvPr/>
        </p:nvSpPr>
        <p:spPr>
          <a:xfrm>
            <a:off x="7536160" y="4077073"/>
            <a:ext cx="720080" cy="646331"/>
          </a:xfrm>
          <a:prstGeom prst="rect">
            <a:avLst/>
          </a:prstGeom>
          <a:noFill/>
        </p:spPr>
        <p:txBody>
          <a:bodyPr wrap="square" rtlCol="1">
            <a:spAutoFit/>
          </a:bodyPr>
          <a:lstStyle/>
          <a:p>
            <a:pPr algn="r" rtl="1"/>
            <a:r>
              <a:rPr lang="en-US" sz="3600" b="1" dirty="0">
                <a:solidFill>
                  <a:prstClr val="black"/>
                </a:solidFill>
                <a:latin typeface="Calibri"/>
              </a:rPr>
              <a:t>…</a:t>
            </a:r>
            <a:endParaRPr lang="he-IL" sz="3600" b="1" dirty="0">
              <a:solidFill>
                <a:prstClr val="black"/>
              </a:solidFill>
              <a:latin typeface="Calibri"/>
              <a:cs typeface="Arial" panose="020B0604020202020204" pitchFamily="34" charset="0"/>
            </a:endParaRPr>
          </a:p>
        </p:txBody>
      </p:sp>
      <p:sp>
        <p:nvSpPr>
          <p:cNvPr id="3" name="Slide Number Placeholder 2">
            <a:extLst>
              <a:ext uri="{FF2B5EF4-FFF2-40B4-BE49-F238E27FC236}">
                <a16:creationId xmlns:a16="http://schemas.microsoft.com/office/drawing/2014/main" id="{262126FD-BED4-4354-A2FD-C71960BC4EE3}"/>
              </a:ext>
            </a:extLst>
          </p:cNvPr>
          <p:cNvSpPr>
            <a:spLocks noGrp="1"/>
          </p:cNvSpPr>
          <p:nvPr>
            <p:ph type="sldNum" sz="quarter" idx="12"/>
          </p:nvPr>
        </p:nvSpPr>
        <p:spPr/>
        <p:txBody>
          <a:bodyPr/>
          <a:lstStyle/>
          <a:p>
            <a:fld id="{14452C20-59BC-40FC-8A2C-7AA168804D5B}" type="slidenum">
              <a:rPr lang="he-IL" smtClean="0"/>
              <a:pPr/>
              <a:t>27</a:t>
            </a:fld>
            <a:endParaRPr lang="he-IL" dirty="0"/>
          </a:p>
        </p:txBody>
      </p:sp>
    </p:spTree>
    <p:extLst>
      <p:ext uri="{BB962C8B-B14F-4D97-AF65-F5344CB8AC3E}">
        <p14:creationId xmlns:p14="http://schemas.microsoft.com/office/powerpoint/2010/main" val="12734104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Classification - Definition</a:t>
            </a:r>
            <a:endParaRPr lang="he-IL" dirty="0"/>
          </a:p>
        </p:txBody>
      </p:sp>
      <p:sp>
        <p:nvSpPr>
          <p:cNvPr id="3" name="Content Placeholder 2"/>
          <p:cNvSpPr>
            <a:spLocks noGrp="1"/>
          </p:cNvSpPr>
          <p:nvPr>
            <p:ph idx="1"/>
          </p:nvPr>
        </p:nvSpPr>
        <p:spPr>
          <a:xfrm>
            <a:off x="838200" y="1825625"/>
            <a:ext cx="6271727" cy="4351338"/>
          </a:xfrm>
        </p:spPr>
        <p:txBody>
          <a:bodyPr>
            <a:normAutofit fontScale="92500"/>
          </a:bodyPr>
          <a:lstStyle/>
          <a:p>
            <a:r>
              <a:rPr lang="en-US" dirty="0"/>
              <a:t>A bank loans officer needs analysis of her data to learn which loan applicants are “safe” and which are “risky” for the bank. </a:t>
            </a:r>
          </a:p>
          <a:p>
            <a:r>
              <a:rPr lang="en-US" dirty="0"/>
              <a:t>A marketing manager needs data analysis to help guess whether a customer with a given profile will buy a new computer.</a:t>
            </a:r>
          </a:p>
          <a:p>
            <a:r>
              <a:rPr lang="en-US" dirty="0"/>
              <a:t>A medical researcher wants to analyze breast cancer data to predict which one of three specific treatments a patient should receive. </a:t>
            </a:r>
          </a:p>
          <a:p>
            <a:endParaRPr lang="he-IL" dirty="0"/>
          </a:p>
        </p:txBody>
      </p:sp>
      <p:pic>
        <p:nvPicPr>
          <p:cNvPr id="4" name="Picture 6" descr="Medical Diagnosis using ML. Medical diagnosis is a category of… | by  Krishna Agarwal | Medium">
            <a:extLst>
              <a:ext uri="{FF2B5EF4-FFF2-40B4-BE49-F238E27FC236}">
                <a16:creationId xmlns:a16="http://schemas.microsoft.com/office/drawing/2014/main" id="{CAB9E15D-5114-4537-82E4-FB7003F62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927" y="4745336"/>
            <a:ext cx="3107093" cy="203903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ow To Wisely Buy A New Computer -">
            <a:extLst>
              <a:ext uri="{FF2B5EF4-FFF2-40B4-BE49-F238E27FC236}">
                <a16:creationId xmlns:a16="http://schemas.microsoft.com/office/drawing/2014/main" id="{9604958F-A25D-4530-898B-6C909377F4B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259750" y="513355"/>
            <a:ext cx="3278835" cy="20091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itHub - lmntrixsid/E-Signing-of-Loan-Based-on-Financial-History: This is a  deep learning model that can help banks to figure who is eligible for  applying for loans by financial records">
            <a:extLst>
              <a:ext uri="{FF2B5EF4-FFF2-40B4-BE49-F238E27FC236}">
                <a16:creationId xmlns:a16="http://schemas.microsoft.com/office/drawing/2014/main" id="{47C9A167-CD59-43CF-B23E-33274B7B8E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4988" y="2670744"/>
            <a:ext cx="2667195" cy="177813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DB36779-BA3E-4C07-97EE-3FA0BA497508}"/>
              </a:ext>
            </a:extLst>
          </p:cNvPr>
          <p:cNvSpPr>
            <a:spLocks noGrp="1"/>
          </p:cNvSpPr>
          <p:nvPr>
            <p:ph type="sldNum" sz="quarter" idx="12"/>
          </p:nvPr>
        </p:nvSpPr>
        <p:spPr/>
        <p:txBody>
          <a:bodyPr/>
          <a:lstStyle/>
          <a:p>
            <a:fld id="{14452C20-59BC-40FC-8A2C-7AA168804D5B}" type="slidenum">
              <a:rPr lang="he-IL" smtClean="0"/>
              <a:pPr/>
              <a:t>28</a:t>
            </a:fld>
            <a:endParaRPr lang="he-IL" dirty="0"/>
          </a:p>
        </p:txBody>
      </p:sp>
    </p:spTree>
    <p:extLst>
      <p:ext uri="{BB962C8B-B14F-4D97-AF65-F5344CB8AC3E}">
        <p14:creationId xmlns:p14="http://schemas.microsoft.com/office/powerpoint/2010/main" val="21755355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Classification - Definition</a:t>
            </a:r>
            <a:endParaRPr lang="he-IL" dirty="0"/>
          </a:p>
        </p:txBody>
      </p:sp>
      <p:sp>
        <p:nvSpPr>
          <p:cNvPr id="3" name="Content Placeholder 2"/>
          <p:cNvSpPr>
            <a:spLocks noGrp="1"/>
          </p:cNvSpPr>
          <p:nvPr>
            <p:ph idx="1"/>
          </p:nvPr>
        </p:nvSpPr>
        <p:spPr/>
        <p:txBody>
          <a:bodyPr>
            <a:normAutofit/>
          </a:bodyPr>
          <a:lstStyle/>
          <a:p>
            <a:r>
              <a:rPr lang="en-US" dirty="0"/>
              <a:t>In each of these examples, the data analysis task is </a:t>
            </a:r>
            <a:r>
              <a:rPr lang="en-US" b="1" dirty="0"/>
              <a:t>classification</a:t>
            </a:r>
            <a:r>
              <a:rPr lang="en-US" dirty="0"/>
              <a:t>, where a model or </a:t>
            </a:r>
            <a:r>
              <a:rPr lang="en-US" b="1" dirty="0"/>
              <a:t>classifier </a:t>
            </a:r>
            <a:r>
              <a:rPr lang="en-US" dirty="0"/>
              <a:t>is constructed to predict </a:t>
            </a:r>
            <a:r>
              <a:rPr lang="en-US" i="1" dirty="0"/>
              <a:t>class (categorical) labels</a:t>
            </a:r>
            <a:r>
              <a:rPr lang="en-US" dirty="0"/>
              <a:t>, such as “safe” or “risky” for the loan application data; “yes” or “no” for the marketing data; or “treatment A,” “treatment B,” or “treatment C” for the medical data.</a:t>
            </a:r>
          </a:p>
          <a:p>
            <a:r>
              <a:rPr lang="en-US" dirty="0"/>
              <a:t>These categories can be represented by discrete values, where the ordering among values has no meaning. </a:t>
            </a:r>
          </a:p>
          <a:p>
            <a:r>
              <a:rPr lang="en-US" dirty="0"/>
              <a:t>For example, the values 1, 2, and 3 may be used to represent treatments A, B, and C, where there is no ordering implied among this group of treatment regimes.</a:t>
            </a:r>
          </a:p>
          <a:p>
            <a:endParaRPr lang="he-IL" dirty="0"/>
          </a:p>
        </p:txBody>
      </p:sp>
      <p:sp>
        <p:nvSpPr>
          <p:cNvPr id="4" name="Slide Number Placeholder 3">
            <a:extLst>
              <a:ext uri="{FF2B5EF4-FFF2-40B4-BE49-F238E27FC236}">
                <a16:creationId xmlns:a16="http://schemas.microsoft.com/office/drawing/2014/main" id="{96B7CE69-5873-490D-8C75-2FE8692C3453}"/>
              </a:ext>
            </a:extLst>
          </p:cNvPr>
          <p:cNvSpPr>
            <a:spLocks noGrp="1"/>
          </p:cNvSpPr>
          <p:nvPr>
            <p:ph type="sldNum" sz="quarter" idx="12"/>
          </p:nvPr>
        </p:nvSpPr>
        <p:spPr/>
        <p:txBody>
          <a:bodyPr/>
          <a:lstStyle/>
          <a:p>
            <a:fld id="{14452C20-59BC-40FC-8A2C-7AA168804D5B}" type="slidenum">
              <a:rPr lang="he-IL" smtClean="0"/>
              <a:pPr/>
              <a:t>29</a:t>
            </a:fld>
            <a:endParaRPr lang="he-IL" dirty="0"/>
          </a:p>
        </p:txBody>
      </p:sp>
    </p:spTree>
    <p:extLst>
      <p:ext uri="{BB962C8B-B14F-4D97-AF65-F5344CB8AC3E}">
        <p14:creationId xmlns:p14="http://schemas.microsoft.com/office/powerpoint/2010/main" val="4424345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51BA246-1AD0-404D-A15D-B1FDE6F32AA1}" type="slidenum">
              <a:rPr lang="en-US" altLang="en-US" sz="1200"/>
              <a:pPr eaLnBrk="1" hangingPunct="1"/>
              <a:t>3</a:t>
            </a:fld>
            <a:endParaRPr lang="en-US" altLang="en-US" sz="1200"/>
          </a:p>
        </p:txBody>
      </p:sp>
      <p:sp>
        <p:nvSpPr>
          <p:cNvPr id="9219" name="Rectangle 2"/>
          <p:cNvSpPr>
            <a:spLocks noGrp="1" noChangeArrowheads="1"/>
          </p:cNvSpPr>
          <p:nvPr>
            <p:ph type="title"/>
          </p:nvPr>
        </p:nvSpPr>
        <p:spPr>
          <a:xfrm>
            <a:off x="1828800" y="228600"/>
            <a:ext cx="8458200" cy="782638"/>
          </a:xfrm>
          <a:noFill/>
        </p:spPr>
        <p:txBody>
          <a:bodyPr vert="horz" lIns="92075" tIns="46038" rIns="92075" bIns="46038" rtlCol="0" anchor="ctr">
            <a:normAutofit/>
          </a:bodyPr>
          <a:lstStyle/>
          <a:p>
            <a:pPr eaLnBrk="1" hangingPunct="1"/>
            <a:r>
              <a:rPr lang="en-US" altLang="en-US" sz="3200"/>
              <a:t>Clustering as a Preprocessing Tool (Utility)</a:t>
            </a:r>
            <a:endParaRPr lang="en-US" altLang="en-US" sz="2800"/>
          </a:p>
        </p:txBody>
      </p:sp>
      <p:sp>
        <p:nvSpPr>
          <p:cNvPr id="9220" name="Rectangle 3"/>
          <p:cNvSpPr>
            <a:spLocks noGrp="1" noChangeArrowheads="1"/>
          </p:cNvSpPr>
          <p:nvPr>
            <p:ph type="body" idx="1"/>
          </p:nvPr>
        </p:nvSpPr>
        <p:spPr>
          <a:xfrm>
            <a:off x="1905000" y="1371600"/>
            <a:ext cx="8534400" cy="5105400"/>
          </a:xfrm>
          <a:noFill/>
        </p:spPr>
        <p:txBody>
          <a:bodyPr vert="horz" lIns="92075" tIns="46038" rIns="92075" bIns="46038" rtlCol="0">
            <a:normAutofit/>
          </a:bodyPr>
          <a:lstStyle/>
          <a:p>
            <a:pPr eaLnBrk="1" hangingPunct="1">
              <a:lnSpc>
                <a:spcPct val="110000"/>
              </a:lnSpc>
            </a:pPr>
            <a:r>
              <a:rPr lang="en-US" altLang="en-US" sz="2400" b="1" dirty="0"/>
              <a:t>Summarization</a:t>
            </a:r>
            <a:r>
              <a:rPr lang="en-US" altLang="en-US" sz="2400" dirty="0"/>
              <a:t>: </a:t>
            </a:r>
          </a:p>
          <a:p>
            <a:pPr lvl="1" eaLnBrk="1" hangingPunct="1">
              <a:lnSpc>
                <a:spcPct val="110000"/>
              </a:lnSpc>
            </a:pPr>
            <a:r>
              <a:rPr lang="en-US" altLang="en-US" dirty="0"/>
              <a:t>Preprocessing for regression, PCA, classification, and association analysis</a:t>
            </a:r>
          </a:p>
          <a:p>
            <a:pPr eaLnBrk="1" hangingPunct="1">
              <a:lnSpc>
                <a:spcPct val="110000"/>
              </a:lnSpc>
            </a:pPr>
            <a:r>
              <a:rPr lang="en-US" altLang="en-US" sz="2400" b="1" dirty="0"/>
              <a:t>Compression</a:t>
            </a:r>
            <a:r>
              <a:rPr lang="en-US" altLang="en-US" sz="2400" dirty="0"/>
              <a:t>:</a:t>
            </a:r>
          </a:p>
          <a:p>
            <a:pPr lvl="1" eaLnBrk="1" hangingPunct="1">
              <a:lnSpc>
                <a:spcPct val="110000"/>
              </a:lnSpc>
            </a:pPr>
            <a:r>
              <a:rPr lang="en-US" altLang="en-US" dirty="0"/>
              <a:t>Image processing: vector quantization</a:t>
            </a:r>
          </a:p>
          <a:p>
            <a:pPr eaLnBrk="1" hangingPunct="1">
              <a:lnSpc>
                <a:spcPct val="110000"/>
              </a:lnSpc>
            </a:pPr>
            <a:r>
              <a:rPr lang="en-US" altLang="en-US" sz="2400" b="1" dirty="0"/>
              <a:t>Finding K-nearest Neighbors</a:t>
            </a:r>
          </a:p>
          <a:p>
            <a:pPr lvl="1" eaLnBrk="1" hangingPunct="1">
              <a:lnSpc>
                <a:spcPct val="110000"/>
              </a:lnSpc>
            </a:pPr>
            <a:r>
              <a:rPr lang="en-US" altLang="en-US" dirty="0"/>
              <a:t>Localizing search to one or a small number of clusters</a:t>
            </a:r>
          </a:p>
          <a:p>
            <a:pPr eaLnBrk="1" hangingPunct="1">
              <a:lnSpc>
                <a:spcPct val="110000"/>
              </a:lnSpc>
            </a:pPr>
            <a:r>
              <a:rPr lang="en-US" altLang="en-US" sz="2400" b="1" dirty="0"/>
              <a:t>Outlier detection</a:t>
            </a:r>
          </a:p>
          <a:p>
            <a:pPr lvl="1" eaLnBrk="1" hangingPunct="1">
              <a:lnSpc>
                <a:spcPct val="110000"/>
              </a:lnSpc>
            </a:pPr>
            <a:r>
              <a:rPr lang="en-US" altLang="en-US" dirty="0"/>
              <a:t>Outliers are often viewed as those “far away” from any cluster</a:t>
            </a:r>
          </a:p>
        </p:txBody>
      </p:sp>
    </p:spTree>
    <p:extLst>
      <p:ext uri="{BB962C8B-B14F-4D97-AF65-F5344CB8AC3E}">
        <p14:creationId xmlns:p14="http://schemas.microsoft.com/office/powerpoint/2010/main" val="3272272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Regression - Definition</a:t>
            </a:r>
            <a:endParaRPr lang="he-IL" dirty="0"/>
          </a:p>
        </p:txBody>
      </p:sp>
      <p:sp>
        <p:nvSpPr>
          <p:cNvPr id="3" name="Content Placeholder 2"/>
          <p:cNvSpPr>
            <a:spLocks noGrp="1"/>
          </p:cNvSpPr>
          <p:nvPr>
            <p:ph idx="1"/>
          </p:nvPr>
        </p:nvSpPr>
        <p:spPr/>
        <p:txBody>
          <a:bodyPr>
            <a:normAutofit fontScale="92500" lnSpcReduction="10000"/>
          </a:bodyPr>
          <a:lstStyle/>
          <a:p>
            <a:r>
              <a:rPr lang="en-US" dirty="0"/>
              <a:t>Suppose that the marketing manager wants to predict how much a given customer will spend during a sale. </a:t>
            </a:r>
          </a:p>
          <a:p>
            <a:r>
              <a:rPr lang="en-US" dirty="0"/>
              <a:t>This data analysis task is an example of </a:t>
            </a:r>
            <a:r>
              <a:rPr lang="en-US" b="1" dirty="0"/>
              <a:t>numeric prediction</a:t>
            </a:r>
            <a:r>
              <a:rPr lang="en-US" dirty="0"/>
              <a:t>, where the model constructed predicts a </a:t>
            </a:r>
            <a:r>
              <a:rPr lang="en-US" i="1" dirty="0"/>
              <a:t>continuous-valued function</a:t>
            </a:r>
            <a:r>
              <a:rPr lang="en-US" dirty="0"/>
              <a:t>, or </a:t>
            </a:r>
            <a:r>
              <a:rPr lang="en-US" i="1" dirty="0"/>
              <a:t>ordered value</a:t>
            </a:r>
            <a:r>
              <a:rPr lang="en-US" dirty="0"/>
              <a:t>, as opposed to a class label. </a:t>
            </a:r>
          </a:p>
          <a:p>
            <a:r>
              <a:rPr lang="en-US" dirty="0"/>
              <a:t>This model is a </a:t>
            </a:r>
            <a:r>
              <a:rPr lang="en-US" b="1" dirty="0"/>
              <a:t>predictor</a:t>
            </a:r>
            <a:r>
              <a:rPr lang="en-US" dirty="0"/>
              <a:t>. </a:t>
            </a:r>
          </a:p>
          <a:p>
            <a:r>
              <a:rPr lang="en-US" b="1" dirty="0"/>
              <a:t>Regression analysis </a:t>
            </a:r>
            <a:r>
              <a:rPr lang="en-US" dirty="0"/>
              <a:t>is a statistical methodology that is most often used for numeric prediction; hence the two terms tend to be used synonymously, although other methods for numeric prediction exist. </a:t>
            </a:r>
          </a:p>
          <a:p>
            <a:r>
              <a:rPr lang="en-US" dirty="0"/>
              <a:t>Classification and numeric prediction are the two major types of </a:t>
            </a:r>
            <a:r>
              <a:rPr lang="en-US" b="1" dirty="0"/>
              <a:t>prediction problems</a:t>
            </a:r>
            <a:r>
              <a:rPr lang="en-US" dirty="0"/>
              <a:t>. </a:t>
            </a:r>
          </a:p>
          <a:p>
            <a:endParaRPr lang="he-IL" dirty="0"/>
          </a:p>
        </p:txBody>
      </p:sp>
      <p:sp>
        <p:nvSpPr>
          <p:cNvPr id="4" name="Slide Number Placeholder 3">
            <a:extLst>
              <a:ext uri="{FF2B5EF4-FFF2-40B4-BE49-F238E27FC236}">
                <a16:creationId xmlns:a16="http://schemas.microsoft.com/office/drawing/2014/main" id="{9E36DACF-8930-4937-9E0F-606901DCFA74}"/>
              </a:ext>
            </a:extLst>
          </p:cNvPr>
          <p:cNvSpPr>
            <a:spLocks noGrp="1"/>
          </p:cNvSpPr>
          <p:nvPr>
            <p:ph type="sldNum" sz="quarter" idx="12"/>
          </p:nvPr>
        </p:nvSpPr>
        <p:spPr/>
        <p:txBody>
          <a:bodyPr/>
          <a:lstStyle/>
          <a:p>
            <a:fld id="{14452C20-59BC-40FC-8A2C-7AA168804D5B}" type="slidenum">
              <a:rPr lang="he-IL" smtClean="0"/>
              <a:pPr/>
              <a:t>30</a:t>
            </a:fld>
            <a:endParaRPr lang="he-IL" dirty="0"/>
          </a:p>
        </p:txBody>
      </p:sp>
    </p:spTree>
    <p:extLst>
      <p:ext uri="{BB962C8B-B14F-4D97-AF65-F5344CB8AC3E}">
        <p14:creationId xmlns:p14="http://schemas.microsoft.com/office/powerpoint/2010/main" val="31034957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Examples of typical classification / prediction tasks</a:t>
            </a:r>
            <a:endParaRPr lang="he-IL" dirty="0"/>
          </a:p>
        </p:txBody>
      </p:sp>
      <p:sp>
        <p:nvSpPr>
          <p:cNvPr id="3" name="Content Placeholder 2"/>
          <p:cNvSpPr>
            <a:spLocks noGrp="1"/>
          </p:cNvSpPr>
          <p:nvPr>
            <p:ph idx="1"/>
          </p:nvPr>
        </p:nvSpPr>
        <p:spPr/>
        <p:txBody>
          <a:bodyPr>
            <a:normAutofit lnSpcReduction="10000"/>
          </a:bodyPr>
          <a:lstStyle/>
          <a:p>
            <a:pPr marL="0" indent="0">
              <a:buNone/>
            </a:pPr>
            <a:r>
              <a:rPr lang="en-US" dirty="0"/>
              <a:t>Typical classification tasks</a:t>
            </a:r>
          </a:p>
          <a:p>
            <a:r>
              <a:rPr lang="en-US" dirty="0"/>
              <a:t>Credit approval: approve / deny</a:t>
            </a:r>
          </a:p>
          <a:p>
            <a:r>
              <a:rPr lang="en-US" dirty="0"/>
              <a:t>Target marketing: will buy / will not buy</a:t>
            </a:r>
          </a:p>
          <a:p>
            <a:r>
              <a:rPr lang="nl-NL" dirty="0"/>
              <a:t>Medical diagnosis: Hepatitis B / Hepatitis C</a:t>
            </a:r>
          </a:p>
          <a:p>
            <a:r>
              <a:rPr lang="en-US" dirty="0"/>
              <a:t>Fraud detection: lawful transaction / fraudulent transaction</a:t>
            </a:r>
          </a:p>
          <a:p>
            <a:endParaRPr lang="he-IL" dirty="0"/>
          </a:p>
          <a:p>
            <a:pPr marL="0" indent="0">
              <a:buNone/>
            </a:pPr>
            <a:r>
              <a:rPr lang="en-US" dirty="0"/>
              <a:t>Typical prediction / regression tasks</a:t>
            </a:r>
            <a:endParaRPr lang="he-IL" dirty="0"/>
          </a:p>
          <a:p>
            <a:r>
              <a:rPr lang="en-US" dirty="0"/>
              <a:t>Weather forecast: predict tomorrow’s temperature</a:t>
            </a:r>
          </a:p>
          <a:p>
            <a:r>
              <a:rPr lang="en-US" dirty="0"/>
              <a:t>Stock trading: predict stock’s price tomorrow</a:t>
            </a:r>
          </a:p>
          <a:p>
            <a:endParaRPr lang="he-IL" dirty="0"/>
          </a:p>
        </p:txBody>
      </p:sp>
      <p:sp>
        <p:nvSpPr>
          <p:cNvPr id="4" name="Slide Number Placeholder 3">
            <a:extLst>
              <a:ext uri="{FF2B5EF4-FFF2-40B4-BE49-F238E27FC236}">
                <a16:creationId xmlns:a16="http://schemas.microsoft.com/office/drawing/2014/main" id="{9E36DACF-8930-4937-9E0F-606901DCFA74}"/>
              </a:ext>
            </a:extLst>
          </p:cNvPr>
          <p:cNvSpPr>
            <a:spLocks noGrp="1"/>
          </p:cNvSpPr>
          <p:nvPr>
            <p:ph type="sldNum" sz="quarter" idx="12"/>
          </p:nvPr>
        </p:nvSpPr>
        <p:spPr/>
        <p:txBody>
          <a:bodyPr/>
          <a:lstStyle/>
          <a:p>
            <a:fld id="{14452C20-59BC-40FC-8A2C-7AA168804D5B}" type="slidenum">
              <a:rPr lang="he-IL" smtClean="0"/>
              <a:pPr/>
              <a:t>31</a:t>
            </a:fld>
            <a:endParaRPr lang="he-IL" dirty="0"/>
          </a:p>
        </p:txBody>
      </p:sp>
    </p:spTree>
    <p:extLst>
      <p:ext uri="{BB962C8B-B14F-4D97-AF65-F5344CB8AC3E}">
        <p14:creationId xmlns:p14="http://schemas.microsoft.com/office/powerpoint/2010/main" val="2413112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rtl="0"/>
            <a:r>
              <a:rPr lang="en-US" dirty="0"/>
              <a:t>Data Classification</a:t>
            </a:r>
            <a:endParaRPr lang="he-IL" dirty="0"/>
          </a:p>
        </p:txBody>
      </p:sp>
      <p:sp>
        <p:nvSpPr>
          <p:cNvPr id="3" name="Content Placeholder 2"/>
          <p:cNvSpPr>
            <a:spLocks noGrp="1"/>
          </p:cNvSpPr>
          <p:nvPr>
            <p:ph idx="1"/>
          </p:nvPr>
        </p:nvSpPr>
        <p:spPr/>
        <p:txBody>
          <a:bodyPr>
            <a:normAutofit/>
          </a:bodyPr>
          <a:lstStyle/>
          <a:p>
            <a:r>
              <a:rPr lang="en-US" b="1" dirty="0"/>
              <a:t>Data classification </a:t>
            </a:r>
            <a:r>
              <a:rPr lang="en-US" dirty="0"/>
              <a:t>is a two-step process, consisting of: </a:t>
            </a:r>
          </a:p>
          <a:p>
            <a:pPr lvl="1"/>
            <a:r>
              <a:rPr lang="en-US" dirty="0"/>
              <a:t>a </a:t>
            </a:r>
            <a:r>
              <a:rPr lang="en-US" i="1" dirty="0"/>
              <a:t>learning step </a:t>
            </a:r>
            <a:r>
              <a:rPr lang="en-US" dirty="0"/>
              <a:t>(where a classification model is constructed) </a:t>
            </a:r>
          </a:p>
          <a:p>
            <a:pPr lvl="1"/>
            <a:r>
              <a:rPr lang="en-US" dirty="0"/>
              <a:t>a </a:t>
            </a:r>
            <a:r>
              <a:rPr lang="en-US" i="1" dirty="0"/>
              <a:t>classification step </a:t>
            </a:r>
            <a:r>
              <a:rPr lang="en-US" dirty="0"/>
              <a:t>(where the model is used to predict class labels for given data). </a:t>
            </a:r>
          </a:p>
        </p:txBody>
      </p:sp>
      <p:pic>
        <p:nvPicPr>
          <p:cNvPr id="8194" name="Picture 2" descr="The 7 Steps of Machine Learning. From detecting skin cancer, to sorting… |  by Yufeng G | Towards Data Science">
            <a:extLst>
              <a:ext uri="{FF2B5EF4-FFF2-40B4-BE49-F238E27FC236}">
                <a16:creationId xmlns:a16="http://schemas.microsoft.com/office/drawing/2014/main" id="{5A846F06-7605-4FA6-8A50-BFFE8167E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123" y="3571340"/>
            <a:ext cx="3236458" cy="246566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F22CD5F-F691-4FD6-BB1E-C0917B174A5D}"/>
              </a:ext>
            </a:extLst>
          </p:cNvPr>
          <p:cNvSpPr>
            <a:spLocks noGrp="1"/>
          </p:cNvSpPr>
          <p:nvPr>
            <p:ph type="sldNum" sz="quarter" idx="12"/>
          </p:nvPr>
        </p:nvSpPr>
        <p:spPr/>
        <p:txBody>
          <a:bodyPr/>
          <a:lstStyle/>
          <a:p>
            <a:fld id="{14452C20-59BC-40FC-8A2C-7AA168804D5B}" type="slidenum">
              <a:rPr lang="he-IL" smtClean="0"/>
              <a:pPr/>
              <a:t>32</a:t>
            </a:fld>
            <a:endParaRPr lang="he-IL" dirty="0"/>
          </a:p>
        </p:txBody>
      </p:sp>
    </p:spTree>
    <p:extLst>
      <p:ext uri="{BB962C8B-B14F-4D97-AF65-F5344CB8AC3E}">
        <p14:creationId xmlns:p14="http://schemas.microsoft.com/office/powerpoint/2010/main" val="26694495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rtl="0"/>
            <a:r>
              <a:rPr lang="en-US" dirty="0"/>
              <a:t>Learning Step</a:t>
            </a:r>
            <a:endParaRPr lang="he-IL" dirty="0"/>
          </a:p>
        </p:txBody>
      </p:sp>
      <p:sp>
        <p:nvSpPr>
          <p:cNvPr id="3" name="Content Placeholder 2"/>
          <p:cNvSpPr>
            <a:spLocks noGrp="1"/>
          </p:cNvSpPr>
          <p:nvPr>
            <p:ph idx="1"/>
          </p:nvPr>
        </p:nvSpPr>
        <p:spPr/>
        <p:txBody>
          <a:bodyPr>
            <a:normAutofit/>
          </a:bodyPr>
          <a:lstStyle/>
          <a:p>
            <a:r>
              <a:rPr lang="en-US" dirty="0"/>
              <a:t>A classifier is built describing a predetermined set of data classes or concepts. </a:t>
            </a:r>
          </a:p>
          <a:p>
            <a:r>
              <a:rPr lang="en-US" dirty="0"/>
              <a:t>This is the </a:t>
            </a:r>
            <a:r>
              <a:rPr lang="en-US" b="1" dirty="0"/>
              <a:t>learning step </a:t>
            </a:r>
            <a:r>
              <a:rPr lang="en-US" dirty="0"/>
              <a:t>(or training phase), where a classification algorithm builds the classifier by analyzing or “learning from” a </a:t>
            </a:r>
            <a:r>
              <a:rPr lang="en-US" b="1" dirty="0"/>
              <a:t>training set </a:t>
            </a:r>
            <a:r>
              <a:rPr lang="en-US" dirty="0"/>
              <a:t>made up of database tuples and their associated class labels.</a:t>
            </a:r>
          </a:p>
        </p:txBody>
      </p:sp>
      <p:sp>
        <p:nvSpPr>
          <p:cNvPr id="4" name="Slide Number Placeholder 3">
            <a:extLst>
              <a:ext uri="{FF2B5EF4-FFF2-40B4-BE49-F238E27FC236}">
                <a16:creationId xmlns:a16="http://schemas.microsoft.com/office/drawing/2014/main" id="{D2043DE6-D0F4-422E-B39A-7FBBE38AF0C0}"/>
              </a:ext>
            </a:extLst>
          </p:cNvPr>
          <p:cNvSpPr>
            <a:spLocks noGrp="1"/>
          </p:cNvSpPr>
          <p:nvPr>
            <p:ph type="sldNum" sz="quarter" idx="12"/>
          </p:nvPr>
        </p:nvSpPr>
        <p:spPr/>
        <p:txBody>
          <a:bodyPr/>
          <a:lstStyle/>
          <a:p>
            <a:fld id="{14452C20-59BC-40FC-8A2C-7AA168804D5B}" type="slidenum">
              <a:rPr lang="he-IL" smtClean="0"/>
              <a:pPr/>
              <a:t>33</a:t>
            </a:fld>
            <a:endParaRPr lang="he-IL" dirty="0"/>
          </a:p>
        </p:txBody>
      </p:sp>
    </p:spTree>
    <p:extLst>
      <p:ext uri="{BB962C8B-B14F-4D97-AF65-F5344CB8AC3E}">
        <p14:creationId xmlns:p14="http://schemas.microsoft.com/office/powerpoint/2010/main" val="13671485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rtl="0"/>
            <a:r>
              <a:rPr lang="en-US" dirty="0"/>
              <a:t>Learning Step</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A tuple, </a:t>
                </a:r>
                <a:r>
                  <a:rPr lang="en-US" b="1" i="1" dirty="0"/>
                  <a:t>X</a:t>
                </a:r>
                <a:r>
                  <a:rPr lang="en-US" dirty="0"/>
                  <a:t>, is represented by an </a:t>
                </a:r>
                <a:r>
                  <a:rPr lang="en-US" i="1" dirty="0"/>
                  <a:t>n</a:t>
                </a:r>
                <a:r>
                  <a:rPr lang="en-US" dirty="0"/>
                  <a:t>-dimensional </a:t>
                </a:r>
                <a:r>
                  <a:rPr lang="en-US" b="1" dirty="0"/>
                  <a:t>attribute vector</a:t>
                </a:r>
                <a:r>
                  <a:rPr lang="en-US" dirty="0"/>
                  <a:t>, </a:t>
                </a:r>
              </a:p>
              <a:p>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𝑛</m:t>
                        </m:r>
                      </m:sub>
                    </m:sSub>
                  </m:oMath>
                </a14:m>
                <a:r>
                  <a:rPr lang="en-US" dirty="0"/>
                  <a:t>), depicting </a:t>
                </a:r>
                <a:r>
                  <a:rPr lang="en-US" i="1" dirty="0"/>
                  <a:t>n </a:t>
                </a:r>
                <a:r>
                  <a:rPr lang="en-US" dirty="0"/>
                  <a:t>measurements made on the tuple from </a:t>
                </a:r>
                <a:r>
                  <a:rPr lang="en-US" i="1" dirty="0"/>
                  <a:t>n </a:t>
                </a:r>
                <a:r>
                  <a:rPr lang="en-US" dirty="0"/>
                  <a:t>database attributes/features, respectively,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i="1" dirty="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b="0" i="1" dirty="0" smtClean="0">
                            <a:latin typeface="Cambria Math" panose="02040503050406030204" pitchFamily="18" charset="0"/>
                          </a:rPr>
                          <m:t>2</m:t>
                        </m:r>
                      </m:sub>
                    </m:sSub>
                  </m:oMath>
                </a14:m>
                <a:r>
                  <a:rPr lang="en-US" dirty="0"/>
                  <a:t>, …,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b="0" i="1" dirty="0" smtClean="0">
                            <a:latin typeface="Cambria Math" panose="02040503050406030204" pitchFamily="18" charset="0"/>
                          </a:rPr>
                          <m:t>𝑛</m:t>
                        </m:r>
                      </m:sub>
                    </m:sSub>
                  </m:oMath>
                </a14:m>
                <a:r>
                  <a:rPr lang="en-US" dirty="0"/>
                  <a:t>.</a:t>
                </a:r>
              </a:p>
              <a:p>
                <a:r>
                  <a:rPr lang="en-US" dirty="0"/>
                  <a:t>Each tuple, </a:t>
                </a:r>
                <a:r>
                  <a:rPr lang="en-US" b="1" i="1" dirty="0"/>
                  <a:t>X</a:t>
                </a:r>
                <a:r>
                  <a:rPr lang="en-US" dirty="0"/>
                  <a:t>, is assumed to belong to a predefined class as determined by another database attribute called the </a:t>
                </a:r>
                <a:r>
                  <a:rPr lang="en-US" b="1" dirty="0"/>
                  <a:t>class label attribute</a:t>
                </a:r>
                <a:r>
                  <a:rPr lang="en-US" dirty="0"/>
                  <a:t>. </a:t>
                </a:r>
              </a:p>
              <a:p>
                <a:r>
                  <a:rPr lang="en-US" dirty="0"/>
                  <a:t>The class label attribute is discrete-valued and unordered. It is </a:t>
                </a:r>
                <a:r>
                  <a:rPr lang="en-US" i="1" dirty="0"/>
                  <a:t>categorical </a:t>
                </a:r>
                <a:r>
                  <a:rPr lang="en-US" dirty="0"/>
                  <a:t>(or nominal) in that each value serves as a category or class. </a:t>
                </a:r>
              </a:p>
              <a:p>
                <a:r>
                  <a:rPr lang="en-US" dirty="0"/>
                  <a:t>The individual tuples making up the training set are referred to as </a:t>
                </a:r>
                <a:r>
                  <a:rPr lang="en-US" b="1" dirty="0"/>
                  <a:t>training tuples.  </a:t>
                </a:r>
                <a:r>
                  <a:rPr lang="en-US" dirty="0"/>
                  <a:t>In the context of classification, data tuples can be referred to as </a:t>
                </a:r>
                <a:r>
                  <a:rPr lang="en-US" i="1" dirty="0"/>
                  <a:t>samples, examples, instances, data points</a:t>
                </a:r>
                <a:r>
                  <a:rPr lang="en-US" dirty="0"/>
                  <a:t>, or </a:t>
                </a:r>
                <a:r>
                  <a:rPr lang="en-US" i="1" dirty="0"/>
                  <a:t>objects.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101" r="-290"/>
                </a:stretch>
              </a:blipFill>
            </p:spPr>
            <p:txBody>
              <a:bodyPr/>
              <a:lstStyle/>
              <a:p>
                <a:r>
                  <a:rPr lang="he-IL">
                    <a:noFill/>
                  </a:rPr>
                  <a:t> </a:t>
                </a:r>
              </a:p>
            </p:txBody>
          </p:sp>
        </mc:Fallback>
      </mc:AlternateContent>
      <p:sp>
        <p:nvSpPr>
          <p:cNvPr id="4" name="Slide Number Placeholder 3">
            <a:extLst>
              <a:ext uri="{FF2B5EF4-FFF2-40B4-BE49-F238E27FC236}">
                <a16:creationId xmlns:a16="http://schemas.microsoft.com/office/drawing/2014/main" id="{51886C02-23D0-44D8-9F70-5F5DDA160714}"/>
              </a:ext>
            </a:extLst>
          </p:cNvPr>
          <p:cNvSpPr>
            <a:spLocks noGrp="1"/>
          </p:cNvSpPr>
          <p:nvPr>
            <p:ph type="sldNum" sz="quarter" idx="12"/>
          </p:nvPr>
        </p:nvSpPr>
        <p:spPr/>
        <p:txBody>
          <a:bodyPr/>
          <a:lstStyle/>
          <a:p>
            <a:fld id="{14452C20-59BC-40FC-8A2C-7AA168804D5B}" type="slidenum">
              <a:rPr lang="he-IL" smtClean="0"/>
              <a:pPr/>
              <a:t>34</a:t>
            </a:fld>
            <a:endParaRPr lang="he-IL" dirty="0"/>
          </a:p>
        </p:txBody>
      </p:sp>
    </p:spTree>
    <p:extLst>
      <p:ext uri="{BB962C8B-B14F-4D97-AF65-F5344CB8AC3E}">
        <p14:creationId xmlns:p14="http://schemas.microsoft.com/office/powerpoint/2010/main" val="16141406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rtl="0"/>
            <a:r>
              <a:rPr lang="en-US" dirty="0"/>
              <a:t>Learning Step</a:t>
            </a:r>
            <a:endParaRPr lang="he-IL" dirty="0"/>
          </a:p>
        </p:txBody>
      </p:sp>
      <p:pic>
        <p:nvPicPr>
          <p:cNvPr id="4" name="Content Placeholder 3">
            <a:extLst>
              <a:ext uri="{FF2B5EF4-FFF2-40B4-BE49-F238E27FC236}">
                <a16:creationId xmlns:a16="http://schemas.microsoft.com/office/drawing/2014/main" id="{85E7EDAA-788E-4EAD-B038-869E418D895E}"/>
              </a:ext>
            </a:extLst>
          </p:cNvPr>
          <p:cNvPicPr>
            <a:picLocks noGrp="1" noChangeAspect="1"/>
          </p:cNvPicPr>
          <p:nvPr>
            <p:ph idx="1"/>
          </p:nvPr>
        </p:nvPicPr>
        <p:blipFill>
          <a:blip r:embed="rId2"/>
          <a:stretch>
            <a:fillRect/>
          </a:stretch>
        </p:blipFill>
        <p:spPr>
          <a:xfrm>
            <a:off x="1982657" y="1807141"/>
            <a:ext cx="7629525" cy="4257675"/>
          </a:xfrm>
          <a:prstGeom prst="rect">
            <a:avLst/>
          </a:prstGeom>
        </p:spPr>
      </p:pic>
      <p:sp>
        <p:nvSpPr>
          <p:cNvPr id="3" name="Slide Number Placeholder 2">
            <a:extLst>
              <a:ext uri="{FF2B5EF4-FFF2-40B4-BE49-F238E27FC236}">
                <a16:creationId xmlns:a16="http://schemas.microsoft.com/office/drawing/2014/main" id="{2A9BC138-7041-4281-88F3-DCE8E9A48D34}"/>
              </a:ext>
            </a:extLst>
          </p:cNvPr>
          <p:cNvSpPr>
            <a:spLocks noGrp="1"/>
          </p:cNvSpPr>
          <p:nvPr>
            <p:ph type="sldNum" sz="quarter" idx="12"/>
          </p:nvPr>
        </p:nvSpPr>
        <p:spPr/>
        <p:txBody>
          <a:bodyPr/>
          <a:lstStyle/>
          <a:p>
            <a:fld id="{14452C20-59BC-40FC-8A2C-7AA168804D5B}" type="slidenum">
              <a:rPr lang="he-IL" smtClean="0"/>
              <a:pPr/>
              <a:t>35</a:t>
            </a:fld>
            <a:endParaRPr lang="he-IL" dirty="0"/>
          </a:p>
        </p:txBody>
      </p:sp>
    </p:spTree>
    <p:extLst>
      <p:ext uri="{BB962C8B-B14F-4D97-AF65-F5344CB8AC3E}">
        <p14:creationId xmlns:p14="http://schemas.microsoft.com/office/powerpoint/2010/main" val="20086787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The Classification Process</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898080" cy="4351338"/>
              </a:xfrm>
            </p:spPr>
            <p:txBody>
              <a:bodyPr>
                <a:normAutofit/>
              </a:bodyPr>
              <a:lstStyle/>
              <a:p>
                <a:r>
                  <a:rPr lang="en-US" dirty="0"/>
                  <a:t>This first step of the classification process can also be viewed as the learning of a mapping or function,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that can predict the associated class label </a:t>
                </a:r>
                <a:r>
                  <a:rPr lang="en-US" i="1" dirty="0"/>
                  <a:t>y </a:t>
                </a:r>
                <a:r>
                  <a:rPr lang="en-US" dirty="0"/>
                  <a:t>of a given tuple </a:t>
                </a:r>
                <a:r>
                  <a:rPr lang="en-US" b="1" i="1" dirty="0"/>
                  <a:t>X</a:t>
                </a:r>
                <a:r>
                  <a:rPr lang="en-US" dirty="0"/>
                  <a:t>.</a:t>
                </a:r>
              </a:p>
              <a:p>
                <a:r>
                  <a:rPr lang="en-US" dirty="0"/>
                  <a:t>In this view, we wish to learn a mapping or function that separates the data classes.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898080" cy="4351338"/>
              </a:xfrm>
              <a:blipFill>
                <a:blip r:embed="rId2"/>
                <a:stretch>
                  <a:fillRect l="-1007" t="-2241"/>
                </a:stretch>
              </a:blipFill>
            </p:spPr>
            <p:txBody>
              <a:bodyPr/>
              <a:lstStyle/>
              <a:p>
                <a:r>
                  <a:rPr lang="he-IL">
                    <a:noFill/>
                  </a:rPr>
                  <a:t> </a:t>
                </a:r>
              </a:p>
            </p:txBody>
          </p:sp>
        </mc:Fallback>
      </mc:AlternateContent>
      <p:sp>
        <p:nvSpPr>
          <p:cNvPr id="4" name="Slide Number Placeholder 3">
            <a:extLst>
              <a:ext uri="{FF2B5EF4-FFF2-40B4-BE49-F238E27FC236}">
                <a16:creationId xmlns:a16="http://schemas.microsoft.com/office/drawing/2014/main" id="{3E5C45CE-AC74-452A-8C01-D34231A7C206}"/>
              </a:ext>
            </a:extLst>
          </p:cNvPr>
          <p:cNvSpPr>
            <a:spLocks noGrp="1"/>
          </p:cNvSpPr>
          <p:nvPr>
            <p:ph type="sldNum" sz="quarter" idx="12"/>
          </p:nvPr>
        </p:nvSpPr>
        <p:spPr/>
        <p:txBody>
          <a:bodyPr/>
          <a:lstStyle/>
          <a:p>
            <a:fld id="{14452C20-59BC-40FC-8A2C-7AA168804D5B}" type="slidenum">
              <a:rPr lang="he-IL" smtClean="0"/>
              <a:pPr/>
              <a:t>36</a:t>
            </a:fld>
            <a:endParaRPr lang="he-IL" dirty="0"/>
          </a:p>
        </p:txBody>
      </p:sp>
    </p:spTree>
    <p:extLst>
      <p:ext uri="{BB962C8B-B14F-4D97-AF65-F5344CB8AC3E}">
        <p14:creationId xmlns:p14="http://schemas.microsoft.com/office/powerpoint/2010/main" val="33714293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rtl="0"/>
            <a:r>
              <a:rPr lang="en-US" dirty="0"/>
              <a:t>Supervised Learning</a:t>
            </a:r>
            <a:endParaRPr lang="he-IL" dirty="0"/>
          </a:p>
        </p:txBody>
      </p:sp>
      <p:sp>
        <p:nvSpPr>
          <p:cNvPr id="3" name="Content Placeholder 2"/>
          <p:cNvSpPr>
            <a:spLocks noGrp="1"/>
          </p:cNvSpPr>
          <p:nvPr>
            <p:ph idx="1"/>
          </p:nvPr>
        </p:nvSpPr>
        <p:spPr/>
        <p:txBody>
          <a:bodyPr>
            <a:normAutofit/>
          </a:bodyPr>
          <a:lstStyle/>
          <a:p>
            <a:r>
              <a:rPr lang="en-US" dirty="0"/>
              <a:t>Because the class label of each training tuple </a:t>
            </a:r>
            <a:r>
              <a:rPr lang="en-US" i="1" dirty="0"/>
              <a:t>is provided</a:t>
            </a:r>
            <a:r>
              <a:rPr lang="en-US" dirty="0"/>
              <a:t>, this step is also known as </a:t>
            </a:r>
            <a:r>
              <a:rPr lang="en-US" b="1" dirty="0"/>
              <a:t>supervised learning </a:t>
            </a:r>
            <a:r>
              <a:rPr lang="en-US" dirty="0"/>
              <a:t>(i.e., the learning of the classifier is “supervised” in that it is told to which class each training tuple belongs). </a:t>
            </a:r>
          </a:p>
        </p:txBody>
      </p:sp>
      <p:pic>
        <p:nvPicPr>
          <p:cNvPr id="5122" name="Picture 2" descr="Supervised Learning | What is, Types, Applications and Example | Edureka">
            <a:extLst>
              <a:ext uri="{FF2B5EF4-FFF2-40B4-BE49-F238E27FC236}">
                <a16:creationId xmlns:a16="http://schemas.microsoft.com/office/drawing/2014/main" id="{96C9BF47-7C53-4375-95F9-979A67397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943" y="3364636"/>
            <a:ext cx="4479999" cy="261333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8DA78BC-8216-47E2-952A-BA8664CD4EF0}"/>
              </a:ext>
            </a:extLst>
          </p:cNvPr>
          <p:cNvSpPr>
            <a:spLocks noGrp="1"/>
          </p:cNvSpPr>
          <p:nvPr>
            <p:ph type="sldNum" sz="quarter" idx="12"/>
          </p:nvPr>
        </p:nvSpPr>
        <p:spPr/>
        <p:txBody>
          <a:bodyPr/>
          <a:lstStyle/>
          <a:p>
            <a:fld id="{14452C20-59BC-40FC-8A2C-7AA168804D5B}" type="slidenum">
              <a:rPr lang="he-IL" smtClean="0"/>
              <a:pPr/>
              <a:t>37</a:t>
            </a:fld>
            <a:endParaRPr lang="he-IL" dirty="0"/>
          </a:p>
        </p:txBody>
      </p:sp>
    </p:spTree>
    <p:extLst>
      <p:ext uri="{BB962C8B-B14F-4D97-AF65-F5344CB8AC3E}">
        <p14:creationId xmlns:p14="http://schemas.microsoft.com/office/powerpoint/2010/main" val="37879547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rtl="0"/>
            <a:r>
              <a:rPr lang="en-US" dirty="0"/>
              <a:t>Unsupervised Learning</a:t>
            </a:r>
            <a:endParaRPr lang="he-IL" dirty="0"/>
          </a:p>
        </p:txBody>
      </p:sp>
      <p:sp>
        <p:nvSpPr>
          <p:cNvPr id="3" name="Content Placeholder 2"/>
          <p:cNvSpPr>
            <a:spLocks noGrp="1"/>
          </p:cNvSpPr>
          <p:nvPr>
            <p:ph idx="1"/>
          </p:nvPr>
        </p:nvSpPr>
        <p:spPr>
          <a:xfrm>
            <a:off x="838200" y="1825625"/>
            <a:ext cx="10898080" cy="4351338"/>
          </a:xfrm>
        </p:spPr>
        <p:txBody>
          <a:bodyPr>
            <a:normAutofit/>
          </a:bodyPr>
          <a:lstStyle/>
          <a:p>
            <a:r>
              <a:rPr lang="en-US" dirty="0"/>
              <a:t>It contrasts with </a:t>
            </a:r>
            <a:r>
              <a:rPr lang="en-US" b="1" dirty="0"/>
              <a:t>unsupervised learning </a:t>
            </a:r>
            <a:r>
              <a:rPr lang="en-US" dirty="0"/>
              <a:t>(or </a:t>
            </a:r>
            <a:r>
              <a:rPr lang="en-US" b="1" dirty="0"/>
              <a:t>clustering</a:t>
            </a:r>
            <a:r>
              <a:rPr lang="en-US" dirty="0"/>
              <a:t>), in which the class label of each training tuple is not known, and the number or set of classes to be learned may not be known in advance. </a:t>
            </a:r>
          </a:p>
          <a:p>
            <a:r>
              <a:rPr lang="en-US" dirty="0"/>
              <a:t>For example, if we did not have the </a:t>
            </a:r>
            <a:r>
              <a:rPr lang="en-US" i="1" dirty="0"/>
              <a:t>loan decision </a:t>
            </a:r>
            <a:r>
              <a:rPr lang="en-US" dirty="0"/>
              <a:t>data available for the training set, we could use clustering to try to determine “groups of like tuples,” which may correspond to risk groups within the loan application data. </a:t>
            </a:r>
          </a:p>
        </p:txBody>
      </p:sp>
      <p:sp>
        <p:nvSpPr>
          <p:cNvPr id="4" name="Slide Number Placeholder 3">
            <a:extLst>
              <a:ext uri="{FF2B5EF4-FFF2-40B4-BE49-F238E27FC236}">
                <a16:creationId xmlns:a16="http://schemas.microsoft.com/office/drawing/2014/main" id="{BA6850EA-67C6-480D-87CF-201B5B9C803B}"/>
              </a:ext>
            </a:extLst>
          </p:cNvPr>
          <p:cNvSpPr>
            <a:spLocks noGrp="1"/>
          </p:cNvSpPr>
          <p:nvPr>
            <p:ph type="sldNum" sz="quarter" idx="12"/>
          </p:nvPr>
        </p:nvSpPr>
        <p:spPr/>
        <p:txBody>
          <a:bodyPr/>
          <a:lstStyle/>
          <a:p>
            <a:fld id="{14452C20-59BC-40FC-8A2C-7AA168804D5B}" type="slidenum">
              <a:rPr lang="he-IL" smtClean="0"/>
              <a:pPr/>
              <a:t>38</a:t>
            </a:fld>
            <a:endParaRPr lang="he-IL" dirty="0"/>
          </a:p>
        </p:txBody>
      </p:sp>
    </p:spTree>
    <p:extLst>
      <p:ext uri="{BB962C8B-B14F-4D97-AF65-F5344CB8AC3E}">
        <p14:creationId xmlns:p14="http://schemas.microsoft.com/office/powerpoint/2010/main" val="28136228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rtl="0"/>
            <a:r>
              <a:rPr lang="en-US" dirty="0"/>
              <a:t>Unsupervised Learning</a:t>
            </a:r>
            <a:endParaRPr lang="he-IL" dirty="0"/>
          </a:p>
        </p:txBody>
      </p:sp>
      <p:sp>
        <p:nvSpPr>
          <p:cNvPr id="3" name="Content Placeholder 2"/>
          <p:cNvSpPr>
            <a:spLocks noGrp="1"/>
          </p:cNvSpPr>
          <p:nvPr>
            <p:ph idx="1"/>
          </p:nvPr>
        </p:nvSpPr>
        <p:spPr>
          <a:xfrm>
            <a:off x="953610" y="1949912"/>
            <a:ext cx="10898080" cy="4351338"/>
          </a:xfrm>
        </p:spPr>
        <p:txBody>
          <a:bodyPr>
            <a:normAutofit/>
          </a:bodyPr>
          <a:lstStyle/>
          <a:p>
            <a:r>
              <a:rPr lang="en-US" dirty="0"/>
              <a:t>It contrasts with </a:t>
            </a:r>
            <a:r>
              <a:rPr lang="en-US" b="1" dirty="0"/>
              <a:t>unsupervised learning </a:t>
            </a:r>
            <a:r>
              <a:rPr lang="en-US" dirty="0"/>
              <a:t>(or </a:t>
            </a:r>
            <a:r>
              <a:rPr lang="en-US" b="1" dirty="0"/>
              <a:t>clustering</a:t>
            </a:r>
            <a:r>
              <a:rPr lang="en-US" dirty="0"/>
              <a:t>), in which the class label of each training tuple is not known, and the number or set of classes to be learned may not be known in advance. </a:t>
            </a:r>
          </a:p>
          <a:p>
            <a:r>
              <a:rPr lang="en-US" dirty="0"/>
              <a:t>For example, if we did not have the </a:t>
            </a:r>
            <a:r>
              <a:rPr lang="en-US" i="1" dirty="0"/>
              <a:t>loan decision </a:t>
            </a:r>
            <a:r>
              <a:rPr lang="en-US" dirty="0"/>
              <a:t>data available for the training set, we could use clustering to try to determine “groups of like tuples,” which may correspond to risk groups within the loan application data. </a:t>
            </a:r>
          </a:p>
        </p:txBody>
      </p:sp>
      <p:pic>
        <p:nvPicPr>
          <p:cNvPr id="7170" name="Picture 2" descr="Athena Analytics on Twitter: &amp;quot;The difference between supervised and unsupervised  learning, illustrated by @Ciaraioch #supervisedlearning  #unsupervisedlearning #machinelearning #dataanalytics #BigData #Analytics  #DataScience #Statistics #DataScientists ...">
            <a:extLst>
              <a:ext uri="{FF2B5EF4-FFF2-40B4-BE49-F238E27FC236}">
                <a16:creationId xmlns:a16="http://schemas.microsoft.com/office/drawing/2014/main" id="{68FF4381-9A92-44AA-AB11-9B16FC022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10" y="1429212"/>
            <a:ext cx="11430000" cy="42481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9E10B4-DB7E-43BD-8E05-FD440994C03A}"/>
              </a:ext>
            </a:extLst>
          </p:cNvPr>
          <p:cNvSpPr>
            <a:spLocks noGrp="1"/>
          </p:cNvSpPr>
          <p:nvPr>
            <p:ph type="sldNum" sz="quarter" idx="12"/>
          </p:nvPr>
        </p:nvSpPr>
        <p:spPr/>
        <p:txBody>
          <a:bodyPr/>
          <a:lstStyle/>
          <a:p>
            <a:fld id="{14452C20-59BC-40FC-8A2C-7AA168804D5B}" type="slidenum">
              <a:rPr lang="he-IL" smtClean="0"/>
              <a:pPr/>
              <a:t>39</a:t>
            </a:fld>
            <a:endParaRPr lang="he-IL" dirty="0"/>
          </a:p>
        </p:txBody>
      </p:sp>
    </p:spTree>
    <p:extLst>
      <p:ext uri="{BB962C8B-B14F-4D97-AF65-F5344CB8AC3E}">
        <p14:creationId xmlns:p14="http://schemas.microsoft.com/office/powerpoint/2010/main" val="3562738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5838EF8-CBBC-48D0-A021-2B8BF35D6610}" type="slidenum">
              <a:rPr lang="en-US" altLang="en-US" sz="1200"/>
              <a:pPr eaLnBrk="1" hangingPunct="1"/>
              <a:t>4</a:t>
            </a:fld>
            <a:endParaRPr lang="en-US" altLang="en-US" sz="1200"/>
          </a:p>
        </p:txBody>
      </p:sp>
      <p:sp>
        <p:nvSpPr>
          <p:cNvPr id="8195" name="Rectangle 2"/>
          <p:cNvSpPr>
            <a:spLocks noGrp="1" noChangeArrowheads="1"/>
          </p:cNvSpPr>
          <p:nvPr>
            <p:ph type="title"/>
          </p:nvPr>
        </p:nvSpPr>
        <p:spPr>
          <a:xfrm>
            <a:off x="1676400" y="304800"/>
            <a:ext cx="8763000" cy="762000"/>
          </a:xfrm>
          <a:noFill/>
        </p:spPr>
        <p:txBody>
          <a:bodyPr vert="horz" lIns="92075" tIns="46038" rIns="92075" bIns="46038" rtlCol="0" anchor="ctr">
            <a:normAutofit fontScale="90000"/>
          </a:bodyPr>
          <a:lstStyle/>
          <a:p>
            <a:pPr eaLnBrk="1" hangingPunct="1"/>
            <a:r>
              <a:rPr lang="en-US" altLang="en-US" smtClean="0"/>
              <a:t>Clustering for Data Understanding and Applications</a:t>
            </a:r>
          </a:p>
        </p:txBody>
      </p:sp>
      <p:sp>
        <p:nvSpPr>
          <p:cNvPr id="8196" name="Rectangle 3"/>
          <p:cNvSpPr>
            <a:spLocks noGrp="1" noChangeArrowheads="1"/>
          </p:cNvSpPr>
          <p:nvPr>
            <p:ph type="body" idx="1"/>
          </p:nvPr>
        </p:nvSpPr>
        <p:spPr>
          <a:xfrm>
            <a:off x="603739" y="1357312"/>
            <a:ext cx="8382000" cy="5181600"/>
          </a:xfrm>
          <a:noFill/>
        </p:spPr>
        <p:txBody>
          <a:bodyPr vert="horz" lIns="92075" tIns="46038" rIns="92075" bIns="46038" rtlCol="0">
            <a:normAutofit/>
          </a:bodyPr>
          <a:lstStyle/>
          <a:p>
            <a:pPr eaLnBrk="1" hangingPunct="1"/>
            <a:r>
              <a:rPr lang="en-US" altLang="en-US" sz="2000" b="1" dirty="0" smtClean="0"/>
              <a:t>Information </a:t>
            </a:r>
            <a:r>
              <a:rPr lang="en-US" altLang="en-US" sz="2000" b="1" dirty="0"/>
              <a:t>retrieval</a:t>
            </a:r>
            <a:r>
              <a:rPr lang="en-US" altLang="en-US" sz="2000" dirty="0"/>
              <a:t>: document clustering</a:t>
            </a:r>
          </a:p>
          <a:p>
            <a:pPr eaLnBrk="1" hangingPunct="1"/>
            <a:r>
              <a:rPr lang="en-US" altLang="en-US" sz="2000" b="1" dirty="0"/>
              <a:t>Land use</a:t>
            </a:r>
            <a:r>
              <a:rPr lang="en-US" altLang="en-US" sz="2000" dirty="0"/>
              <a:t>: Identification of areas of similar land use in an earth observation database</a:t>
            </a:r>
          </a:p>
          <a:p>
            <a:pPr eaLnBrk="1" hangingPunct="1"/>
            <a:r>
              <a:rPr lang="en-US" altLang="en-US" sz="2000" b="1" dirty="0"/>
              <a:t>Marketing</a:t>
            </a:r>
            <a:r>
              <a:rPr lang="en-US" altLang="en-US" sz="2000" dirty="0"/>
              <a:t>: Help marketers discover distinct groups in their customer bases, and then use this knowledge to develop targeted marketing programs</a:t>
            </a:r>
          </a:p>
          <a:p>
            <a:pPr eaLnBrk="1" hangingPunct="1"/>
            <a:r>
              <a:rPr lang="en-US" altLang="en-US" sz="2000" b="1" dirty="0"/>
              <a:t>City-planning</a:t>
            </a:r>
            <a:r>
              <a:rPr lang="en-US" altLang="en-US" sz="2000" dirty="0"/>
              <a:t>: Identifying groups of houses according to their house type, value, and geographical location</a:t>
            </a:r>
          </a:p>
          <a:p>
            <a:pPr eaLnBrk="1" hangingPunct="1"/>
            <a:r>
              <a:rPr lang="en-US" altLang="en-US" sz="2000" b="1" dirty="0"/>
              <a:t>Earth-quake studies</a:t>
            </a:r>
            <a:r>
              <a:rPr lang="en-US" altLang="en-US" sz="2000" dirty="0"/>
              <a:t>: Observed earth quake epicenters should be clustered along continent faults</a:t>
            </a:r>
          </a:p>
          <a:p>
            <a:pPr eaLnBrk="1" hangingPunct="1"/>
            <a:r>
              <a:rPr lang="en-US" altLang="en-US" sz="2000" b="1" dirty="0"/>
              <a:t>Climate</a:t>
            </a:r>
            <a:r>
              <a:rPr lang="en-US" altLang="en-US" sz="2000" dirty="0"/>
              <a:t>: understanding earth climate, find patterns of atmospheric and </a:t>
            </a:r>
            <a:r>
              <a:rPr lang="en-US" altLang="en-US" sz="2000" dirty="0" smtClean="0"/>
              <a:t>ocean.</a:t>
            </a:r>
          </a:p>
        </p:txBody>
      </p:sp>
      <p:pic>
        <p:nvPicPr>
          <p:cNvPr id="9218" name="Picture 2" descr="Israel (maximum), administrative divisions - Nmbrs - colored.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739" y="890098"/>
            <a:ext cx="2857500" cy="530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Supervised Learning</a:t>
            </a:r>
            <a:endParaRPr lang="he-IL" dirty="0"/>
          </a:p>
        </p:txBody>
      </p:sp>
      <p:sp>
        <p:nvSpPr>
          <p:cNvPr id="3" name="Content Placeholder 2"/>
          <p:cNvSpPr>
            <a:spLocks noGrp="1"/>
          </p:cNvSpPr>
          <p:nvPr>
            <p:ph idx="1"/>
          </p:nvPr>
        </p:nvSpPr>
        <p:spPr/>
        <p:txBody>
          <a:bodyPr/>
          <a:lstStyle/>
          <a:p>
            <a:pPr algn="l" rtl="0"/>
            <a:r>
              <a:rPr lang="en-US" dirty="0"/>
              <a:t>Classification </a:t>
            </a:r>
          </a:p>
          <a:p>
            <a:pPr lvl="2" algn="l" rtl="0"/>
            <a:r>
              <a:rPr lang="en-US" dirty="0"/>
              <a:t>Binary Classification Tasks (Concept learning)</a:t>
            </a:r>
          </a:p>
          <a:p>
            <a:pPr lvl="2" algn="l" rtl="0"/>
            <a:r>
              <a:rPr lang="en-US" dirty="0"/>
              <a:t>One Class Classification – only instances from one label are given</a:t>
            </a:r>
          </a:p>
          <a:p>
            <a:pPr lvl="2" algn="l" rtl="0"/>
            <a:r>
              <a:rPr lang="en-US" dirty="0"/>
              <a:t>Multi-Class Classification</a:t>
            </a:r>
          </a:p>
          <a:p>
            <a:pPr lvl="2" algn="l" rtl="0"/>
            <a:r>
              <a:rPr lang="en-US" dirty="0"/>
              <a:t>Multi-Label Classification</a:t>
            </a:r>
          </a:p>
          <a:p>
            <a:pPr algn="l" rtl="0"/>
            <a:r>
              <a:rPr lang="en-US" dirty="0"/>
              <a:t>Regression</a:t>
            </a:r>
          </a:p>
          <a:p>
            <a:pPr marL="0" indent="0" algn="l" rtl="0">
              <a:buNone/>
            </a:pPr>
            <a:endParaRPr lang="he-IL" dirty="0"/>
          </a:p>
        </p:txBody>
      </p:sp>
      <p:sp>
        <p:nvSpPr>
          <p:cNvPr id="4" name="Slide Number Placeholder 3">
            <a:extLst>
              <a:ext uri="{FF2B5EF4-FFF2-40B4-BE49-F238E27FC236}">
                <a16:creationId xmlns:a16="http://schemas.microsoft.com/office/drawing/2014/main" id="{266C3A81-1F8A-439C-8605-2C9EDFA7A114}"/>
              </a:ext>
            </a:extLst>
          </p:cNvPr>
          <p:cNvSpPr>
            <a:spLocks noGrp="1"/>
          </p:cNvSpPr>
          <p:nvPr>
            <p:ph type="sldNum" sz="quarter" idx="12"/>
          </p:nvPr>
        </p:nvSpPr>
        <p:spPr/>
        <p:txBody>
          <a:bodyPr/>
          <a:lstStyle/>
          <a:p>
            <a:fld id="{14452C20-59BC-40FC-8A2C-7AA168804D5B}" type="slidenum">
              <a:rPr lang="he-IL" smtClean="0"/>
              <a:pPr/>
              <a:t>40</a:t>
            </a:fld>
            <a:endParaRPr lang="he-IL" dirty="0"/>
          </a:p>
        </p:txBody>
      </p:sp>
    </p:spTree>
    <p:extLst>
      <p:ext uri="{BB962C8B-B14F-4D97-AF65-F5344CB8AC3E}">
        <p14:creationId xmlns:p14="http://schemas.microsoft.com/office/powerpoint/2010/main" val="2128495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Binary classification</a:t>
            </a:r>
            <a:endParaRPr lang="he-IL" dirty="0"/>
          </a:p>
        </p:txBody>
      </p:sp>
      <p:sp>
        <p:nvSpPr>
          <p:cNvPr id="3" name="Content Placeholder 2"/>
          <p:cNvSpPr>
            <a:spLocks noGrp="1"/>
          </p:cNvSpPr>
          <p:nvPr>
            <p:ph idx="1"/>
          </p:nvPr>
        </p:nvSpPr>
        <p:spPr>
          <a:xfrm>
            <a:off x="838200" y="1825625"/>
            <a:ext cx="6932351" cy="4351338"/>
          </a:xfrm>
        </p:spPr>
        <p:txBody>
          <a:bodyPr>
            <a:normAutofit/>
          </a:bodyPr>
          <a:lstStyle/>
          <a:p>
            <a:r>
              <a:rPr lang="en-US" b="1" dirty="0"/>
              <a:t>Binary classification</a:t>
            </a:r>
            <a:r>
              <a:rPr lang="en-US" dirty="0"/>
              <a:t> is the task of classifying the elements of a set into two groups on the basis of a classification rule. </a:t>
            </a:r>
          </a:p>
          <a:p>
            <a:r>
              <a:rPr lang="en-US" dirty="0"/>
              <a:t>Typical binary classification problems include:</a:t>
            </a:r>
          </a:p>
          <a:p>
            <a:pPr lvl="1"/>
            <a:r>
              <a:rPr lang="en-US" dirty="0"/>
              <a:t>Medical testing to determine if a patient has certain disease or not;</a:t>
            </a:r>
          </a:p>
          <a:p>
            <a:pPr lvl="1"/>
            <a:r>
              <a:rPr lang="en-US" dirty="0"/>
              <a:t>Quality control in industry, deciding whether a specification has been met;</a:t>
            </a:r>
          </a:p>
          <a:p>
            <a:pPr lvl="1"/>
            <a:r>
              <a:rPr lang="en-US" dirty="0"/>
              <a:t>In information retrieval, deciding whether a page should be in the result set of a search or not.</a:t>
            </a:r>
          </a:p>
        </p:txBody>
      </p:sp>
      <p:pic>
        <p:nvPicPr>
          <p:cNvPr id="13314" name="Picture 2" descr="Medical Test Reliability">
            <a:extLst>
              <a:ext uri="{FF2B5EF4-FFF2-40B4-BE49-F238E27FC236}">
                <a16:creationId xmlns:a16="http://schemas.microsoft.com/office/drawing/2014/main" id="{12DF85C5-33BF-49E5-81C0-1A940EDF6F3E}"/>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778687" y="3924031"/>
            <a:ext cx="3575113" cy="238340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Quality Control Definition &amp;amp; Example">
            <a:extLst>
              <a:ext uri="{FF2B5EF4-FFF2-40B4-BE49-F238E27FC236}">
                <a16:creationId xmlns:a16="http://schemas.microsoft.com/office/drawing/2014/main" id="{22E52443-6A15-4A9B-888B-935033ECC62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681774" y="1292318"/>
            <a:ext cx="3575112" cy="238340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49D4F46-E5CD-470F-96B0-7C6CE4E0CD2F}"/>
              </a:ext>
            </a:extLst>
          </p:cNvPr>
          <p:cNvSpPr>
            <a:spLocks noGrp="1"/>
          </p:cNvSpPr>
          <p:nvPr>
            <p:ph type="sldNum" sz="quarter" idx="12"/>
          </p:nvPr>
        </p:nvSpPr>
        <p:spPr/>
        <p:txBody>
          <a:bodyPr/>
          <a:lstStyle/>
          <a:p>
            <a:fld id="{14452C20-59BC-40FC-8A2C-7AA168804D5B}" type="slidenum">
              <a:rPr lang="he-IL" smtClean="0"/>
              <a:pPr/>
              <a:t>41</a:t>
            </a:fld>
            <a:endParaRPr lang="he-IL" dirty="0"/>
          </a:p>
        </p:txBody>
      </p:sp>
    </p:spTree>
    <p:extLst>
      <p:ext uri="{BB962C8B-B14F-4D97-AF65-F5344CB8AC3E}">
        <p14:creationId xmlns:p14="http://schemas.microsoft.com/office/powerpoint/2010/main" val="28507219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One Class classification</a:t>
            </a:r>
            <a:endParaRPr lang="he-IL" dirty="0"/>
          </a:p>
        </p:txBody>
      </p:sp>
      <p:sp>
        <p:nvSpPr>
          <p:cNvPr id="3" name="Content Placeholder 2"/>
          <p:cNvSpPr>
            <a:spLocks noGrp="1"/>
          </p:cNvSpPr>
          <p:nvPr>
            <p:ph idx="1"/>
          </p:nvPr>
        </p:nvSpPr>
        <p:spPr>
          <a:xfrm>
            <a:off x="838200" y="1825625"/>
            <a:ext cx="8048348" cy="4351338"/>
          </a:xfrm>
        </p:spPr>
        <p:txBody>
          <a:bodyPr>
            <a:normAutofit fontScale="92500" lnSpcReduction="20000"/>
          </a:bodyPr>
          <a:lstStyle/>
          <a:p>
            <a:r>
              <a:rPr lang="en-US" dirty="0"/>
              <a:t>One-class classification (OCC), also known as </a:t>
            </a:r>
            <a:r>
              <a:rPr lang="en-US" b="1" dirty="0"/>
              <a:t>unary classification</a:t>
            </a:r>
            <a:r>
              <a:rPr lang="en-US" dirty="0"/>
              <a:t> or </a:t>
            </a:r>
            <a:r>
              <a:rPr lang="en-US" b="1" dirty="0"/>
              <a:t>class-modelling</a:t>
            </a:r>
            <a:r>
              <a:rPr lang="en-US" dirty="0"/>
              <a:t>, tries to </a:t>
            </a:r>
            <a:r>
              <a:rPr lang="en-US" i="1" dirty="0"/>
              <a:t>identify</a:t>
            </a:r>
            <a:r>
              <a:rPr lang="en-US" dirty="0"/>
              <a:t> objects of a specific class amongst all objects, by primarily learning from a training set containing only the objects of that class.</a:t>
            </a:r>
          </a:p>
          <a:p>
            <a:r>
              <a:rPr lang="en-US" dirty="0"/>
              <a:t>This is different from and more difficult than traditional classification problem,  which tries to </a:t>
            </a:r>
            <a:r>
              <a:rPr lang="en-US" i="1" dirty="0"/>
              <a:t>distinguish between</a:t>
            </a:r>
            <a:r>
              <a:rPr lang="en-US" dirty="0"/>
              <a:t> two  or more classes with the training set containing objects from all the classes. </a:t>
            </a:r>
          </a:p>
          <a:p>
            <a:r>
              <a:rPr lang="en-US" dirty="0"/>
              <a:t>Examples include the monitoring of helicopter gearboxes, motor failure prediction, or the operational status of a nuclear plant as 'normal': In this scenario, there are few, if any, examples of catastrophic system states; only the statistics of normal operation are known.</a:t>
            </a:r>
          </a:p>
        </p:txBody>
      </p:sp>
      <p:pic>
        <p:nvPicPr>
          <p:cNvPr id="14338" name="Picture 2" descr="Electric Motor Failure Causes | Electrical Academia">
            <a:extLst>
              <a:ext uri="{FF2B5EF4-FFF2-40B4-BE49-F238E27FC236}">
                <a16:creationId xmlns:a16="http://schemas.microsoft.com/office/drawing/2014/main" id="{1175A7B3-16F7-44D9-B4AC-7B7240376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5172" y="2618782"/>
            <a:ext cx="2907438" cy="19370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AB245E7-22EE-42F3-B3D5-58561C3BD3B4}"/>
              </a:ext>
            </a:extLst>
          </p:cNvPr>
          <p:cNvSpPr>
            <a:spLocks noGrp="1"/>
          </p:cNvSpPr>
          <p:nvPr>
            <p:ph type="sldNum" sz="quarter" idx="12"/>
          </p:nvPr>
        </p:nvSpPr>
        <p:spPr/>
        <p:txBody>
          <a:bodyPr/>
          <a:lstStyle/>
          <a:p>
            <a:fld id="{14452C20-59BC-40FC-8A2C-7AA168804D5B}" type="slidenum">
              <a:rPr lang="he-IL" smtClean="0"/>
              <a:pPr/>
              <a:t>42</a:t>
            </a:fld>
            <a:endParaRPr lang="he-IL" dirty="0"/>
          </a:p>
        </p:txBody>
      </p:sp>
    </p:spTree>
    <p:extLst>
      <p:ext uri="{BB962C8B-B14F-4D97-AF65-F5344CB8AC3E}">
        <p14:creationId xmlns:p14="http://schemas.microsoft.com/office/powerpoint/2010/main" val="16921907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Multi Class classification</a:t>
            </a:r>
            <a:endParaRPr lang="he-IL" dirty="0"/>
          </a:p>
        </p:txBody>
      </p:sp>
      <p:sp>
        <p:nvSpPr>
          <p:cNvPr id="3" name="Content Placeholder 2"/>
          <p:cNvSpPr>
            <a:spLocks noGrp="1"/>
          </p:cNvSpPr>
          <p:nvPr>
            <p:ph idx="1"/>
          </p:nvPr>
        </p:nvSpPr>
        <p:spPr>
          <a:xfrm>
            <a:off x="838200" y="1825625"/>
            <a:ext cx="8048348" cy="4351338"/>
          </a:xfrm>
        </p:spPr>
        <p:txBody>
          <a:bodyPr>
            <a:normAutofit lnSpcReduction="10000"/>
          </a:bodyPr>
          <a:lstStyle/>
          <a:p>
            <a:r>
              <a:rPr lang="en-US" b="1" dirty="0"/>
              <a:t>Multi class</a:t>
            </a:r>
            <a:r>
              <a:rPr lang="en-US" dirty="0"/>
              <a:t> or </a:t>
            </a:r>
            <a:r>
              <a:rPr lang="en-US" b="1" dirty="0"/>
              <a:t>multi </a:t>
            </a:r>
            <a:r>
              <a:rPr lang="en-US" b="1" dirty="0" err="1"/>
              <a:t>nomial</a:t>
            </a:r>
            <a:r>
              <a:rPr lang="en-US" b="1" dirty="0"/>
              <a:t> classification</a:t>
            </a:r>
            <a:r>
              <a:rPr lang="en-US" dirty="0"/>
              <a:t> is the problem of classifying instances into one of three or more classes.</a:t>
            </a:r>
          </a:p>
          <a:p>
            <a:r>
              <a:rPr lang="en-US" dirty="0"/>
              <a:t>While many classification algorithms naturally permit the use of more than two classes, some are by nature binary algorithms; these can, however, be turned into multi </a:t>
            </a:r>
            <a:r>
              <a:rPr lang="en-US" dirty="0" err="1"/>
              <a:t>nomial</a:t>
            </a:r>
            <a:r>
              <a:rPr lang="en-US" dirty="0"/>
              <a:t> classifiers by a variety of strategies.</a:t>
            </a:r>
          </a:p>
          <a:p>
            <a:r>
              <a:rPr lang="en-US" dirty="0"/>
              <a:t>Multi class classification should not be confused with multi-label classification, where multiple labels are to be predicted for each instance.</a:t>
            </a:r>
          </a:p>
        </p:txBody>
      </p:sp>
      <p:pic>
        <p:nvPicPr>
          <p:cNvPr id="14338" name="Picture 2" descr="Electric Motor Failure Causes | Electrical Academia">
            <a:extLst>
              <a:ext uri="{FF2B5EF4-FFF2-40B4-BE49-F238E27FC236}">
                <a16:creationId xmlns:a16="http://schemas.microsoft.com/office/drawing/2014/main" id="{1175A7B3-16F7-44D9-B4AC-7B7240376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5172" y="2618782"/>
            <a:ext cx="2907438" cy="19370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A7E9D10-1437-4C27-9C93-CEC926E72A69}"/>
              </a:ext>
            </a:extLst>
          </p:cNvPr>
          <p:cNvSpPr>
            <a:spLocks noGrp="1"/>
          </p:cNvSpPr>
          <p:nvPr>
            <p:ph type="sldNum" sz="quarter" idx="12"/>
          </p:nvPr>
        </p:nvSpPr>
        <p:spPr/>
        <p:txBody>
          <a:bodyPr/>
          <a:lstStyle/>
          <a:p>
            <a:fld id="{14452C20-59BC-40FC-8A2C-7AA168804D5B}" type="slidenum">
              <a:rPr lang="he-IL" smtClean="0"/>
              <a:pPr/>
              <a:t>43</a:t>
            </a:fld>
            <a:endParaRPr lang="he-IL" dirty="0"/>
          </a:p>
        </p:txBody>
      </p:sp>
    </p:spTree>
    <p:extLst>
      <p:ext uri="{BB962C8B-B14F-4D97-AF65-F5344CB8AC3E}">
        <p14:creationId xmlns:p14="http://schemas.microsoft.com/office/powerpoint/2010/main" val="20308592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676400" y="304800"/>
            <a:ext cx="7947992" cy="685800"/>
          </a:xfrm>
        </p:spPr>
        <p:txBody>
          <a:bodyPr>
            <a:normAutofit fontScale="90000"/>
          </a:bodyPr>
          <a:lstStyle/>
          <a:p>
            <a:r>
              <a:rPr lang="en-US" dirty="0"/>
              <a:t>Supervised Learning - Multi Class</a:t>
            </a:r>
          </a:p>
        </p:txBody>
      </p:sp>
      <p:sp>
        <p:nvSpPr>
          <p:cNvPr id="640013" name="Line 13"/>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r" rtl="1"/>
            <a:endParaRPr lang="he-IL">
              <a:solidFill>
                <a:prstClr val="black"/>
              </a:solidFill>
            </a:endParaRPr>
          </a:p>
        </p:txBody>
      </p:sp>
      <p:sp>
        <p:nvSpPr>
          <p:cNvPr id="640014" name="Line 14"/>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rtl="1"/>
            <a:endParaRPr lang="he-IL">
              <a:solidFill>
                <a:prstClr val="black"/>
              </a:solidFill>
            </a:endParaRPr>
          </a:p>
        </p:txBody>
      </p:sp>
      <p:sp>
        <p:nvSpPr>
          <p:cNvPr id="640015" name="Oval 15"/>
          <p:cNvSpPr>
            <a:spLocks noChangeAspect="1" noChangeArrowheads="1"/>
          </p:cNvSpPr>
          <p:nvPr/>
        </p:nvSpPr>
        <p:spPr bwMode="auto">
          <a:xfrm>
            <a:off x="4778606" y="2918273"/>
            <a:ext cx="90488" cy="71438"/>
          </a:xfrm>
          <a:prstGeom prst="ellipse">
            <a:avLst/>
          </a:prstGeom>
          <a:solidFill>
            <a:srgbClr val="FF0000"/>
          </a:solidFill>
          <a:ln w="9525">
            <a:solidFill>
              <a:srgbClr val="FF0000"/>
            </a:solidFill>
            <a:round/>
            <a:headEnd/>
            <a:tailEnd/>
          </a:ln>
          <a:effectLst/>
          <a:extLst/>
        </p:spPr>
        <p:txBody>
          <a:bodyPr wrap="none" anchor="ctr"/>
          <a:lstStyle/>
          <a:p>
            <a:pPr algn="r" rtl="1"/>
            <a:endParaRPr lang="he-IL">
              <a:solidFill>
                <a:prstClr val="black"/>
              </a:solidFill>
            </a:endParaRPr>
          </a:p>
        </p:txBody>
      </p:sp>
      <p:sp>
        <p:nvSpPr>
          <p:cNvPr id="640017" name="Oval 17"/>
          <p:cNvSpPr>
            <a:spLocks noChangeAspect="1" noChangeArrowheads="1"/>
          </p:cNvSpPr>
          <p:nvPr/>
        </p:nvSpPr>
        <p:spPr bwMode="auto">
          <a:xfrm>
            <a:off x="6671931" y="3973401"/>
            <a:ext cx="90488" cy="71438"/>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640018" name="Oval 18"/>
          <p:cNvSpPr>
            <a:spLocks noChangeAspect="1" noChangeArrowheads="1"/>
          </p:cNvSpPr>
          <p:nvPr/>
        </p:nvSpPr>
        <p:spPr bwMode="auto">
          <a:xfrm>
            <a:off x="5927724" y="4814879"/>
            <a:ext cx="90488" cy="71438"/>
          </a:xfrm>
          <a:prstGeom prst="ellipse">
            <a:avLst/>
          </a:prstGeom>
          <a:solidFill>
            <a:srgbClr val="FFFF00"/>
          </a:solidFill>
          <a:ln w="9525">
            <a:solidFill>
              <a:srgbClr val="FFFF00"/>
            </a:solidFill>
            <a:round/>
            <a:headEnd/>
            <a:tailEnd/>
          </a:ln>
          <a:effectLst/>
          <a:extLst/>
        </p:spPr>
        <p:txBody>
          <a:bodyPr wrap="none" anchor="ctr"/>
          <a:lstStyle/>
          <a:p>
            <a:pPr algn="r" rtl="1"/>
            <a:endParaRPr lang="he-IL">
              <a:solidFill>
                <a:prstClr val="black"/>
              </a:solidFill>
            </a:endParaRPr>
          </a:p>
        </p:txBody>
      </p:sp>
      <p:sp>
        <p:nvSpPr>
          <p:cNvPr id="640019" name="Oval 19"/>
          <p:cNvSpPr>
            <a:spLocks noChangeAspect="1" noChangeArrowheads="1"/>
          </p:cNvSpPr>
          <p:nvPr/>
        </p:nvSpPr>
        <p:spPr bwMode="auto">
          <a:xfrm>
            <a:off x="6821028" y="3136662"/>
            <a:ext cx="90488" cy="76200"/>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640020" name="Oval 20"/>
          <p:cNvSpPr>
            <a:spLocks noChangeAspect="1" noChangeArrowheads="1"/>
          </p:cNvSpPr>
          <p:nvPr/>
        </p:nvSpPr>
        <p:spPr bwMode="auto">
          <a:xfrm>
            <a:off x="6159054" y="4329263"/>
            <a:ext cx="80963" cy="71438"/>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640021" name="Oval 21"/>
          <p:cNvSpPr>
            <a:spLocks noChangeAspect="1" noChangeArrowheads="1"/>
          </p:cNvSpPr>
          <p:nvPr/>
        </p:nvSpPr>
        <p:spPr bwMode="auto">
          <a:xfrm>
            <a:off x="6459078" y="3597038"/>
            <a:ext cx="90488" cy="88107"/>
          </a:xfrm>
          <a:prstGeom prst="ellipse">
            <a:avLst/>
          </a:prstGeom>
          <a:solidFill>
            <a:schemeClr val="tx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640022" name="Oval 22"/>
          <p:cNvSpPr>
            <a:spLocks noChangeAspect="1" noChangeArrowheads="1"/>
          </p:cNvSpPr>
          <p:nvPr/>
        </p:nvSpPr>
        <p:spPr bwMode="auto">
          <a:xfrm>
            <a:off x="6629399" y="4727031"/>
            <a:ext cx="90488" cy="76200"/>
          </a:xfrm>
          <a:prstGeom prst="ellipse">
            <a:avLst/>
          </a:prstGeom>
          <a:solidFill>
            <a:srgbClr val="FFFF00"/>
          </a:solidFill>
          <a:ln w="9525">
            <a:solidFill>
              <a:srgbClr val="FFFF00"/>
            </a:solidFill>
            <a:round/>
            <a:headEnd/>
            <a:tailEnd/>
          </a:ln>
          <a:effectLst/>
          <a:extLst/>
        </p:spPr>
        <p:txBody>
          <a:bodyPr wrap="none" anchor="ctr"/>
          <a:lstStyle/>
          <a:p>
            <a:pPr algn="r" rtl="1"/>
            <a:endParaRPr lang="he-IL">
              <a:solidFill>
                <a:prstClr val="black"/>
              </a:solidFill>
            </a:endParaRPr>
          </a:p>
        </p:txBody>
      </p:sp>
      <p:sp>
        <p:nvSpPr>
          <p:cNvPr id="640023" name="Oval 23"/>
          <p:cNvSpPr>
            <a:spLocks noChangeAspect="1" noChangeArrowheads="1"/>
          </p:cNvSpPr>
          <p:nvPr/>
        </p:nvSpPr>
        <p:spPr bwMode="auto">
          <a:xfrm rot="-1118274">
            <a:off x="5892552" y="2300787"/>
            <a:ext cx="80963" cy="71438"/>
          </a:xfrm>
          <a:prstGeom prst="ellipse">
            <a:avLst/>
          </a:prstGeom>
          <a:solidFill>
            <a:srgbClr val="FF0000"/>
          </a:solidFill>
          <a:ln w="9525">
            <a:solidFill>
              <a:srgbClr val="FF0000"/>
            </a:solidFill>
            <a:round/>
            <a:headEnd/>
            <a:tailEnd/>
          </a:ln>
          <a:effectLst/>
          <a:extLst/>
        </p:spPr>
        <p:txBody>
          <a:bodyPr wrap="none" anchor="ctr"/>
          <a:lstStyle/>
          <a:p>
            <a:pPr algn="r" rtl="1"/>
            <a:endParaRPr lang="he-IL">
              <a:solidFill>
                <a:prstClr val="black"/>
              </a:solidFill>
            </a:endParaRPr>
          </a:p>
        </p:txBody>
      </p:sp>
      <p:sp>
        <p:nvSpPr>
          <p:cNvPr id="640024" name="Oval 24"/>
          <p:cNvSpPr>
            <a:spLocks noChangeAspect="1" noChangeArrowheads="1"/>
          </p:cNvSpPr>
          <p:nvPr/>
        </p:nvSpPr>
        <p:spPr bwMode="auto">
          <a:xfrm rot="-1118274">
            <a:off x="7531192" y="3835720"/>
            <a:ext cx="90488" cy="76200"/>
          </a:xfrm>
          <a:prstGeom prst="ellipse">
            <a:avLst/>
          </a:prstGeom>
          <a:solidFill>
            <a:srgbClr val="FF0000"/>
          </a:solidFill>
          <a:ln w="9525">
            <a:solidFill>
              <a:srgbClr val="FF0000"/>
            </a:solidFill>
            <a:round/>
            <a:headEnd/>
            <a:tailEnd/>
          </a:ln>
          <a:effectLst/>
          <a:extLst/>
        </p:spPr>
        <p:txBody>
          <a:bodyPr wrap="none" anchor="ctr"/>
          <a:lstStyle/>
          <a:p>
            <a:pPr algn="r" rtl="1"/>
            <a:endParaRPr lang="he-IL">
              <a:solidFill>
                <a:prstClr val="black"/>
              </a:solidFill>
            </a:endParaRPr>
          </a:p>
        </p:txBody>
      </p:sp>
      <p:sp>
        <p:nvSpPr>
          <p:cNvPr id="640025" name="Oval 25"/>
          <p:cNvSpPr>
            <a:spLocks noChangeAspect="1" noChangeArrowheads="1"/>
          </p:cNvSpPr>
          <p:nvPr/>
        </p:nvSpPr>
        <p:spPr bwMode="auto">
          <a:xfrm rot="-1118274">
            <a:off x="6823167" y="5151758"/>
            <a:ext cx="90488" cy="76200"/>
          </a:xfrm>
          <a:prstGeom prst="ellipse">
            <a:avLst/>
          </a:prstGeom>
          <a:solidFill>
            <a:srgbClr val="FFFF00"/>
          </a:solidFill>
          <a:ln w="9525">
            <a:solidFill>
              <a:srgbClr val="FFFF00"/>
            </a:solidFill>
            <a:round/>
            <a:headEnd/>
            <a:tailEnd/>
          </a:ln>
          <a:effectLst/>
          <a:extLst/>
        </p:spPr>
        <p:txBody>
          <a:bodyPr wrap="none" anchor="ctr"/>
          <a:lstStyle/>
          <a:p>
            <a:pPr algn="r" rtl="1"/>
            <a:endParaRPr lang="he-IL">
              <a:solidFill>
                <a:prstClr val="black"/>
              </a:solidFill>
            </a:endParaRPr>
          </a:p>
        </p:txBody>
      </p:sp>
      <p:sp>
        <p:nvSpPr>
          <p:cNvPr id="640026" name="Oval 26"/>
          <p:cNvSpPr>
            <a:spLocks noChangeAspect="1" noChangeArrowheads="1"/>
          </p:cNvSpPr>
          <p:nvPr/>
        </p:nvSpPr>
        <p:spPr bwMode="auto">
          <a:xfrm rot="-1118274">
            <a:off x="6538546" y="3134351"/>
            <a:ext cx="90488" cy="76200"/>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640027" name="Oval 27"/>
          <p:cNvSpPr>
            <a:spLocks noChangeAspect="1" noChangeArrowheads="1"/>
          </p:cNvSpPr>
          <p:nvPr/>
        </p:nvSpPr>
        <p:spPr bwMode="auto">
          <a:xfrm rot="-1118274">
            <a:off x="6238967" y="4758594"/>
            <a:ext cx="90488" cy="76200"/>
          </a:xfrm>
          <a:prstGeom prst="ellipse">
            <a:avLst/>
          </a:prstGeom>
          <a:solidFill>
            <a:srgbClr val="FFFF00"/>
          </a:solidFill>
          <a:ln w="9525">
            <a:solidFill>
              <a:srgbClr val="FFFF00"/>
            </a:solidFill>
            <a:round/>
            <a:headEnd/>
            <a:tailEnd/>
          </a:ln>
          <a:effectLst/>
          <a:extLst/>
        </p:spPr>
        <p:txBody>
          <a:bodyPr wrap="none" anchor="ctr"/>
          <a:lstStyle/>
          <a:p>
            <a:pPr algn="r" rtl="1"/>
            <a:endParaRPr lang="he-IL">
              <a:solidFill>
                <a:prstClr val="black"/>
              </a:solidFill>
            </a:endParaRPr>
          </a:p>
        </p:txBody>
      </p:sp>
      <p:sp>
        <p:nvSpPr>
          <p:cNvPr id="640028" name="Oval 28"/>
          <p:cNvSpPr>
            <a:spLocks noChangeAspect="1" noChangeArrowheads="1"/>
          </p:cNvSpPr>
          <p:nvPr/>
        </p:nvSpPr>
        <p:spPr bwMode="auto">
          <a:xfrm rot="-1118274">
            <a:off x="7394413" y="5102586"/>
            <a:ext cx="90488" cy="71438"/>
          </a:xfrm>
          <a:prstGeom prst="ellipse">
            <a:avLst/>
          </a:prstGeom>
          <a:solidFill>
            <a:srgbClr val="FFFF00"/>
          </a:solidFill>
          <a:ln w="9525">
            <a:solidFill>
              <a:srgbClr val="FFFF00"/>
            </a:solidFill>
            <a:round/>
            <a:headEnd/>
            <a:tailEnd/>
          </a:ln>
          <a:effectLst/>
          <a:extLst/>
        </p:spPr>
        <p:txBody>
          <a:bodyPr wrap="none" anchor="ctr"/>
          <a:lstStyle/>
          <a:p>
            <a:pPr algn="r" rtl="1"/>
            <a:endParaRPr lang="he-IL">
              <a:solidFill>
                <a:prstClr val="black"/>
              </a:solidFill>
            </a:endParaRPr>
          </a:p>
        </p:txBody>
      </p:sp>
      <p:sp>
        <p:nvSpPr>
          <p:cNvPr id="640029" name="Oval 29"/>
          <p:cNvSpPr>
            <a:spLocks noChangeAspect="1" noChangeArrowheads="1"/>
          </p:cNvSpPr>
          <p:nvPr/>
        </p:nvSpPr>
        <p:spPr bwMode="auto">
          <a:xfrm rot="-1118274">
            <a:off x="5669850" y="3588490"/>
            <a:ext cx="90488" cy="71438"/>
          </a:xfrm>
          <a:prstGeom prst="ellipse">
            <a:avLst/>
          </a:prstGeom>
          <a:solidFill>
            <a:schemeClr val="tx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640030" name="Oval 30"/>
          <p:cNvSpPr>
            <a:spLocks noChangeAspect="1" noChangeArrowheads="1"/>
          </p:cNvSpPr>
          <p:nvPr/>
        </p:nvSpPr>
        <p:spPr bwMode="auto">
          <a:xfrm rot="5895381">
            <a:off x="6307265" y="4193856"/>
            <a:ext cx="71438" cy="80963"/>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640031" name="Oval 31"/>
          <p:cNvSpPr>
            <a:spLocks noChangeAspect="1" noChangeArrowheads="1"/>
          </p:cNvSpPr>
          <p:nvPr/>
        </p:nvSpPr>
        <p:spPr bwMode="auto">
          <a:xfrm rot="5895381">
            <a:off x="4736935" y="2243524"/>
            <a:ext cx="83345" cy="90488"/>
          </a:xfrm>
          <a:prstGeom prst="ellipse">
            <a:avLst/>
          </a:prstGeom>
          <a:solidFill>
            <a:srgbClr val="FF0000"/>
          </a:solidFill>
          <a:ln w="9525">
            <a:solidFill>
              <a:srgbClr val="FF0000"/>
            </a:solidFill>
            <a:round/>
            <a:headEnd/>
            <a:tailEnd/>
          </a:ln>
          <a:effectLst/>
          <a:extLst/>
        </p:spPr>
        <p:txBody>
          <a:bodyPr wrap="none" anchor="ctr"/>
          <a:lstStyle/>
          <a:p>
            <a:pPr algn="r" rtl="1"/>
            <a:endParaRPr lang="he-IL">
              <a:solidFill>
                <a:prstClr val="black"/>
              </a:solidFill>
            </a:endParaRPr>
          </a:p>
        </p:txBody>
      </p:sp>
      <p:sp>
        <p:nvSpPr>
          <p:cNvPr id="640032" name="Oval 32"/>
          <p:cNvSpPr>
            <a:spLocks noChangeAspect="1" noChangeArrowheads="1"/>
          </p:cNvSpPr>
          <p:nvPr/>
        </p:nvSpPr>
        <p:spPr bwMode="auto">
          <a:xfrm rot="5895381">
            <a:off x="5493363" y="2901319"/>
            <a:ext cx="71438" cy="90488"/>
          </a:xfrm>
          <a:prstGeom prst="ellipse">
            <a:avLst/>
          </a:prstGeom>
          <a:solidFill>
            <a:schemeClr val="tx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640033" name="Oval 33"/>
          <p:cNvSpPr>
            <a:spLocks noChangeAspect="1" noChangeArrowheads="1"/>
          </p:cNvSpPr>
          <p:nvPr/>
        </p:nvSpPr>
        <p:spPr bwMode="auto">
          <a:xfrm rot="5895381">
            <a:off x="6904302" y="3848908"/>
            <a:ext cx="71438" cy="80963"/>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640034" name="Oval 34"/>
          <p:cNvSpPr>
            <a:spLocks noChangeAspect="1" noChangeArrowheads="1"/>
          </p:cNvSpPr>
          <p:nvPr/>
        </p:nvSpPr>
        <p:spPr bwMode="auto">
          <a:xfrm rot="5895381">
            <a:off x="6796914" y="4753684"/>
            <a:ext cx="88106" cy="90488"/>
          </a:xfrm>
          <a:prstGeom prst="ellipse">
            <a:avLst/>
          </a:prstGeom>
          <a:solidFill>
            <a:srgbClr val="FFFF00"/>
          </a:solidFill>
          <a:ln w="9525">
            <a:solidFill>
              <a:srgbClr val="FFFF00"/>
            </a:solidFill>
            <a:round/>
            <a:headEnd/>
            <a:tailEnd/>
          </a:ln>
          <a:effectLst/>
          <a:extLst/>
        </p:spPr>
        <p:txBody>
          <a:bodyPr wrap="none" anchor="ctr"/>
          <a:lstStyle/>
          <a:p>
            <a:pPr algn="r" rtl="1"/>
            <a:endParaRPr lang="he-IL">
              <a:solidFill>
                <a:prstClr val="black"/>
              </a:solidFill>
            </a:endParaRPr>
          </a:p>
        </p:txBody>
      </p:sp>
      <p:sp>
        <p:nvSpPr>
          <p:cNvPr id="640035" name="Oval 35"/>
          <p:cNvSpPr>
            <a:spLocks noChangeAspect="1" noChangeArrowheads="1"/>
          </p:cNvSpPr>
          <p:nvPr/>
        </p:nvSpPr>
        <p:spPr bwMode="auto">
          <a:xfrm rot="5895381">
            <a:off x="6494854" y="2383972"/>
            <a:ext cx="71438" cy="80963"/>
          </a:xfrm>
          <a:prstGeom prst="ellipse">
            <a:avLst/>
          </a:prstGeom>
          <a:solidFill>
            <a:srgbClr val="FF0000"/>
          </a:solidFill>
          <a:ln w="9525">
            <a:solidFill>
              <a:srgbClr val="FF0000"/>
            </a:solidFill>
            <a:round/>
            <a:headEnd/>
            <a:tailEnd/>
          </a:ln>
          <a:effectLst/>
          <a:extLst/>
        </p:spPr>
        <p:txBody>
          <a:bodyPr wrap="none" anchor="ctr"/>
          <a:lstStyle/>
          <a:p>
            <a:pPr algn="r" rtl="1"/>
            <a:endParaRPr lang="he-IL">
              <a:solidFill>
                <a:prstClr val="black"/>
              </a:solidFill>
            </a:endParaRPr>
          </a:p>
        </p:txBody>
      </p:sp>
      <p:sp>
        <p:nvSpPr>
          <p:cNvPr id="640036" name="Oval 36"/>
          <p:cNvSpPr>
            <a:spLocks noChangeAspect="1" noChangeArrowheads="1"/>
          </p:cNvSpPr>
          <p:nvPr/>
        </p:nvSpPr>
        <p:spPr bwMode="auto">
          <a:xfrm rot="5895381">
            <a:off x="7383241" y="4391636"/>
            <a:ext cx="71438" cy="80963"/>
          </a:xfrm>
          <a:prstGeom prst="ellipse">
            <a:avLst/>
          </a:prstGeom>
          <a:solidFill>
            <a:srgbClr val="FF0000"/>
          </a:solidFill>
          <a:ln w="9525">
            <a:solidFill>
              <a:srgbClr val="FF0000"/>
            </a:solidFill>
            <a:round/>
            <a:headEnd/>
            <a:tailEnd/>
          </a:ln>
          <a:effectLst/>
          <a:extLst/>
        </p:spPr>
        <p:txBody>
          <a:bodyPr wrap="none" anchor="ctr"/>
          <a:lstStyle/>
          <a:p>
            <a:pPr algn="r" rtl="1"/>
            <a:endParaRPr lang="he-IL" dirty="0">
              <a:solidFill>
                <a:prstClr val="black"/>
              </a:solidFill>
            </a:endParaRPr>
          </a:p>
        </p:txBody>
      </p:sp>
      <p:sp>
        <p:nvSpPr>
          <p:cNvPr id="640037" name="Oval 37"/>
          <p:cNvSpPr>
            <a:spLocks noChangeAspect="1" noChangeArrowheads="1"/>
          </p:cNvSpPr>
          <p:nvPr/>
        </p:nvSpPr>
        <p:spPr bwMode="auto">
          <a:xfrm rot="5895381">
            <a:off x="6470226" y="2813697"/>
            <a:ext cx="71438" cy="90488"/>
          </a:xfrm>
          <a:prstGeom prst="ellipse">
            <a:avLst/>
          </a:prstGeom>
          <a:solidFill>
            <a:schemeClr val="tx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640038" name="Oval 38"/>
          <p:cNvSpPr>
            <a:spLocks noChangeAspect="1" noChangeArrowheads="1"/>
          </p:cNvSpPr>
          <p:nvPr/>
        </p:nvSpPr>
        <p:spPr bwMode="auto">
          <a:xfrm rot="5895381">
            <a:off x="6758004" y="4449282"/>
            <a:ext cx="71438" cy="80963"/>
          </a:xfrm>
          <a:prstGeom prst="ellipse">
            <a:avLst/>
          </a:prstGeom>
          <a:solidFill>
            <a:srgbClr val="FFFF00"/>
          </a:solidFill>
          <a:ln w="9525">
            <a:solidFill>
              <a:srgbClr val="FFFF00"/>
            </a:solidFill>
            <a:round/>
            <a:headEnd/>
            <a:tailEnd/>
          </a:ln>
          <a:effectLst/>
          <a:extLst/>
        </p:spPr>
        <p:txBody>
          <a:bodyPr wrap="none" anchor="ctr"/>
          <a:lstStyle/>
          <a:p>
            <a:pPr algn="r" rtl="1"/>
            <a:endParaRPr lang="he-IL">
              <a:solidFill>
                <a:prstClr val="black"/>
              </a:solidFill>
            </a:endParaRPr>
          </a:p>
        </p:txBody>
      </p:sp>
      <p:sp>
        <p:nvSpPr>
          <p:cNvPr id="640039" name="Oval 39"/>
          <p:cNvSpPr>
            <a:spLocks noChangeAspect="1" noChangeArrowheads="1"/>
          </p:cNvSpPr>
          <p:nvPr/>
        </p:nvSpPr>
        <p:spPr bwMode="auto">
          <a:xfrm rot="5895381">
            <a:off x="6611159" y="5330176"/>
            <a:ext cx="88106" cy="80963"/>
          </a:xfrm>
          <a:prstGeom prst="ellipse">
            <a:avLst/>
          </a:prstGeom>
          <a:solidFill>
            <a:srgbClr val="FFFF00"/>
          </a:solidFill>
          <a:ln w="9525">
            <a:solidFill>
              <a:srgbClr val="FFFF00"/>
            </a:solidFill>
            <a:round/>
            <a:headEnd/>
            <a:tailEnd/>
          </a:ln>
          <a:effectLst/>
          <a:extLst/>
        </p:spPr>
        <p:txBody>
          <a:bodyPr wrap="none" anchor="ctr"/>
          <a:lstStyle/>
          <a:p>
            <a:pPr algn="r" rtl="1"/>
            <a:endParaRPr lang="he-IL">
              <a:solidFill>
                <a:prstClr val="black"/>
              </a:solidFill>
            </a:endParaRPr>
          </a:p>
        </p:txBody>
      </p:sp>
      <p:sp>
        <p:nvSpPr>
          <p:cNvPr id="640040" name="Oval 40"/>
          <p:cNvSpPr>
            <a:spLocks noChangeAspect="1" noChangeArrowheads="1"/>
          </p:cNvSpPr>
          <p:nvPr/>
        </p:nvSpPr>
        <p:spPr bwMode="auto">
          <a:xfrm rot="4777107">
            <a:off x="6103039" y="3802982"/>
            <a:ext cx="88106" cy="90488"/>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640041" name="Oval 41"/>
          <p:cNvSpPr>
            <a:spLocks noChangeAspect="1" noChangeArrowheads="1"/>
          </p:cNvSpPr>
          <p:nvPr/>
        </p:nvSpPr>
        <p:spPr bwMode="auto">
          <a:xfrm rot="4777107">
            <a:off x="5893793" y="5199939"/>
            <a:ext cx="71438" cy="80963"/>
          </a:xfrm>
          <a:prstGeom prst="ellipse">
            <a:avLst/>
          </a:prstGeom>
          <a:solidFill>
            <a:srgbClr val="FFFF00"/>
          </a:solidFill>
          <a:ln w="9525">
            <a:solidFill>
              <a:srgbClr val="FFFF00"/>
            </a:solidFill>
            <a:round/>
            <a:headEnd/>
            <a:tailEnd/>
          </a:ln>
          <a:effectLst/>
          <a:extLst/>
        </p:spPr>
        <p:txBody>
          <a:bodyPr wrap="none" anchor="ctr"/>
          <a:lstStyle/>
          <a:p>
            <a:pPr algn="r" rtl="1"/>
            <a:endParaRPr lang="he-IL">
              <a:solidFill>
                <a:prstClr val="black"/>
              </a:solidFill>
            </a:endParaRPr>
          </a:p>
        </p:txBody>
      </p:sp>
      <p:sp>
        <p:nvSpPr>
          <p:cNvPr id="640042" name="Oval 42"/>
          <p:cNvSpPr>
            <a:spLocks noChangeAspect="1" noChangeArrowheads="1"/>
          </p:cNvSpPr>
          <p:nvPr/>
        </p:nvSpPr>
        <p:spPr bwMode="auto">
          <a:xfrm rot="4777107">
            <a:off x="5397203" y="2206813"/>
            <a:ext cx="71438" cy="80963"/>
          </a:xfrm>
          <a:prstGeom prst="ellipse">
            <a:avLst/>
          </a:prstGeom>
          <a:solidFill>
            <a:srgbClr val="FF0000"/>
          </a:solidFill>
          <a:ln w="9525">
            <a:solidFill>
              <a:srgbClr val="FF0000"/>
            </a:solidFill>
            <a:round/>
            <a:headEnd/>
            <a:tailEnd/>
          </a:ln>
          <a:effectLst/>
          <a:extLst/>
        </p:spPr>
        <p:txBody>
          <a:bodyPr wrap="none" anchor="ctr"/>
          <a:lstStyle/>
          <a:p>
            <a:pPr algn="r" rtl="1"/>
            <a:endParaRPr lang="he-IL">
              <a:solidFill>
                <a:prstClr val="black"/>
              </a:solidFill>
            </a:endParaRPr>
          </a:p>
        </p:txBody>
      </p:sp>
      <p:sp>
        <p:nvSpPr>
          <p:cNvPr id="640043" name="Oval 43"/>
          <p:cNvSpPr>
            <a:spLocks noChangeAspect="1" noChangeArrowheads="1"/>
          </p:cNvSpPr>
          <p:nvPr/>
        </p:nvSpPr>
        <p:spPr bwMode="auto">
          <a:xfrm rot="4777107">
            <a:off x="5718799" y="4021215"/>
            <a:ext cx="88107" cy="80963"/>
          </a:xfrm>
          <a:prstGeom prst="ellipse">
            <a:avLst/>
          </a:prstGeom>
          <a:solidFill>
            <a:schemeClr val="tx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640044" name="Oval 44"/>
          <p:cNvSpPr>
            <a:spLocks noChangeAspect="1" noChangeArrowheads="1"/>
          </p:cNvSpPr>
          <p:nvPr/>
        </p:nvSpPr>
        <p:spPr bwMode="auto">
          <a:xfrm rot="4777107">
            <a:off x="7100557" y="3250805"/>
            <a:ext cx="76200" cy="80963"/>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640045" name="Oval 45"/>
          <p:cNvSpPr>
            <a:spLocks noChangeAspect="1" noChangeArrowheads="1"/>
          </p:cNvSpPr>
          <p:nvPr/>
        </p:nvSpPr>
        <p:spPr bwMode="auto">
          <a:xfrm rot="4777107">
            <a:off x="5064267" y="2530630"/>
            <a:ext cx="76200" cy="90488"/>
          </a:xfrm>
          <a:prstGeom prst="ellipse">
            <a:avLst/>
          </a:prstGeom>
          <a:solidFill>
            <a:srgbClr val="FF0000"/>
          </a:solidFill>
          <a:ln w="9525">
            <a:solidFill>
              <a:srgbClr val="FF0000"/>
            </a:solidFill>
            <a:round/>
            <a:headEnd/>
            <a:tailEnd/>
          </a:ln>
          <a:effectLst/>
          <a:extLst/>
        </p:spPr>
        <p:txBody>
          <a:bodyPr wrap="none" anchor="ctr"/>
          <a:lstStyle/>
          <a:p>
            <a:pPr algn="r" rtl="1"/>
            <a:endParaRPr lang="he-IL">
              <a:solidFill>
                <a:prstClr val="black"/>
              </a:solidFill>
            </a:endParaRPr>
          </a:p>
        </p:txBody>
      </p:sp>
      <p:sp>
        <p:nvSpPr>
          <p:cNvPr id="640047" name="Oval 47"/>
          <p:cNvSpPr>
            <a:spLocks noChangeAspect="1" noChangeArrowheads="1"/>
          </p:cNvSpPr>
          <p:nvPr/>
        </p:nvSpPr>
        <p:spPr bwMode="auto">
          <a:xfrm rot="4777107">
            <a:off x="4694565" y="3481517"/>
            <a:ext cx="83345" cy="90488"/>
          </a:xfrm>
          <a:prstGeom prst="ellipse">
            <a:avLst/>
          </a:prstGeom>
          <a:solidFill>
            <a:srgbClr val="FF0000"/>
          </a:solidFill>
          <a:ln w="9525">
            <a:solidFill>
              <a:srgbClr val="FF0000"/>
            </a:solidFill>
            <a:round/>
            <a:headEnd/>
            <a:tailEnd/>
          </a:ln>
          <a:effectLst/>
          <a:extLst/>
        </p:spPr>
        <p:txBody>
          <a:bodyPr wrap="none" anchor="ctr"/>
          <a:lstStyle/>
          <a:p>
            <a:pPr algn="r" rtl="1"/>
            <a:endParaRPr lang="he-IL">
              <a:solidFill>
                <a:prstClr val="black"/>
              </a:solidFill>
            </a:endParaRPr>
          </a:p>
        </p:txBody>
      </p:sp>
      <p:sp>
        <p:nvSpPr>
          <p:cNvPr id="640048" name="Oval 48"/>
          <p:cNvSpPr>
            <a:spLocks noChangeAspect="1" noChangeArrowheads="1"/>
          </p:cNvSpPr>
          <p:nvPr/>
        </p:nvSpPr>
        <p:spPr bwMode="auto">
          <a:xfrm rot="4777107">
            <a:off x="6802592" y="5368509"/>
            <a:ext cx="76200" cy="90488"/>
          </a:xfrm>
          <a:prstGeom prst="ellipse">
            <a:avLst/>
          </a:prstGeom>
          <a:solidFill>
            <a:srgbClr val="FFFF00"/>
          </a:solidFill>
          <a:ln w="9525">
            <a:solidFill>
              <a:srgbClr val="FFFF00"/>
            </a:solidFill>
            <a:round/>
            <a:headEnd/>
            <a:tailEnd/>
          </a:ln>
          <a:effectLst/>
          <a:extLst/>
        </p:spPr>
        <p:txBody>
          <a:bodyPr wrap="none" anchor="ctr"/>
          <a:lstStyle/>
          <a:p>
            <a:pPr algn="r" rtl="1"/>
            <a:endParaRPr lang="he-IL">
              <a:solidFill>
                <a:prstClr val="black"/>
              </a:solidFill>
            </a:endParaRPr>
          </a:p>
        </p:txBody>
      </p:sp>
      <p:sp>
        <p:nvSpPr>
          <p:cNvPr id="640051" name="Text Box 51"/>
          <p:cNvSpPr txBox="1">
            <a:spLocks noChangeArrowheads="1"/>
          </p:cNvSpPr>
          <p:nvPr/>
        </p:nvSpPr>
        <p:spPr bwMode="auto">
          <a:xfrm>
            <a:off x="7772400" y="3200400"/>
            <a:ext cx="2438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endParaRPr>
          </a:p>
        </p:txBody>
      </p:sp>
      <p:sp>
        <p:nvSpPr>
          <p:cNvPr id="40" name="Oval 32"/>
          <p:cNvSpPr>
            <a:spLocks noChangeAspect="1" noChangeArrowheads="1"/>
          </p:cNvSpPr>
          <p:nvPr/>
        </p:nvSpPr>
        <p:spPr bwMode="auto">
          <a:xfrm rot="5895381">
            <a:off x="5002264" y="2273474"/>
            <a:ext cx="71438" cy="90488"/>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41" name="Oval 37"/>
          <p:cNvSpPr>
            <a:spLocks noChangeAspect="1" noChangeArrowheads="1"/>
          </p:cNvSpPr>
          <p:nvPr/>
        </p:nvSpPr>
        <p:spPr bwMode="auto">
          <a:xfrm rot="5895381">
            <a:off x="6442424" y="4998094"/>
            <a:ext cx="71438" cy="90488"/>
          </a:xfrm>
          <a:prstGeom prst="ellipse">
            <a:avLst/>
          </a:prstGeom>
          <a:solidFill>
            <a:srgbClr val="FFFF00"/>
          </a:solidFill>
          <a:ln w="9525">
            <a:solidFill>
              <a:srgbClr val="FFFF00"/>
            </a:solidFill>
            <a:round/>
            <a:headEnd/>
            <a:tailEnd/>
          </a:ln>
          <a:effectLst/>
          <a:extLst/>
        </p:spPr>
        <p:txBody>
          <a:bodyPr wrap="none" anchor="ctr"/>
          <a:lstStyle/>
          <a:p>
            <a:pPr algn="r" rtl="1"/>
            <a:endParaRPr lang="he-IL" u="sng">
              <a:solidFill>
                <a:prstClr val="black"/>
              </a:solidFill>
            </a:endParaRPr>
          </a:p>
        </p:txBody>
      </p:sp>
      <p:sp>
        <p:nvSpPr>
          <p:cNvPr id="43" name="TextBox 42"/>
          <p:cNvSpPr txBox="1"/>
          <p:nvPr/>
        </p:nvSpPr>
        <p:spPr>
          <a:xfrm>
            <a:off x="4487914" y="5714092"/>
            <a:ext cx="2616199" cy="523220"/>
          </a:xfrm>
          <a:prstGeom prst="rect">
            <a:avLst/>
          </a:prstGeom>
          <a:noFill/>
        </p:spPr>
        <p:txBody>
          <a:bodyPr wrap="square" rtlCol="1">
            <a:spAutoFit/>
          </a:bodyPr>
          <a:lstStyle/>
          <a:p>
            <a:pPr algn="r" rtl="1"/>
            <a:r>
              <a:rPr lang="en-US" sz="2800" dirty="0">
                <a:solidFill>
                  <a:prstClr val="black"/>
                </a:solidFill>
              </a:rPr>
              <a:t>New Recipients</a:t>
            </a:r>
            <a:endParaRPr lang="he-IL" sz="2800" dirty="0">
              <a:solidFill>
                <a:prstClr val="black"/>
              </a:solidFill>
            </a:endParaRPr>
          </a:p>
        </p:txBody>
      </p:sp>
      <p:sp>
        <p:nvSpPr>
          <p:cNvPr id="44" name="TextBox 43"/>
          <p:cNvSpPr txBox="1"/>
          <p:nvPr/>
        </p:nvSpPr>
        <p:spPr>
          <a:xfrm rot="16200000">
            <a:off x="2518451" y="3955906"/>
            <a:ext cx="2616199" cy="523220"/>
          </a:xfrm>
          <a:prstGeom prst="rect">
            <a:avLst/>
          </a:prstGeom>
          <a:noFill/>
        </p:spPr>
        <p:txBody>
          <a:bodyPr wrap="square" rtlCol="1">
            <a:spAutoFit/>
          </a:bodyPr>
          <a:lstStyle/>
          <a:p>
            <a:pPr algn="r" rtl="1"/>
            <a:r>
              <a:rPr lang="en-US" sz="2800" dirty="0">
                <a:solidFill>
                  <a:prstClr val="black"/>
                </a:solidFill>
              </a:rPr>
              <a:t>Email Length</a:t>
            </a:r>
            <a:endParaRPr lang="he-IL" sz="2800" dirty="0">
              <a:solidFill>
                <a:prstClr val="black"/>
              </a:solidFill>
            </a:endParaRPr>
          </a:p>
        </p:txBody>
      </p:sp>
      <p:sp>
        <p:nvSpPr>
          <p:cNvPr id="3" name="Slide Number Placeholder 2">
            <a:extLst>
              <a:ext uri="{FF2B5EF4-FFF2-40B4-BE49-F238E27FC236}">
                <a16:creationId xmlns:a16="http://schemas.microsoft.com/office/drawing/2014/main" id="{5671E152-8C8D-4367-BF68-2BE636EF7F86}"/>
              </a:ext>
            </a:extLst>
          </p:cNvPr>
          <p:cNvSpPr>
            <a:spLocks noGrp="1"/>
          </p:cNvSpPr>
          <p:nvPr>
            <p:ph type="sldNum" sz="quarter" idx="12"/>
          </p:nvPr>
        </p:nvSpPr>
        <p:spPr/>
        <p:txBody>
          <a:bodyPr/>
          <a:lstStyle/>
          <a:p>
            <a:fld id="{14452C20-59BC-40FC-8A2C-7AA168804D5B}" type="slidenum">
              <a:rPr lang="he-IL" smtClean="0"/>
              <a:pPr/>
              <a:t>44</a:t>
            </a:fld>
            <a:endParaRPr lang="he-IL" dirty="0"/>
          </a:p>
        </p:txBody>
      </p:sp>
    </p:spTree>
    <p:extLst>
      <p:ext uri="{BB962C8B-B14F-4D97-AF65-F5344CB8AC3E}">
        <p14:creationId xmlns:p14="http://schemas.microsoft.com/office/powerpoint/2010/main" val="24988293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676400" y="304800"/>
            <a:ext cx="7947992" cy="685800"/>
          </a:xfrm>
        </p:spPr>
        <p:txBody>
          <a:bodyPr>
            <a:normAutofit fontScale="90000"/>
          </a:bodyPr>
          <a:lstStyle/>
          <a:p>
            <a:r>
              <a:rPr lang="en-US" dirty="0"/>
              <a:t>Supervised Learning - Multi Label</a:t>
            </a:r>
          </a:p>
        </p:txBody>
      </p:sp>
      <p:sp>
        <p:nvSpPr>
          <p:cNvPr id="640051" name="Text Box 51"/>
          <p:cNvSpPr txBox="1">
            <a:spLocks noChangeArrowheads="1"/>
          </p:cNvSpPr>
          <p:nvPr/>
        </p:nvSpPr>
        <p:spPr bwMode="auto">
          <a:xfrm>
            <a:off x="7772400" y="3200400"/>
            <a:ext cx="2438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3" y="2007186"/>
            <a:ext cx="5100216" cy="480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59783" y="1052737"/>
            <a:ext cx="8147248" cy="646331"/>
          </a:xfrm>
          <a:prstGeom prst="rect">
            <a:avLst/>
          </a:prstGeom>
          <a:noFill/>
        </p:spPr>
        <p:txBody>
          <a:bodyPr wrap="square" rtlCol="1">
            <a:spAutoFit/>
          </a:bodyPr>
          <a:lstStyle/>
          <a:p>
            <a:r>
              <a:rPr lang="en-US" i="1" dirty="0">
                <a:solidFill>
                  <a:prstClr val="black"/>
                </a:solidFill>
              </a:rPr>
              <a:t>Multi</a:t>
            </a:r>
            <a:r>
              <a:rPr lang="en-US" dirty="0">
                <a:solidFill>
                  <a:prstClr val="black"/>
                </a:solidFill>
              </a:rPr>
              <a:t>-</a:t>
            </a:r>
            <a:r>
              <a:rPr lang="en-US" i="1" dirty="0">
                <a:solidFill>
                  <a:prstClr val="black"/>
                </a:solidFill>
              </a:rPr>
              <a:t>label learning</a:t>
            </a:r>
            <a:r>
              <a:rPr lang="en-US" dirty="0">
                <a:solidFill>
                  <a:prstClr val="black"/>
                </a:solidFill>
              </a:rPr>
              <a:t> refers to the classification problem where each example can be assigned to multiple class labels simultaneously</a:t>
            </a:r>
            <a:endParaRPr lang="he-IL" dirty="0">
              <a:solidFill>
                <a:prstClr val="black"/>
              </a:solidFill>
            </a:endParaRPr>
          </a:p>
        </p:txBody>
      </p:sp>
      <p:sp>
        <p:nvSpPr>
          <p:cNvPr id="3" name="Slide Number Placeholder 2">
            <a:extLst>
              <a:ext uri="{FF2B5EF4-FFF2-40B4-BE49-F238E27FC236}">
                <a16:creationId xmlns:a16="http://schemas.microsoft.com/office/drawing/2014/main" id="{D7B08976-E422-400D-A132-EDA4F901DC14}"/>
              </a:ext>
            </a:extLst>
          </p:cNvPr>
          <p:cNvSpPr>
            <a:spLocks noGrp="1"/>
          </p:cNvSpPr>
          <p:nvPr>
            <p:ph type="sldNum" sz="quarter" idx="12"/>
          </p:nvPr>
        </p:nvSpPr>
        <p:spPr/>
        <p:txBody>
          <a:bodyPr/>
          <a:lstStyle/>
          <a:p>
            <a:fld id="{14452C20-59BC-40FC-8A2C-7AA168804D5B}" type="slidenum">
              <a:rPr lang="he-IL" smtClean="0"/>
              <a:pPr/>
              <a:t>45</a:t>
            </a:fld>
            <a:endParaRPr lang="he-IL" dirty="0"/>
          </a:p>
        </p:txBody>
      </p:sp>
    </p:spTree>
    <p:extLst>
      <p:ext uri="{BB962C8B-B14F-4D97-AF65-F5344CB8AC3E}">
        <p14:creationId xmlns:p14="http://schemas.microsoft.com/office/powerpoint/2010/main" val="10003513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676400" y="304800"/>
            <a:ext cx="7947992" cy="685800"/>
          </a:xfrm>
        </p:spPr>
        <p:txBody>
          <a:bodyPr>
            <a:normAutofit fontScale="90000"/>
          </a:bodyPr>
          <a:lstStyle/>
          <a:p>
            <a:r>
              <a:rPr lang="en-US" dirty="0"/>
              <a:t>Supervised Learning - Multi Label</a:t>
            </a:r>
          </a:p>
        </p:txBody>
      </p:sp>
      <p:sp>
        <p:nvSpPr>
          <p:cNvPr id="640051" name="Text Box 51"/>
          <p:cNvSpPr txBox="1">
            <a:spLocks noChangeArrowheads="1"/>
          </p:cNvSpPr>
          <p:nvPr/>
        </p:nvSpPr>
        <p:spPr bwMode="auto">
          <a:xfrm>
            <a:off x="7772400" y="3200400"/>
            <a:ext cx="2438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endParaRPr>
          </a:p>
        </p:txBody>
      </p:sp>
      <p:sp>
        <p:nvSpPr>
          <p:cNvPr id="2" name="TextBox 1"/>
          <p:cNvSpPr txBox="1"/>
          <p:nvPr/>
        </p:nvSpPr>
        <p:spPr>
          <a:xfrm>
            <a:off x="2059783" y="1052737"/>
            <a:ext cx="8147248" cy="646331"/>
          </a:xfrm>
          <a:prstGeom prst="rect">
            <a:avLst/>
          </a:prstGeom>
          <a:noFill/>
        </p:spPr>
        <p:txBody>
          <a:bodyPr wrap="square" rtlCol="1">
            <a:spAutoFit/>
          </a:bodyPr>
          <a:lstStyle/>
          <a:p>
            <a:r>
              <a:rPr lang="en-US" i="1" dirty="0">
                <a:solidFill>
                  <a:prstClr val="black"/>
                </a:solidFill>
              </a:rPr>
              <a:t>Multi</a:t>
            </a:r>
            <a:r>
              <a:rPr lang="en-US" dirty="0">
                <a:solidFill>
                  <a:prstClr val="black"/>
                </a:solidFill>
              </a:rPr>
              <a:t>-</a:t>
            </a:r>
            <a:r>
              <a:rPr lang="en-US" i="1" dirty="0">
                <a:solidFill>
                  <a:prstClr val="black"/>
                </a:solidFill>
              </a:rPr>
              <a:t>label learning</a:t>
            </a:r>
            <a:r>
              <a:rPr lang="en-US" dirty="0">
                <a:solidFill>
                  <a:prstClr val="black"/>
                </a:solidFill>
              </a:rPr>
              <a:t> refers to the classification problem where each example can be assigned to multiple class labels simultaneously</a:t>
            </a:r>
            <a:endParaRPr lang="he-IL" dirty="0">
              <a:solidFill>
                <a:prstClr val="black"/>
              </a:solidFill>
            </a:endParaRPr>
          </a:p>
        </p:txBody>
      </p:sp>
      <p:pic>
        <p:nvPicPr>
          <p:cNvPr id="8194" name="Picture 2" descr="https://miro.medium.com/max/2000/1*r0gYXMSQf5VhdMyl2bRDyg.png">
            <a:extLst>
              <a:ext uri="{FF2B5EF4-FFF2-40B4-BE49-F238E27FC236}">
                <a16:creationId xmlns:a16="http://schemas.microsoft.com/office/drawing/2014/main" id="{357C7B80-25E2-4B6E-966B-F68308EAB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38" y="0"/>
            <a:ext cx="10955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D3D66DD-F1A4-465D-93FC-1A047435AFB0}"/>
              </a:ext>
            </a:extLst>
          </p:cNvPr>
          <p:cNvSpPr>
            <a:spLocks noGrp="1"/>
          </p:cNvSpPr>
          <p:nvPr>
            <p:ph type="sldNum" sz="quarter" idx="12"/>
          </p:nvPr>
        </p:nvSpPr>
        <p:spPr/>
        <p:txBody>
          <a:bodyPr/>
          <a:lstStyle/>
          <a:p>
            <a:fld id="{14452C20-59BC-40FC-8A2C-7AA168804D5B}" type="slidenum">
              <a:rPr lang="he-IL" smtClean="0"/>
              <a:pPr/>
              <a:t>46</a:t>
            </a:fld>
            <a:endParaRPr lang="he-IL" dirty="0"/>
          </a:p>
        </p:txBody>
      </p:sp>
    </p:spTree>
    <p:extLst>
      <p:ext uri="{BB962C8B-B14F-4D97-AF65-F5344CB8AC3E}">
        <p14:creationId xmlns:p14="http://schemas.microsoft.com/office/powerpoint/2010/main" val="4515593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676400" y="304800"/>
            <a:ext cx="7947992" cy="685800"/>
          </a:xfrm>
        </p:spPr>
        <p:txBody>
          <a:bodyPr>
            <a:normAutofit fontScale="90000"/>
          </a:bodyPr>
          <a:lstStyle/>
          <a:p>
            <a:r>
              <a:rPr lang="en-US" dirty="0"/>
              <a:t>Supervised Learning - Regression</a:t>
            </a:r>
          </a:p>
        </p:txBody>
      </p:sp>
      <p:sp>
        <p:nvSpPr>
          <p:cNvPr id="640051" name="Text Box 51"/>
          <p:cNvSpPr txBox="1">
            <a:spLocks noChangeArrowheads="1"/>
          </p:cNvSpPr>
          <p:nvPr/>
        </p:nvSpPr>
        <p:spPr bwMode="auto">
          <a:xfrm>
            <a:off x="7772400" y="3200400"/>
            <a:ext cx="2438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endParaRPr>
          </a:p>
        </p:txBody>
      </p:sp>
      <p:sp>
        <p:nvSpPr>
          <p:cNvPr id="2" name="TextBox 1"/>
          <p:cNvSpPr txBox="1"/>
          <p:nvPr/>
        </p:nvSpPr>
        <p:spPr>
          <a:xfrm>
            <a:off x="2059783" y="1052737"/>
            <a:ext cx="8147248" cy="646331"/>
          </a:xfrm>
          <a:prstGeom prst="rect">
            <a:avLst/>
          </a:prstGeom>
          <a:noFill/>
        </p:spPr>
        <p:txBody>
          <a:bodyPr wrap="square" rtlCol="1">
            <a:spAutoFit/>
          </a:bodyPr>
          <a:lstStyle/>
          <a:p>
            <a:r>
              <a:rPr lang="en-US" i="1" dirty="0">
                <a:solidFill>
                  <a:prstClr val="black"/>
                </a:solidFill>
              </a:rPr>
              <a:t>Find a relationship between a </a:t>
            </a:r>
            <a:r>
              <a:rPr lang="en-US" b="1" i="1" dirty="0">
                <a:solidFill>
                  <a:prstClr val="black"/>
                </a:solidFill>
              </a:rPr>
              <a:t>numeric</a:t>
            </a:r>
            <a:r>
              <a:rPr lang="en-US" i="1" dirty="0">
                <a:solidFill>
                  <a:prstClr val="black"/>
                </a:solidFill>
              </a:rPr>
              <a:t> dependent variable and one or more independent variables</a:t>
            </a:r>
            <a:endParaRPr lang="he-IL" dirty="0">
              <a:solidFill>
                <a:prstClr val="black"/>
              </a:solidFill>
            </a:endParaRPr>
          </a:p>
        </p:txBody>
      </p:sp>
      <p:sp>
        <p:nvSpPr>
          <p:cNvPr id="6" name="Line 13"/>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r" rtl="1"/>
            <a:endParaRPr lang="he-IL">
              <a:solidFill>
                <a:prstClr val="black"/>
              </a:solidFill>
            </a:endParaRPr>
          </a:p>
        </p:txBody>
      </p:sp>
      <p:sp>
        <p:nvSpPr>
          <p:cNvPr id="7" name="Line 14"/>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rtl="1"/>
            <a:endParaRPr lang="he-IL">
              <a:solidFill>
                <a:prstClr val="black"/>
              </a:solidFill>
            </a:endParaRPr>
          </a:p>
        </p:txBody>
      </p:sp>
      <p:sp>
        <p:nvSpPr>
          <p:cNvPr id="9" name="Oval 17"/>
          <p:cNvSpPr>
            <a:spLocks noChangeAspect="1" noChangeArrowheads="1"/>
          </p:cNvSpPr>
          <p:nvPr/>
        </p:nvSpPr>
        <p:spPr bwMode="auto">
          <a:xfrm>
            <a:off x="6671931" y="4149650"/>
            <a:ext cx="90488" cy="71438"/>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11" name="Oval 19"/>
          <p:cNvSpPr>
            <a:spLocks noChangeAspect="1" noChangeArrowheads="1"/>
          </p:cNvSpPr>
          <p:nvPr/>
        </p:nvSpPr>
        <p:spPr bwMode="auto">
          <a:xfrm>
            <a:off x="6804341" y="3597275"/>
            <a:ext cx="90488" cy="76200"/>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12" name="Oval 20"/>
          <p:cNvSpPr>
            <a:spLocks noChangeAspect="1" noChangeArrowheads="1"/>
          </p:cNvSpPr>
          <p:nvPr/>
        </p:nvSpPr>
        <p:spPr bwMode="auto">
          <a:xfrm>
            <a:off x="6159054" y="4329263"/>
            <a:ext cx="80963" cy="71438"/>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18" name="Oval 26"/>
          <p:cNvSpPr>
            <a:spLocks noChangeAspect="1" noChangeArrowheads="1"/>
          </p:cNvSpPr>
          <p:nvPr/>
        </p:nvSpPr>
        <p:spPr bwMode="auto">
          <a:xfrm rot="-1118274">
            <a:off x="6547181" y="3785768"/>
            <a:ext cx="90488" cy="76200"/>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22" name="Oval 30"/>
          <p:cNvSpPr>
            <a:spLocks noChangeAspect="1" noChangeArrowheads="1"/>
          </p:cNvSpPr>
          <p:nvPr/>
        </p:nvSpPr>
        <p:spPr bwMode="auto">
          <a:xfrm rot="5895381">
            <a:off x="6307265" y="4193856"/>
            <a:ext cx="71438" cy="80963"/>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25" name="Oval 33"/>
          <p:cNvSpPr>
            <a:spLocks noChangeAspect="1" noChangeArrowheads="1"/>
          </p:cNvSpPr>
          <p:nvPr/>
        </p:nvSpPr>
        <p:spPr bwMode="auto">
          <a:xfrm rot="5895381">
            <a:off x="6904302" y="3789722"/>
            <a:ext cx="71438" cy="80963"/>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32" name="Oval 40"/>
          <p:cNvSpPr>
            <a:spLocks noChangeAspect="1" noChangeArrowheads="1"/>
          </p:cNvSpPr>
          <p:nvPr/>
        </p:nvSpPr>
        <p:spPr bwMode="auto">
          <a:xfrm rot="4777107">
            <a:off x="6103039" y="3802982"/>
            <a:ext cx="88106" cy="90488"/>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36" name="Oval 44"/>
          <p:cNvSpPr>
            <a:spLocks noChangeAspect="1" noChangeArrowheads="1"/>
          </p:cNvSpPr>
          <p:nvPr/>
        </p:nvSpPr>
        <p:spPr bwMode="auto">
          <a:xfrm rot="4777107">
            <a:off x="7100557" y="3250805"/>
            <a:ext cx="76200" cy="80963"/>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42" name="TextBox 41"/>
          <p:cNvSpPr txBox="1"/>
          <p:nvPr/>
        </p:nvSpPr>
        <p:spPr>
          <a:xfrm>
            <a:off x="4487914" y="5714092"/>
            <a:ext cx="2616199" cy="523220"/>
          </a:xfrm>
          <a:prstGeom prst="rect">
            <a:avLst/>
          </a:prstGeom>
          <a:noFill/>
        </p:spPr>
        <p:txBody>
          <a:bodyPr wrap="square" rtlCol="1">
            <a:spAutoFit/>
          </a:bodyPr>
          <a:lstStyle/>
          <a:p>
            <a:pPr algn="r" rtl="1"/>
            <a:r>
              <a:rPr lang="en-US" sz="2800" dirty="0">
                <a:solidFill>
                  <a:prstClr val="black"/>
                </a:solidFill>
              </a:rPr>
              <a:t>New Recipients</a:t>
            </a:r>
            <a:endParaRPr lang="he-IL" sz="2800" dirty="0">
              <a:solidFill>
                <a:prstClr val="black"/>
              </a:solidFill>
            </a:endParaRPr>
          </a:p>
        </p:txBody>
      </p:sp>
      <p:sp>
        <p:nvSpPr>
          <p:cNvPr id="43" name="TextBox 42"/>
          <p:cNvSpPr txBox="1"/>
          <p:nvPr/>
        </p:nvSpPr>
        <p:spPr>
          <a:xfrm rot="16200000">
            <a:off x="2518451" y="3955906"/>
            <a:ext cx="2616199" cy="523220"/>
          </a:xfrm>
          <a:prstGeom prst="rect">
            <a:avLst/>
          </a:prstGeom>
          <a:noFill/>
        </p:spPr>
        <p:txBody>
          <a:bodyPr wrap="square" rtlCol="1">
            <a:spAutoFit/>
          </a:bodyPr>
          <a:lstStyle/>
          <a:p>
            <a:pPr algn="r" rtl="1"/>
            <a:r>
              <a:rPr lang="en-US" sz="2800" dirty="0">
                <a:solidFill>
                  <a:prstClr val="black"/>
                </a:solidFill>
              </a:rPr>
              <a:t>Email Length</a:t>
            </a:r>
            <a:endParaRPr lang="he-IL" sz="2800" dirty="0">
              <a:solidFill>
                <a:prstClr val="black"/>
              </a:solidFill>
            </a:endParaRPr>
          </a:p>
        </p:txBody>
      </p:sp>
      <p:sp>
        <p:nvSpPr>
          <p:cNvPr id="44" name="Oval 17"/>
          <p:cNvSpPr>
            <a:spLocks noChangeAspect="1" noChangeArrowheads="1"/>
          </p:cNvSpPr>
          <p:nvPr/>
        </p:nvSpPr>
        <p:spPr bwMode="auto">
          <a:xfrm>
            <a:off x="5809185" y="4657884"/>
            <a:ext cx="90488" cy="71438"/>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45" name="Oval 19"/>
          <p:cNvSpPr>
            <a:spLocks noChangeAspect="1" noChangeArrowheads="1"/>
          </p:cNvSpPr>
          <p:nvPr/>
        </p:nvSpPr>
        <p:spPr bwMode="auto">
          <a:xfrm>
            <a:off x="5958282" y="3821145"/>
            <a:ext cx="90488" cy="76200"/>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46" name="Oval 20"/>
          <p:cNvSpPr>
            <a:spLocks noChangeAspect="1" noChangeArrowheads="1"/>
          </p:cNvSpPr>
          <p:nvPr/>
        </p:nvSpPr>
        <p:spPr bwMode="auto">
          <a:xfrm>
            <a:off x="5296308" y="5013746"/>
            <a:ext cx="80963" cy="71438"/>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47" name="Oval 26"/>
          <p:cNvSpPr>
            <a:spLocks noChangeAspect="1" noChangeArrowheads="1"/>
          </p:cNvSpPr>
          <p:nvPr/>
        </p:nvSpPr>
        <p:spPr bwMode="auto">
          <a:xfrm rot="-1118274">
            <a:off x="5805816" y="4199375"/>
            <a:ext cx="90488" cy="76200"/>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48" name="Oval 30"/>
          <p:cNvSpPr>
            <a:spLocks noChangeAspect="1" noChangeArrowheads="1"/>
          </p:cNvSpPr>
          <p:nvPr/>
        </p:nvSpPr>
        <p:spPr bwMode="auto">
          <a:xfrm rot="5895381">
            <a:off x="5444519" y="4878339"/>
            <a:ext cx="71438" cy="80963"/>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49" name="Oval 33"/>
          <p:cNvSpPr>
            <a:spLocks noChangeAspect="1" noChangeArrowheads="1"/>
          </p:cNvSpPr>
          <p:nvPr/>
        </p:nvSpPr>
        <p:spPr bwMode="auto">
          <a:xfrm rot="5895381">
            <a:off x="6041556" y="4533391"/>
            <a:ext cx="71438" cy="80963"/>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50" name="Oval 40"/>
          <p:cNvSpPr>
            <a:spLocks noChangeAspect="1" noChangeArrowheads="1"/>
          </p:cNvSpPr>
          <p:nvPr/>
        </p:nvSpPr>
        <p:spPr bwMode="auto">
          <a:xfrm rot="4777107">
            <a:off x="5240293" y="4487465"/>
            <a:ext cx="88106" cy="90488"/>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51" name="Oval 44"/>
          <p:cNvSpPr>
            <a:spLocks noChangeAspect="1" noChangeArrowheads="1"/>
          </p:cNvSpPr>
          <p:nvPr/>
        </p:nvSpPr>
        <p:spPr bwMode="auto">
          <a:xfrm rot="4777107">
            <a:off x="6237811" y="3935288"/>
            <a:ext cx="76200" cy="80963"/>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52" name="Oval 17"/>
          <p:cNvSpPr>
            <a:spLocks noChangeAspect="1" noChangeArrowheads="1"/>
          </p:cNvSpPr>
          <p:nvPr/>
        </p:nvSpPr>
        <p:spPr bwMode="auto">
          <a:xfrm>
            <a:off x="7176120" y="3933626"/>
            <a:ext cx="90488" cy="71438"/>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53" name="Oval 19"/>
          <p:cNvSpPr>
            <a:spLocks noChangeAspect="1" noChangeArrowheads="1"/>
          </p:cNvSpPr>
          <p:nvPr/>
        </p:nvSpPr>
        <p:spPr bwMode="auto">
          <a:xfrm>
            <a:off x="7371076" y="3485492"/>
            <a:ext cx="90488" cy="76200"/>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54" name="Oval 26"/>
          <p:cNvSpPr>
            <a:spLocks noChangeAspect="1" noChangeArrowheads="1"/>
          </p:cNvSpPr>
          <p:nvPr/>
        </p:nvSpPr>
        <p:spPr bwMode="auto">
          <a:xfrm rot="-1118274">
            <a:off x="7113916" y="3673985"/>
            <a:ext cx="90488" cy="76200"/>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sp>
        <p:nvSpPr>
          <p:cNvPr id="55" name="Oval 33"/>
          <p:cNvSpPr>
            <a:spLocks noChangeAspect="1" noChangeArrowheads="1"/>
          </p:cNvSpPr>
          <p:nvPr/>
        </p:nvSpPr>
        <p:spPr bwMode="auto">
          <a:xfrm rot="5895381">
            <a:off x="7471037" y="3737125"/>
            <a:ext cx="71438" cy="80963"/>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a:solidFill>
                <a:prstClr val="black"/>
              </a:solidFill>
            </a:endParaRPr>
          </a:p>
        </p:txBody>
      </p:sp>
      <p:sp>
        <p:nvSpPr>
          <p:cNvPr id="56" name="Oval 44"/>
          <p:cNvSpPr>
            <a:spLocks noChangeAspect="1" noChangeArrowheads="1"/>
          </p:cNvSpPr>
          <p:nvPr/>
        </p:nvSpPr>
        <p:spPr bwMode="auto">
          <a:xfrm rot="4777107">
            <a:off x="7667292" y="3139022"/>
            <a:ext cx="76200" cy="80963"/>
          </a:xfrm>
          <a:prstGeom prst="ellipse">
            <a:avLst/>
          </a:prstGeom>
          <a:solidFill>
            <a:schemeClr val="accent1"/>
          </a:solidFill>
          <a:ln w="9525">
            <a:solidFill>
              <a:schemeClr val="accent1"/>
            </a:solidFill>
            <a:round/>
            <a:headEnd/>
            <a:tailEnd/>
          </a:ln>
          <a:effectLst/>
          <a:extLst/>
        </p:spPr>
        <p:txBody>
          <a:bodyPr wrap="none" anchor="ctr"/>
          <a:lstStyle/>
          <a:p>
            <a:pPr algn="r" rtl="1"/>
            <a:endParaRPr lang="he-IL" u="sng">
              <a:solidFill>
                <a:prstClr val="black"/>
              </a:solidFill>
            </a:endParaRPr>
          </a:p>
        </p:txBody>
      </p:sp>
      <p:cxnSp>
        <p:nvCxnSpPr>
          <p:cNvPr id="4" name="Straight Connector 3"/>
          <p:cNvCxnSpPr/>
          <p:nvPr/>
        </p:nvCxnSpPr>
        <p:spPr>
          <a:xfrm flipV="1">
            <a:off x="4367808" y="2492896"/>
            <a:ext cx="4176464" cy="3024336"/>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34AF98E-F882-46BD-A6E6-51B17D20F26D}"/>
              </a:ext>
            </a:extLst>
          </p:cNvPr>
          <p:cNvSpPr>
            <a:spLocks noGrp="1"/>
          </p:cNvSpPr>
          <p:nvPr>
            <p:ph type="sldNum" sz="quarter" idx="12"/>
          </p:nvPr>
        </p:nvSpPr>
        <p:spPr/>
        <p:txBody>
          <a:bodyPr/>
          <a:lstStyle/>
          <a:p>
            <a:fld id="{14452C20-59BC-40FC-8A2C-7AA168804D5B}" type="slidenum">
              <a:rPr lang="he-IL" smtClean="0"/>
              <a:pPr/>
              <a:t>47</a:t>
            </a:fld>
            <a:endParaRPr lang="he-IL" dirty="0"/>
          </a:p>
        </p:txBody>
      </p:sp>
    </p:spTree>
    <p:extLst>
      <p:ext uri="{BB962C8B-B14F-4D97-AF65-F5344CB8AC3E}">
        <p14:creationId xmlns:p14="http://schemas.microsoft.com/office/powerpoint/2010/main" val="37052540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Classification Vs. Regression</a:t>
            </a:r>
            <a:endParaRPr lang="he-IL" dirty="0"/>
          </a:p>
        </p:txBody>
      </p:sp>
      <p:sp>
        <p:nvSpPr>
          <p:cNvPr id="3" name="Content Placeholder 2"/>
          <p:cNvSpPr>
            <a:spLocks noGrp="1"/>
          </p:cNvSpPr>
          <p:nvPr>
            <p:ph idx="1"/>
          </p:nvPr>
        </p:nvSpPr>
        <p:spPr>
          <a:xfrm>
            <a:off x="838200" y="1825625"/>
            <a:ext cx="8048348" cy="4351338"/>
          </a:xfrm>
        </p:spPr>
        <p:txBody>
          <a:bodyPr>
            <a:normAutofit/>
          </a:bodyPr>
          <a:lstStyle/>
          <a:p>
            <a:endParaRPr lang="en-US" dirty="0"/>
          </a:p>
        </p:txBody>
      </p:sp>
      <p:pic>
        <p:nvPicPr>
          <p:cNvPr id="15362" name="Picture 2" descr="Regression vs Classification in Machine Learning - Javatpoint">
            <a:extLst>
              <a:ext uri="{FF2B5EF4-FFF2-40B4-BE49-F238E27FC236}">
                <a16:creationId xmlns:a16="http://schemas.microsoft.com/office/drawing/2014/main" id="{F31F0972-7012-454C-B02D-562DB16EE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711" y="1758156"/>
            <a:ext cx="8656477" cy="48199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BD598C7-6104-4A5A-AFFC-312ABD46CC5A}"/>
              </a:ext>
            </a:extLst>
          </p:cNvPr>
          <p:cNvSpPr>
            <a:spLocks noGrp="1"/>
          </p:cNvSpPr>
          <p:nvPr>
            <p:ph type="sldNum" sz="quarter" idx="12"/>
          </p:nvPr>
        </p:nvSpPr>
        <p:spPr/>
        <p:txBody>
          <a:bodyPr/>
          <a:lstStyle/>
          <a:p>
            <a:fld id="{14452C20-59BC-40FC-8A2C-7AA168804D5B}" type="slidenum">
              <a:rPr lang="he-IL" smtClean="0"/>
              <a:pPr/>
              <a:t>48</a:t>
            </a:fld>
            <a:endParaRPr lang="he-IL" dirty="0"/>
          </a:p>
        </p:txBody>
      </p:sp>
    </p:spTree>
    <p:extLst>
      <p:ext uri="{BB962C8B-B14F-4D97-AF65-F5344CB8AC3E}">
        <p14:creationId xmlns:p14="http://schemas.microsoft.com/office/powerpoint/2010/main" val="35807805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Classification Vs. Regression</a:t>
            </a:r>
            <a:endParaRPr lang="he-IL" dirty="0"/>
          </a:p>
        </p:txBody>
      </p:sp>
      <p:sp>
        <p:nvSpPr>
          <p:cNvPr id="3" name="Content Placeholder 2"/>
          <p:cNvSpPr>
            <a:spLocks noGrp="1"/>
          </p:cNvSpPr>
          <p:nvPr>
            <p:ph idx="1"/>
          </p:nvPr>
        </p:nvSpPr>
        <p:spPr>
          <a:xfrm>
            <a:off x="838200" y="1825625"/>
            <a:ext cx="8048348" cy="4351338"/>
          </a:xfrm>
        </p:spPr>
        <p:txBody>
          <a:bodyPr>
            <a:normAutofit/>
          </a:bodyPr>
          <a:lstStyle/>
          <a:p>
            <a:endParaRPr lang="en-US" dirty="0"/>
          </a:p>
        </p:txBody>
      </p:sp>
      <p:pic>
        <p:nvPicPr>
          <p:cNvPr id="17410" name="Picture 2" descr="Regression vs Classification in Machine Learning: What is The Difference? |  Springboard Blog">
            <a:extLst>
              <a:ext uri="{FF2B5EF4-FFF2-40B4-BE49-F238E27FC236}">
                <a16:creationId xmlns:a16="http://schemas.microsoft.com/office/drawing/2014/main" id="{48EBFE4B-76C8-49CA-8C69-8DB2160E9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167" y="183698"/>
            <a:ext cx="8048348" cy="649060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B2B324D-4284-4A40-8966-260A5B25FCEC}"/>
              </a:ext>
            </a:extLst>
          </p:cNvPr>
          <p:cNvSpPr>
            <a:spLocks noGrp="1"/>
          </p:cNvSpPr>
          <p:nvPr>
            <p:ph type="sldNum" sz="quarter" idx="12"/>
          </p:nvPr>
        </p:nvSpPr>
        <p:spPr/>
        <p:txBody>
          <a:bodyPr/>
          <a:lstStyle/>
          <a:p>
            <a:fld id="{14452C20-59BC-40FC-8A2C-7AA168804D5B}" type="slidenum">
              <a:rPr lang="he-IL" smtClean="0"/>
              <a:pPr/>
              <a:t>49</a:t>
            </a:fld>
            <a:endParaRPr lang="he-IL" dirty="0"/>
          </a:p>
        </p:txBody>
      </p:sp>
    </p:spTree>
    <p:extLst>
      <p:ext uri="{BB962C8B-B14F-4D97-AF65-F5344CB8AC3E}">
        <p14:creationId xmlns:p14="http://schemas.microsoft.com/office/powerpoint/2010/main" val="24819475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Requirements and Challenges</a:t>
            </a:r>
          </a:p>
        </p:txBody>
      </p:sp>
      <p:sp>
        <p:nvSpPr>
          <p:cNvPr id="13315" name="Content Placeholder 2"/>
          <p:cNvSpPr>
            <a:spLocks noGrp="1"/>
          </p:cNvSpPr>
          <p:nvPr>
            <p:ph idx="1"/>
          </p:nvPr>
        </p:nvSpPr>
        <p:spPr/>
        <p:txBody>
          <a:bodyPr>
            <a:normAutofit lnSpcReduction="10000"/>
          </a:bodyPr>
          <a:lstStyle/>
          <a:p>
            <a:r>
              <a:rPr lang="en-US" altLang="en-US" sz="2000" b="1" dirty="0"/>
              <a:t>Scalability</a:t>
            </a:r>
          </a:p>
          <a:p>
            <a:pPr lvl="1"/>
            <a:r>
              <a:rPr lang="en-US" altLang="en-US" sz="2000" dirty="0"/>
              <a:t>Clustering all the data instead of only on samples</a:t>
            </a:r>
          </a:p>
          <a:p>
            <a:r>
              <a:rPr lang="en-US" altLang="en-US" sz="2000" b="1" dirty="0"/>
              <a:t>Ability to deal with different types of attributes</a:t>
            </a:r>
          </a:p>
          <a:p>
            <a:pPr lvl="1"/>
            <a:r>
              <a:rPr lang="en-US" altLang="en-US" sz="2000" dirty="0"/>
              <a:t>Numerical, binary, categorical, ordinal, linked, and mixture of these </a:t>
            </a:r>
          </a:p>
          <a:p>
            <a:r>
              <a:rPr lang="en-US" altLang="en-US" sz="2000" b="1" dirty="0"/>
              <a:t>Constraint-based clustering</a:t>
            </a:r>
          </a:p>
          <a:p>
            <a:pPr marL="742950" lvl="2" indent="-342900">
              <a:buSzPct val="60000"/>
            </a:pPr>
            <a:r>
              <a:rPr lang="en-US" altLang="en-US" dirty="0"/>
              <a:t>User may give inputs on constraints</a:t>
            </a:r>
          </a:p>
          <a:p>
            <a:pPr marL="742950" lvl="2" indent="-342900">
              <a:buSzPct val="60000"/>
            </a:pPr>
            <a:r>
              <a:rPr lang="en-US" altLang="en-US" dirty="0"/>
              <a:t>Use domain knowledge to determine input parameters</a:t>
            </a:r>
          </a:p>
          <a:p>
            <a:r>
              <a:rPr lang="en-US" altLang="en-US" sz="2000" b="1" dirty="0"/>
              <a:t>Interpretability and usability</a:t>
            </a:r>
          </a:p>
          <a:p>
            <a:r>
              <a:rPr lang="en-US" altLang="en-US" sz="2000" b="1" dirty="0"/>
              <a:t>Others</a:t>
            </a:r>
            <a:r>
              <a:rPr lang="en-US" altLang="en-US" sz="2000" dirty="0"/>
              <a:t> </a:t>
            </a:r>
          </a:p>
          <a:p>
            <a:pPr lvl="1"/>
            <a:r>
              <a:rPr lang="en-US" altLang="en-US" sz="2000" dirty="0"/>
              <a:t>Discovery of clusters with arbitrary shape</a:t>
            </a:r>
          </a:p>
          <a:p>
            <a:pPr lvl="1"/>
            <a:r>
              <a:rPr lang="en-US" altLang="en-US" sz="2000" dirty="0"/>
              <a:t>Ability to deal with noisy data</a:t>
            </a:r>
          </a:p>
          <a:p>
            <a:pPr lvl="1"/>
            <a:r>
              <a:rPr lang="en-US" altLang="en-US" sz="2000" dirty="0"/>
              <a:t>Incremental clustering and insensitivity to input order</a:t>
            </a:r>
          </a:p>
          <a:p>
            <a:pPr lvl="1"/>
            <a:r>
              <a:rPr lang="en-US" altLang="en-US" sz="2000" dirty="0"/>
              <a:t>High dimensionality</a:t>
            </a:r>
          </a:p>
        </p:txBody>
      </p:sp>
      <p:sp>
        <p:nvSpPr>
          <p:cNvPr id="1331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F0F3C49-084F-4143-A271-B6E2A986CE42}" type="slidenum">
              <a:rPr lang="en-US" altLang="en-US" sz="1200"/>
              <a:pPr eaLnBrk="1" hangingPunct="1"/>
              <a:t>5</a:t>
            </a:fld>
            <a:endParaRPr lang="en-US" altLang="en-US" sz="1200"/>
          </a:p>
        </p:txBody>
      </p:sp>
    </p:spTree>
    <p:extLst>
      <p:ext uri="{BB962C8B-B14F-4D97-AF65-F5344CB8AC3E}">
        <p14:creationId xmlns:p14="http://schemas.microsoft.com/office/powerpoint/2010/main" val="3935161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Supervised Learning</a:t>
            </a:r>
            <a:endParaRPr lang="he-IL" dirty="0"/>
          </a:p>
        </p:txBody>
      </p:sp>
      <p:sp>
        <p:nvSpPr>
          <p:cNvPr id="3" name="Content Placeholder 2"/>
          <p:cNvSpPr>
            <a:spLocks noGrp="1"/>
          </p:cNvSpPr>
          <p:nvPr>
            <p:ph idx="1"/>
          </p:nvPr>
        </p:nvSpPr>
        <p:spPr/>
        <p:txBody>
          <a:bodyPr/>
          <a:lstStyle/>
          <a:p>
            <a:pPr marL="342900" lvl="1" indent="-342900" algn="l" rtl="0">
              <a:buFont typeface="Arial" pitchFamily="34" charset="0"/>
              <a:buChar char="•"/>
            </a:pPr>
            <a:r>
              <a:rPr lang="en-US" b="1" u="sng" dirty="0"/>
              <a:t>Unsupervised</a:t>
            </a:r>
          </a:p>
          <a:p>
            <a:pPr marL="742950" lvl="2" indent="-342900" algn="l" rtl="0"/>
            <a:r>
              <a:rPr lang="en-US" dirty="0"/>
              <a:t>There is no existing class concept</a:t>
            </a:r>
          </a:p>
          <a:p>
            <a:pPr marL="342900" lvl="1" indent="-342900" algn="l" rtl="0">
              <a:buFont typeface="Arial" pitchFamily="34" charset="0"/>
              <a:buChar char="•"/>
            </a:pPr>
            <a:r>
              <a:rPr lang="en-US" b="1" u="sng" dirty="0"/>
              <a:t>Semi-supervised classification </a:t>
            </a:r>
          </a:p>
          <a:p>
            <a:pPr marL="742950" lvl="2" indent="-342900" algn="l" rtl="0"/>
            <a:r>
              <a:rPr lang="en-US" dirty="0"/>
              <a:t>make use of labeled and unlabeled data</a:t>
            </a:r>
          </a:p>
          <a:p>
            <a:pPr marL="342900" lvl="1" indent="-342900" algn="l" rtl="0">
              <a:lnSpc>
                <a:spcPct val="80000"/>
              </a:lnSpc>
              <a:buFont typeface="Arial" pitchFamily="34" charset="0"/>
              <a:buChar char="•"/>
            </a:pPr>
            <a:r>
              <a:rPr lang="en-US" b="1" u="sng" dirty="0"/>
              <a:t>Reinforcement Learning</a:t>
            </a:r>
          </a:p>
          <a:p>
            <a:pPr marL="742950" lvl="2" indent="-342900" algn="l" rtl="0">
              <a:lnSpc>
                <a:spcPct val="80000"/>
              </a:lnSpc>
            </a:pPr>
            <a:r>
              <a:rPr lang="en-US" dirty="0"/>
              <a:t>Learner can  run directly in the environment without any human guidance and obtain feedback.</a:t>
            </a:r>
          </a:p>
          <a:p>
            <a:pPr algn="l" rtl="0"/>
            <a:endParaRPr lang="he-IL" dirty="0"/>
          </a:p>
        </p:txBody>
      </p:sp>
      <p:sp>
        <p:nvSpPr>
          <p:cNvPr id="4" name="Slide Number Placeholder 3">
            <a:extLst>
              <a:ext uri="{FF2B5EF4-FFF2-40B4-BE49-F238E27FC236}">
                <a16:creationId xmlns:a16="http://schemas.microsoft.com/office/drawing/2014/main" id="{3C09CA13-7814-4F5B-A732-0D8E102861AD}"/>
              </a:ext>
            </a:extLst>
          </p:cNvPr>
          <p:cNvSpPr>
            <a:spLocks noGrp="1"/>
          </p:cNvSpPr>
          <p:nvPr>
            <p:ph type="sldNum" sz="quarter" idx="12"/>
          </p:nvPr>
        </p:nvSpPr>
        <p:spPr/>
        <p:txBody>
          <a:bodyPr/>
          <a:lstStyle/>
          <a:p>
            <a:fld id="{14452C20-59BC-40FC-8A2C-7AA168804D5B}" type="slidenum">
              <a:rPr lang="he-IL" smtClean="0"/>
              <a:pPr/>
              <a:t>50</a:t>
            </a:fld>
            <a:endParaRPr lang="he-IL" dirty="0"/>
          </a:p>
        </p:txBody>
      </p:sp>
    </p:spTree>
    <p:extLst>
      <p:ext uri="{BB962C8B-B14F-4D97-AF65-F5344CB8AC3E}">
        <p14:creationId xmlns:p14="http://schemas.microsoft.com/office/powerpoint/2010/main" val="32269929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rtl="0"/>
            <a:r>
              <a:rPr lang="en-US" dirty="0"/>
              <a:t>Unsupervised Learning</a:t>
            </a:r>
            <a:endParaRPr lang="he-IL" dirty="0"/>
          </a:p>
        </p:txBody>
      </p:sp>
      <p:sp>
        <p:nvSpPr>
          <p:cNvPr id="3" name="Content Placeholder 2"/>
          <p:cNvSpPr>
            <a:spLocks noGrp="1"/>
          </p:cNvSpPr>
          <p:nvPr>
            <p:ph idx="1"/>
          </p:nvPr>
        </p:nvSpPr>
        <p:spPr>
          <a:xfrm>
            <a:off x="953610" y="1949912"/>
            <a:ext cx="10898080" cy="4351338"/>
          </a:xfrm>
        </p:spPr>
        <p:txBody>
          <a:bodyPr>
            <a:normAutofit/>
          </a:bodyPr>
          <a:lstStyle/>
          <a:p>
            <a:r>
              <a:rPr lang="en-US" dirty="0"/>
              <a:t>It contrasts with </a:t>
            </a:r>
            <a:r>
              <a:rPr lang="en-US" b="1" dirty="0"/>
              <a:t>unsupervised learning </a:t>
            </a:r>
            <a:r>
              <a:rPr lang="en-US" dirty="0"/>
              <a:t>(or </a:t>
            </a:r>
            <a:r>
              <a:rPr lang="en-US" b="1" dirty="0"/>
              <a:t>clustering</a:t>
            </a:r>
            <a:r>
              <a:rPr lang="en-US" dirty="0"/>
              <a:t>), in which the class label of each training tuple is not known, and the number or set of classes to be learned may not be known in advance. </a:t>
            </a:r>
          </a:p>
          <a:p>
            <a:r>
              <a:rPr lang="en-US" dirty="0"/>
              <a:t>For example, if we did not have the </a:t>
            </a:r>
            <a:r>
              <a:rPr lang="en-US" i="1" dirty="0"/>
              <a:t>loan decision </a:t>
            </a:r>
            <a:r>
              <a:rPr lang="en-US" dirty="0"/>
              <a:t>data available for the training set, we could use clustering to try to determine “groups of like tuples,” which may correspond to risk groups within the loan application data. </a:t>
            </a:r>
          </a:p>
        </p:txBody>
      </p:sp>
      <p:pic>
        <p:nvPicPr>
          <p:cNvPr id="7170" name="Picture 2" descr="Athena Analytics on Twitter: &amp;quot;The difference between supervised and unsupervised  learning, illustrated by @Ciaraioch #supervisedlearning  #unsupervisedlearning #machinelearning #dataanalytics #BigData #Analytics  #DataScience #Statistics #DataScientists ...">
            <a:extLst>
              <a:ext uri="{FF2B5EF4-FFF2-40B4-BE49-F238E27FC236}">
                <a16:creationId xmlns:a16="http://schemas.microsoft.com/office/drawing/2014/main" id="{68FF4381-9A92-44AA-AB11-9B16FC022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10" y="1429212"/>
            <a:ext cx="11430000" cy="42481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9E10B4-DB7E-43BD-8E05-FD440994C03A}"/>
              </a:ext>
            </a:extLst>
          </p:cNvPr>
          <p:cNvSpPr>
            <a:spLocks noGrp="1"/>
          </p:cNvSpPr>
          <p:nvPr>
            <p:ph type="sldNum" sz="quarter" idx="12"/>
          </p:nvPr>
        </p:nvSpPr>
        <p:spPr/>
        <p:txBody>
          <a:bodyPr/>
          <a:lstStyle/>
          <a:p>
            <a:fld id="{14452C20-59BC-40FC-8A2C-7AA168804D5B}" type="slidenum">
              <a:rPr lang="he-IL" smtClean="0"/>
              <a:pPr/>
              <a:t>51</a:t>
            </a:fld>
            <a:endParaRPr lang="he-IL" dirty="0"/>
          </a:p>
        </p:txBody>
      </p:sp>
    </p:spTree>
    <p:extLst>
      <p:ext uri="{BB962C8B-B14F-4D97-AF65-F5344CB8AC3E}">
        <p14:creationId xmlns:p14="http://schemas.microsoft.com/office/powerpoint/2010/main" val="40051448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0" y="304800"/>
            <a:ext cx="9144000" cy="685800"/>
          </a:xfrm>
        </p:spPr>
        <p:txBody>
          <a:bodyPr>
            <a:normAutofit fontScale="90000"/>
          </a:bodyPr>
          <a:lstStyle/>
          <a:p>
            <a:r>
              <a:rPr lang="en-US" dirty="0"/>
              <a:t>Unsupervised Learning–Anomaly Detection</a:t>
            </a:r>
          </a:p>
        </p:txBody>
      </p:sp>
      <p:sp>
        <p:nvSpPr>
          <p:cNvPr id="640013" name="Line 13"/>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r" rtl="1"/>
            <a:endParaRPr lang="he-IL">
              <a:solidFill>
                <a:prstClr val="black"/>
              </a:solidFill>
            </a:endParaRPr>
          </a:p>
        </p:txBody>
      </p:sp>
      <p:sp>
        <p:nvSpPr>
          <p:cNvPr id="640014" name="Line 14"/>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rtl="1"/>
            <a:endParaRPr lang="he-IL">
              <a:solidFill>
                <a:prstClr val="black"/>
              </a:solidFill>
            </a:endParaRPr>
          </a:p>
        </p:txBody>
      </p:sp>
      <p:sp>
        <p:nvSpPr>
          <p:cNvPr id="640015" name="Oval 15"/>
          <p:cNvSpPr>
            <a:spLocks noChangeAspect="1" noChangeArrowheads="1"/>
          </p:cNvSpPr>
          <p:nvPr/>
        </p:nvSpPr>
        <p:spPr bwMode="auto">
          <a:xfrm>
            <a:off x="4778606" y="2918273"/>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17" name="Oval 17"/>
          <p:cNvSpPr>
            <a:spLocks noChangeAspect="1" noChangeArrowheads="1"/>
          </p:cNvSpPr>
          <p:nvPr/>
        </p:nvSpPr>
        <p:spPr bwMode="auto">
          <a:xfrm>
            <a:off x="6671931" y="3973401"/>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18" name="Oval 18"/>
          <p:cNvSpPr>
            <a:spLocks noChangeAspect="1" noChangeArrowheads="1"/>
          </p:cNvSpPr>
          <p:nvPr/>
        </p:nvSpPr>
        <p:spPr bwMode="auto">
          <a:xfrm>
            <a:off x="8040216" y="2264248"/>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19" name="Oval 19"/>
          <p:cNvSpPr>
            <a:spLocks noChangeAspect="1" noChangeArrowheads="1"/>
          </p:cNvSpPr>
          <p:nvPr/>
        </p:nvSpPr>
        <p:spPr bwMode="auto">
          <a:xfrm>
            <a:off x="7146966" y="4774398"/>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640020" name="Oval 20"/>
          <p:cNvSpPr>
            <a:spLocks noChangeAspect="1" noChangeArrowheads="1"/>
          </p:cNvSpPr>
          <p:nvPr/>
        </p:nvSpPr>
        <p:spPr bwMode="auto">
          <a:xfrm>
            <a:off x="6159054" y="4329263"/>
            <a:ext cx="80963"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1" name="Oval 21"/>
          <p:cNvSpPr>
            <a:spLocks noChangeAspect="1" noChangeArrowheads="1"/>
          </p:cNvSpPr>
          <p:nvPr/>
        </p:nvSpPr>
        <p:spPr bwMode="auto">
          <a:xfrm>
            <a:off x="7681912" y="1988841"/>
            <a:ext cx="90488" cy="88107"/>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640022" name="Oval 22"/>
          <p:cNvSpPr>
            <a:spLocks noChangeAspect="1" noChangeArrowheads="1"/>
          </p:cNvSpPr>
          <p:nvPr/>
        </p:nvSpPr>
        <p:spPr bwMode="auto">
          <a:xfrm>
            <a:off x="6629399" y="4727031"/>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3" name="Oval 23"/>
          <p:cNvSpPr>
            <a:spLocks noChangeAspect="1" noChangeArrowheads="1"/>
          </p:cNvSpPr>
          <p:nvPr/>
        </p:nvSpPr>
        <p:spPr bwMode="auto">
          <a:xfrm rot="-1118274">
            <a:off x="5892552" y="2300787"/>
            <a:ext cx="80963"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4" name="Oval 24"/>
          <p:cNvSpPr>
            <a:spLocks noChangeAspect="1" noChangeArrowheads="1"/>
          </p:cNvSpPr>
          <p:nvPr/>
        </p:nvSpPr>
        <p:spPr bwMode="auto">
          <a:xfrm rot="-1118274">
            <a:off x="8085460" y="2707443"/>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5" name="Oval 25"/>
          <p:cNvSpPr>
            <a:spLocks noChangeAspect="1" noChangeArrowheads="1"/>
          </p:cNvSpPr>
          <p:nvPr/>
        </p:nvSpPr>
        <p:spPr bwMode="auto">
          <a:xfrm rot="-1118274">
            <a:off x="6823167" y="5151758"/>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6" name="Oval 26"/>
          <p:cNvSpPr>
            <a:spLocks noChangeAspect="1" noChangeArrowheads="1"/>
          </p:cNvSpPr>
          <p:nvPr/>
        </p:nvSpPr>
        <p:spPr bwMode="auto">
          <a:xfrm rot="-1118274">
            <a:off x="5614802" y="2765114"/>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640027" name="Oval 27"/>
          <p:cNvSpPr>
            <a:spLocks noChangeAspect="1" noChangeArrowheads="1"/>
          </p:cNvSpPr>
          <p:nvPr/>
        </p:nvSpPr>
        <p:spPr bwMode="auto">
          <a:xfrm rot="-1118274">
            <a:off x="6238967" y="4758594"/>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8" name="Oval 28"/>
          <p:cNvSpPr>
            <a:spLocks noChangeAspect="1" noChangeArrowheads="1"/>
          </p:cNvSpPr>
          <p:nvPr/>
        </p:nvSpPr>
        <p:spPr bwMode="auto">
          <a:xfrm rot="-1118274">
            <a:off x="7394413" y="5102586"/>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9" name="Oval 29"/>
          <p:cNvSpPr>
            <a:spLocks noChangeAspect="1" noChangeArrowheads="1"/>
          </p:cNvSpPr>
          <p:nvPr/>
        </p:nvSpPr>
        <p:spPr bwMode="auto">
          <a:xfrm rot="-1118274">
            <a:off x="5162780" y="3084642"/>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0" name="Oval 30"/>
          <p:cNvSpPr>
            <a:spLocks noChangeAspect="1" noChangeArrowheads="1"/>
          </p:cNvSpPr>
          <p:nvPr/>
        </p:nvSpPr>
        <p:spPr bwMode="auto">
          <a:xfrm rot="5895381">
            <a:off x="6307265" y="4193856"/>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1" name="Oval 31"/>
          <p:cNvSpPr>
            <a:spLocks noChangeAspect="1" noChangeArrowheads="1"/>
          </p:cNvSpPr>
          <p:nvPr/>
        </p:nvSpPr>
        <p:spPr bwMode="auto">
          <a:xfrm rot="5895381">
            <a:off x="4736935" y="2243524"/>
            <a:ext cx="83345"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2" name="Oval 32"/>
          <p:cNvSpPr>
            <a:spLocks noChangeAspect="1" noChangeArrowheads="1"/>
          </p:cNvSpPr>
          <p:nvPr/>
        </p:nvSpPr>
        <p:spPr bwMode="auto">
          <a:xfrm rot="5895381">
            <a:off x="5493363" y="2901319"/>
            <a:ext cx="71438"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3" name="Oval 33"/>
          <p:cNvSpPr>
            <a:spLocks noChangeAspect="1" noChangeArrowheads="1"/>
          </p:cNvSpPr>
          <p:nvPr/>
        </p:nvSpPr>
        <p:spPr bwMode="auto">
          <a:xfrm rot="5895381">
            <a:off x="6904302" y="3923421"/>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4" name="Oval 34"/>
          <p:cNvSpPr>
            <a:spLocks noChangeAspect="1" noChangeArrowheads="1"/>
          </p:cNvSpPr>
          <p:nvPr/>
        </p:nvSpPr>
        <p:spPr bwMode="auto">
          <a:xfrm rot="5895381">
            <a:off x="7430726" y="2750861"/>
            <a:ext cx="88106"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5" name="Oval 35"/>
          <p:cNvSpPr>
            <a:spLocks noChangeAspect="1" noChangeArrowheads="1"/>
          </p:cNvSpPr>
          <p:nvPr/>
        </p:nvSpPr>
        <p:spPr bwMode="auto">
          <a:xfrm rot="5895381">
            <a:off x="4952359" y="3254415"/>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6" name="Oval 36"/>
          <p:cNvSpPr>
            <a:spLocks noChangeAspect="1" noChangeArrowheads="1"/>
          </p:cNvSpPr>
          <p:nvPr/>
        </p:nvSpPr>
        <p:spPr bwMode="auto">
          <a:xfrm rot="5895381">
            <a:off x="7383241" y="4391636"/>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dirty="0">
              <a:solidFill>
                <a:prstClr val="black"/>
              </a:solidFill>
            </a:endParaRPr>
          </a:p>
        </p:txBody>
      </p:sp>
      <p:sp>
        <p:nvSpPr>
          <p:cNvPr id="640037" name="Oval 37"/>
          <p:cNvSpPr>
            <a:spLocks noChangeAspect="1" noChangeArrowheads="1"/>
          </p:cNvSpPr>
          <p:nvPr/>
        </p:nvSpPr>
        <p:spPr bwMode="auto">
          <a:xfrm rot="5895381">
            <a:off x="5543267" y="2541888"/>
            <a:ext cx="71438"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640038" name="Oval 38"/>
          <p:cNvSpPr>
            <a:spLocks noChangeAspect="1" noChangeArrowheads="1"/>
          </p:cNvSpPr>
          <p:nvPr/>
        </p:nvSpPr>
        <p:spPr bwMode="auto">
          <a:xfrm rot="5895381">
            <a:off x="6758004" y="4449282"/>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9" name="Oval 39"/>
          <p:cNvSpPr>
            <a:spLocks noChangeAspect="1" noChangeArrowheads="1"/>
          </p:cNvSpPr>
          <p:nvPr/>
        </p:nvSpPr>
        <p:spPr bwMode="auto">
          <a:xfrm rot="5895381">
            <a:off x="6611159" y="5330176"/>
            <a:ext cx="88106"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0" name="Oval 40"/>
          <p:cNvSpPr>
            <a:spLocks noChangeAspect="1" noChangeArrowheads="1"/>
          </p:cNvSpPr>
          <p:nvPr/>
        </p:nvSpPr>
        <p:spPr bwMode="auto">
          <a:xfrm rot="4777107">
            <a:off x="7780789" y="2342747"/>
            <a:ext cx="88106"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1" name="Oval 41"/>
          <p:cNvSpPr>
            <a:spLocks noChangeAspect="1" noChangeArrowheads="1"/>
          </p:cNvSpPr>
          <p:nvPr/>
        </p:nvSpPr>
        <p:spPr bwMode="auto">
          <a:xfrm rot="4777107">
            <a:off x="7782935" y="2623453"/>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2" name="Oval 42"/>
          <p:cNvSpPr>
            <a:spLocks noChangeAspect="1" noChangeArrowheads="1"/>
          </p:cNvSpPr>
          <p:nvPr/>
        </p:nvSpPr>
        <p:spPr bwMode="auto">
          <a:xfrm rot="4777107">
            <a:off x="5397203" y="2206813"/>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3" name="Oval 43"/>
          <p:cNvSpPr>
            <a:spLocks noChangeAspect="1" noChangeArrowheads="1"/>
          </p:cNvSpPr>
          <p:nvPr/>
        </p:nvSpPr>
        <p:spPr bwMode="auto">
          <a:xfrm rot="4777107">
            <a:off x="7422665" y="2259487"/>
            <a:ext cx="88107"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4" name="Oval 44"/>
          <p:cNvSpPr>
            <a:spLocks noChangeAspect="1" noChangeArrowheads="1"/>
          </p:cNvSpPr>
          <p:nvPr/>
        </p:nvSpPr>
        <p:spPr bwMode="auto">
          <a:xfrm rot="4777107">
            <a:off x="7199354" y="4046722"/>
            <a:ext cx="76200"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640045" name="Oval 45"/>
          <p:cNvSpPr>
            <a:spLocks noChangeAspect="1" noChangeArrowheads="1"/>
          </p:cNvSpPr>
          <p:nvPr/>
        </p:nvSpPr>
        <p:spPr bwMode="auto">
          <a:xfrm rot="4777107">
            <a:off x="5064267" y="2530630"/>
            <a:ext cx="76200"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7" name="Oval 47"/>
          <p:cNvSpPr>
            <a:spLocks noChangeAspect="1" noChangeArrowheads="1"/>
          </p:cNvSpPr>
          <p:nvPr/>
        </p:nvSpPr>
        <p:spPr bwMode="auto">
          <a:xfrm rot="4777107">
            <a:off x="4590538" y="2651623"/>
            <a:ext cx="83345"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8" name="Oval 48"/>
          <p:cNvSpPr>
            <a:spLocks noChangeAspect="1" noChangeArrowheads="1"/>
          </p:cNvSpPr>
          <p:nvPr/>
        </p:nvSpPr>
        <p:spPr bwMode="auto">
          <a:xfrm rot="4777107">
            <a:off x="6930793" y="4561181"/>
            <a:ext cx="76200"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51" name="Text Box 51"/>
          <p:cNvSpPr txBox="1">
            <a:spLocks noChangeArrowheads="1"/>
          </p:cNvSpPr>
          <p:nvPr/>
        </p:nvSpPr>
        <p:spPr bwMode="auto">
          <a:xfrm>
            <a:off x="7772400" y="3200400"/>
            <a:ext cx="2438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endParaRPr>
          </a:p>
        </p:txBody>
      </p:sp>
      <p:sp>
        <p:nvSpPr>
          <p:cNvPr id="40" name="Oval 32"/>
          <p:cNvSpPr>
            <a:spLocks noChangeAspect="1" noChangeArrowheads="1"/>
          </p:cNvSpPr>
          <p:nvPr/>
        </p:nvSpPr>
        <p:spPr bwMode="auto">
          <a:xfrm rot="5895381">
            <a:off x="5002264" y="2273474"/>
            <a:ext cx="71438"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41" name="Oval 37"/>
          <p:cNvSpPr>
            <a:spLocks noChangeAspect="1" noChangeArrowheads="1"/>
          </p:cNvSpPr>
          <p:nvPr/>
        </p:nvSpPr>
        <p:spPr bwMode="auto">
          <a:xfrm rot="5895381">
            <a:off x="6442424" y="4998094"/>
            <a:ext cx="71438"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43" name="TextBox 42"/>
          <p:cNvSpPr txBox="1"/>
          <p:nvPr/>
        </p:nvSpPr>
        <p:spPr>
          <a:xfrm>
            <a:off x="4487914" y="5714092"/>
            <a:ext cx="2616199" cy="523220"/>
          </a:xfrm>
          <a:prstGeom prst="rect">
            <a:avLst/>
          </a:prstGeom>
          <a:noFill/>
        </p:spPr>
        <p:txBody>
          <a:bodyPr wrap="square" rtlCol="1">
            <a:spAutoFit/>
          </a:bodyPr>
          <a:lstStyle/>
          <a:p>
            <a:pPr algn="r" rtl="1"/>
            <a:r>
              <a:rPr lang="en-US" sz="2800" dirty="0">
                <a:solidFill>
                  <a:prstClr val="black"/>
                </a:solidFill>
              </a:rPr>
              <a:t>New Recipients</a:t>
            </a:r>
            <a:endParaRPr lang="he-IL" sz="2800" dirty="0">
              <a:solidFill>
                <a:prstClr val="black"/>
              </a:solidFill>
            </a:endParaRPr>
          </a:p>
        </p:txBody>
      </p:sp>
      <p:sp>
        <p:nvSpPr>
          <p:cNvPr id="44" name="TextBox 43"/>
          <p:cNvSpPr txBox="1"/>
          <p:nvPr/>
        </p:nvSpPr>
        <p:spPr>
          <a:xfrm rot="16200000">
            <a:off x="2518451" y="3955906"/>
            <a:ext cx="2616199" cy="523220"/>
          </a:xfrm>
          <a:prstGeom prst="rect">
            <a:avLst/>
          </a:prstGeom>
          <a:noFill/>
        </p:spPr>
        <p:txBody>
          <a:bodyPr wrap="square" rtlCol="1">
            <a:spAutoFit/>
          </a:bodyPr>
          <a:lstStyle/>
          <a:p>
            <a:pPr algn="r" rtl="1"/>
            <a:r>
              <a:rPr lang="en-US" sz="2800" dirty="0">
                <a:solidFill>
                  <a:prstClr val="black"/>
                </a:solidFill>
              </a:rPr>
              <a:t>Email Length</a:t>
            </a:r>
            <a:endParaRPr lang="he-IL" sz="2800" dirty="0">
              <a:solidFill>
                <a:prstClr val="black"/>
              </a:solidFill>
            </a:endParaRPr>
          </a:p>
        </p:txBody>
      </p:sp>
      <p:sp>
        <p:nvSpPr>
          <p:cNvPr id="47" name="Oval 17"/>
          <p:cNvSpPr>
            <a:spLocks noChangeAspect="1" noChangeArrowheads="1"/>
          </p:cNvSpPr>
          <p:nvPr/>
        </p:nvSpPr>
        <p:spPr bwMode="auto">
          <a:xfrm>
            <a:off x="9317880" y="4125801"/>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48" name="Oval 17"/>
          <p:cNvSpPr>
            <a:spLocks noChangeAspect="1" noChangeArrowheads="1"/>
          </p:cNvSpPr>
          <p:nvPr/>
        </p:nvSpPr>
        <p:spPr bwMode="auto">
          <a:xfrm>
            <a:off x="4367808" y="4437682"/>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2" name="TextBox 1"/>
          <p:cNvSpPr txBox="1"/>
          <p:nvPr/>
        </p:nvSpPr>
        <p:spPr>
          <a:xfrm>
            <a:off x="2279576" y="1196753"/>
            <a:ext cx="7704856" cy="646331"/>
          </a:xfrm>
          <a:prstGeom prst="rect">
            <a:avLst/>
          </a:prstGeom>
          <a:noFill/>
        </p:spPr>
        <p:txBody>
          <a:bodyPr wrap="square" rtlCol="1">
            <a:spAutoFit/>
          </a:bodyPr>
          <a:lstStyle/>
          <a:p>
            <a:r>
              <a:rPr lang="en-US" dirty="0">
                <a:solidFill>
                  <a:prstClr val="black"/>
                </a:solidFill>
              </a:rPr>
              <a:t>Detecting patterns in a given data set that do not conform to an established normal behavior.</a:t>
            </a:r>
            <a:endParaRPr lang="he-IL" dirty="0">
              <a:solidFill>
                <a:prstClr val="black"/>
              </a:solidFill>
            </a:endParaRPr>
          </a:p>
        </p:txBody>
      </p:sp>
      <p:sp>
        <p:nvSpPr>
          <p:cNvPr id="3" name="Slide Number Placeholder 2">
            <a:extLst>
              <a:ext uri="{FF2B5EF4-FFF2-40B4-BE49-F238E27FC236}">
                <a16:creationId xmlns:a16="http://schemas.microsoft.com/office/drawing/2014/main" id="{24F88699-FC1D-4340-830C-8144215A6E66}"/>
              </a:ext>
            </a:extLst>
          </p:cNvPr>
          <p:cNvSpPr>
            <a:spLocks noGrp="1"/>
          </p:cNvSpPr>
          <p:nvPr>
            <p:ph type="sldNum" sz="quarter" idx="12"/>
          </p:nvPr>
        </p:nvSpPr>
        <p:spPr/>
        <p:txBody>
          <a:bodyPr/>
          <a:lstStyle/>
          <a:p>
            <a:fld id="{14452C20-59BC-40FC-8A2C-7AA168804D5B}" type="slidenum">
              <a:rPr lang="he-IL" smtClean="0"/>
              <a:pPr/>
              <a:t>52</a:t>
            </a:fld>
            <a:endParaRPr lang="he-IL" dirty="0"/>
          </a:p>
        </p:txBody>
      </p:sp>
    </p:spTree>
    <p:extLst>
      <p:ext uri="{BB962C8B-B14F-4D97-AF65-F5344CB8AC3E}">
        <p14:creationId xmlns:p14="http://schemas.microsoft.com/office/powerpoint/2010/main" val="11708441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676400" y="304800"/>
            <a:ext cx="7947992" cy="685800"/>
          </a:xfrm>
        </p:spPr>
        <p:txBody>
          <a:bodyPr>
            <a:normAutofit fontScale="90000"/>
          </a:bodyPr>
          <a:lstStyle/>
          <a:p>
            <a:r>
              <a:rPr lang="en-US" dirty="0"/>
              <a:t>Unsupervised Learning - Clustering</a:t>
            </a:r>
          </a:p>
        </p:txBody>
      </p:sp>
      <p:sp>
        <p:nvSpPr>
          <p:cNvPr id="640013" name="Line 13"/>
          <p:cNvSpPr>
            <a:spLocks noChangeShapeType="1"/>
          </p:cNvSpPr>
          <p:nvPr/>
        </p:nvSpPr>
        <p:spPr bwMode="auto">
          <a:xfrm>
            <a:off x="4114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r" rtl="1"/>
            <a:endParaRPr lang="he-IL">
              <a:solidFill>
                <a:prstClr val="black"/>
              </a:solidFill>
            </a:endParaRPr>
          </a:p>
        </p:txBody>
      </p:sp>
      <p:sp>
        <p:nvSpPr>
          <p:cNvPr id="640014" name="Line 14"/>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r" rtl="1"/>
            <a:endParaRPr lang="he-IL">
              <a:solidFill>
                <a:prstClr val="black"/>
              </a:solidFill>
            </a:endParaRPr>
          </a:p>
        </p:txBody>
      </p:sp>
      <p:sp>
        <p:nvSpPr>
          <p:cNvPr id="640015" name="Oval 15"/>
          <p:cNvSpPr>
            <a:spLocks noChangeAspect="1" noChangeArrowheads="1"/>
          </p:cNvSpPr>
          <p:nvPr/>
        </p:nvSpPr>
        <p:spPr bwMode="auto">
          <a:xfrm>
            <a:off x="4778606" y="2918273"/>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17" name="Oval 17"/>
          <p:cNvSpPr>
            <a:spLocks noChangeAspect="1" noChangeArrowheads="1"/>
          </p:cNvSpPr>
          <p:nvPr/>
        </p:nvSpPr>
        <p:spPr bwMode="auto">
          <a:xfrm>
            <a:off x="6671931" y="3973401"/>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18" name="Oval 18"/>
          <p:cNvSpPr>
            <a:spLocks noChangeAspect="1" noChangeArrowheads="1"/>
          </p:cNvSpPr>
          <p:nvPr/>
        </p:nvSpPr>
        <p:spPr bwMode="auto">
          <a:xfrm>
            <a:off x="8040216" y="2264248"/>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19" name="Oval 19"/>
          <p:cNvSpPr>
            <a:spLocks noChangeAspect="1" noChangeArrowheads="1"/>
          </p:cNvSpPr>
          <p:nvPr/>
        </p:nvSpPr>
        <p:spPr bwMode="auto">
          <a:xfrm>
            <a:off x="7146966" y="4774398"/>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640020" name="Oval 20"/>
          <p:cNvSpPr>
            <a:spLocks noChangeAspect="1" noChangeArrowheads="1"/>
          </p:cNvSpPr>
          <p:nvPr/>
        </p:nvSpPr>
        <p:spPr bwMode="auto">
          <a:xfrm>
            <a:off x="6159054" y="4329263"/>
            <a:ext cx="80963"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1" name="Oval 21"/>
          <p:cNvSpPr>
            <a:spLocks noChangeAspect="1" noChangeArrowheads="1"/>
          </p:cNvSpPr>
          <p:nvPr/>
        </p:nvSpPr>
        <p:spPr bwMode="auto">
          <a:xfrm>
            <a:off x="7681912" y="1988841"/>
            <a:ext cx="90488" cy="88107"/>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640022" name="Oval 22"/>
          <p:cNvSpPr>
            <a:spLocks noChangeAspect="1" noChangeArrowheads="1"/>
          </p:cNvSpPr>
          <p:nvPr/>
        </p:nvSpPr>
        <p:spPr bwMode="auto">
          <a:xfrm>
            <a:off x="6629399" y="4727031"/>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3" name="Oval 23"/>
          <p:cNvSpPr>
            <a:spLocks noChangeAspect="1" noChangeArrowheads="1"/>
          </p:cNvSpPr>
          <p:nvPr/>
        </p:nvSpPr>
        <p:spPr bwMode="auto">
          <a:xfrm rot="-1118274">
            <a:off x="5892552" y="2300787"/>
            <a:ext cx="80963"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4" name="Oval 24"/>
          <p:cNvSpPr>
            <a:spLocks noChangeAspect="1" noChangeArrowheads="1"/>
          </p:cNvSpPr>
          <p:nvPr/>
        </p:nvSpPr>
        <p:spPr bwMode="auto">
          <a:xfrm rot="-1118274">
            <a:off x="8085460" y="2707443"/>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5" name="Oval 25"/>
          <p:cNvSpPr>
            <a:spLocks noChangeAspect="1" noChangeArrowheads="1"/>
          </p:cNvSpPr>
          <p:nvPr/>
        </p:nvSpPr>
        <p:spPr bwMode="auto">
          <a:xfrm rot="-1118274">
            <a:off x="6823167" y="5151758"/>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6" name="Oval 26"/>
          <p:cNvSpPr>
            <a:spLocks noChangeAspect="1" noChangeArrowheads="1"/>
          </p:cNvSpPr>
          <p:nvPr/>
        </p:nvSpPr>
        <p:spPr bwMode="auto">
          <a:xfrm rot="-1118274">
            <a:off x="5614802" y="2765114"/>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640027" name="Oval 27"/>
          <p:cNvSpPr>
            <a:spLocks noChangeAspect="1" noChangeArrowheads="1"/>
          </p:cNvSpPr>
          <p:nvPr/>
        </p:nvSpPr>
        <p:spPr bwMode="auto">
          <a:xfrm rot="-1118274">
            <a:off x="6238967" y="4758594"/>
            <a:ext cx="90488" cy="76200"/>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8" name="Oval 28"/>
          <p:cNvSpPr>
            <a:spLocks noChangeAspect="1" noChangeArrowheads="1"/>
          </p:cNvSpPr>
          <p:nvPr/>
        </p:nvSpPr>
        <p:spPr bwMode="auto">
          <a:xfrm rot="-1118274">
            <a:off x="7394413" y="5102586"/>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29" name="Oval 29"/>
          <p:cNvSpPr>
            <a:spLocks noChangeAspect="1" noChangeArrowheads="1"/>
          </p:cNvSpPr>
          <p:nvPr/>
        </p:nvSpPr>
        <p:spPr bwMode="auto">
          <a:xfrm rot="-1118274">
            <a:off x="5162780" y="3084642"/>
            <a:ext cx="90488" cy="7143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0" name="Oval 30"/>
          <p:cNvSpPr>
            <a:spLocks noChangeAspect="1" noChangeArrowheads="1"/>
          </p:cNvSpPr>
          <p:nvPr/>
        </p:nvSpPr>
        <p:spPr bwMode="auto">
          <a:xfrm rot="5895381">
            <a:off x="6307265" y="4193856"/>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1" name="Oval 31"/>
          <p:cNvSpPr>
            <a:spLocks noChangeAspect="1" noChangeArrowheads="1"/>
          </p:cNvSpPr>
          <p:nvPr/>
        </p:nvSpPr>
        <p:spPr bwMode="auto">
          <a:xfrm rot="5895381">
            <a:off x="4736935" y="2243524"/>
            <a:ext cx="83345"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2" name="Oval 32"/>
          <p:cNvSpPr>
            <a:spLocks noChangeAspect="1" noChangeArrowheads="1"/>
          </p:cNvSpPr>
          <p:nvPr/>
        </p:nvSpPr>
        <p:spPr bwMode="auto">
          <a:xfrm rot="5895381">
            <a:off x="5493363" y="2901319"/>
            <a:ext cx="71438"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3" name="Oval 33"/>
          <p:cNvSpPr>
            <a:spLocks noChangeAspect="1" noChangeArrowheads="1"/>
          </p:cNvSpPr>
          <p:nvPr/>
        </p:nvSpPr>
        <p:spPr bwMode="auto">
          <a:xfrm rot="5895381">
            <a:off x="6904302" y="3923421"/>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4" name="Oval 34"/>
          <p:cNvSpPr>
            <a:spLocks noChangeAspect="1" noChangeArrowheads="1"/>
          </p:cNvSpPr>
          <p:nvPr/>
        </p:nvSpPr>
        <p:spPr bwMode="auto">
          <a:xfrm rot="5895381">
            <a:off x="7430726" y="2750861"/>
            <a:ext cx="88106"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5" name="Oval 35"/>
          <p:cNvSpPr>
            <a:spLocks noChangeAspect="1" noChangeArrowheads="1"/>
          </p:cNvSpPr>
          <p:nvPr/>
        </p:nvSpPr>
        <p:spPr bwMode="auto">
          <a:xfrm rot="5895381">
            <a:off x="4952359" y="3254415"/>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6" name="Oval 36"/>
          <p:cNvSpPr>
            <a:spLocks noChangeAspect="1" noChangeArrowheads="1"/>
          </p:cNvSpPr>
          <p:nvPr/>
        </p:nvSpPr>
        <p:spPr bwMode="auto">
          <a:xfrm rot="5895381">
            <a:off x="7383241" y="4391636"/>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dirty="0">
              <a:solidFill>
                <a:prstClr val="black"/>
              </a:solidFill>
            </a:endParaRPr>
          </a:p>
        </p:txBody>
      </p:sp>
      <p:sp>
        <p:nvSpPr>
          <p:cNvPr id="640037" name="Oval 37"/>
          <p:cNvSpPr>
            <a:spLocks noChangeAspect="1" noChangeArrowheads="1"/>
          </p:cNvSpPr>
          <p:nvPr/>
        </p:nvSpPr>
        <p:spPr bwMode="auto">
          <a:xfrm rot="5895381">
            <a:off x="5543267" y="2541888"/>
            <a:ext cx="71438"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640038" name="Oval 38"/>
          <p:cNvSpPr>
            <a:spLocks noChangeAspect="1" noChangeArrowheads="1"/>
          </p:cNvSpPr>
          <p:nvPr/>
        </p:nvSpPr>
        <p:spPr bwMode="auto">
          <a:xfrm rot="5895381">
            <a:off x="6758004" y="4449282"/>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39" name="Oval 39"/>
          <p:cNvSpPr>
            <a:spLocks noChangeAspect="1" noChangeArrowheads="1"/>
          </p:cNvSpPr>
          <p:nvPr/>
        </p:nvSpPr>
        <p:spPr bwMode="auto">
          <a:xfrm rot="5895381">
            <a:off x="6611159" y="5330176"/>
            <a:ext cx="88106"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0" name="Oval 40"/>
          <p:cNvSpPr>
            <a:spLocks noChangeAspect="1" noChangeArrowheads="1"/>
          </p:cNvSpPr>
          <p:nvPr/>
        </p:nvSpPr>
        <p:spPr bwMode="auto">
          <a:xfrm rot="4777107">
            <a:off x="7780789" y="2342747"/>
            <a:ext cx="88106"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1" name="Oval 41"/>
          <p:cNvSpPr>
            <a:spLocks noChangeAspect="1" noChangeArrowheads="1"/>
          </p:cNvSpPr>
          <p:nvPr/>
        </p:nvSpPr>
        <p:spPr bwMode="auto">
          <a:xfrm rot="4777107">
            <a:off x="7782935" y="2623453"/>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2" name="Oval 42"/>
          <p:cNvSpPr>
            <a:spLocks noChangeAspect="1" noChangeArrowheads="1"/>
          </p:cNvSpPr>
          <p:nvPr/>
        </p:nvSpPr>
        <p:spPr bwMode="auto">
          <a:xfrm rot="4777107">
            <a:off x="5397203" y="2206813"/>
            <a:ext cx="71438"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3" name="Oval 43"/>
          <p:cNvSpPr>
            <a:spLocks noChangeAspect="1" noChangeArrowheads="1"/>
          </p:cNvSpPr>
          <p:nvPr/>
        </p:nvSpPr>
        <p:spPr bwMode="auto">
          <a:xfrm rot="4777107">
            <a:off x="7422665" y="2259487"/>
            <a:ext cx="88107"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4" name="Oval 44"/>
          <p:cNvSpPr>
            <a:spLocks noChangeAspect="1" noChangeArrowheads="1"/>
          </p:cNvSpPr>
          <p:nvPr/>
        </p:nvSpPr>
        <p:spPr bwMode="auto">
          <a:xfrm rot="4777107">
            <a:off x="7199354" y="4046722"/>
            <a:ext cx="76200" cy="80963"/>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640045" name="Oval 45"/>
          <p:cNvSpPr>
            <a:spLocks noChangeAspect="1" noChangeArrowheads="1"/>
          </p:cNvSpPr>
          <p:nvPr/>
        </p:nvSpPr>
        <p:spPr bwMode="auto">
          <a:xfrm rot="4777107">
            <a:off x="5064267" y="2530630"/>
            <a:ext cx="76200"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7" name="Oval 47"/>
          <p:cNvSpPr>
            <a:spLocks noChangeAspect="1" noChangeArrowheads="1"/>
          </p:cNvSpPr>
          <p:nvPr/>
        </p:nvSpPr>
        <p:spPr bwMode="auto">
          <a:xfrm rot="4777107">
            <a:off x="4590538" y="2651623"/>
            <a:ext cx="83345"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48" name="Oval 48"/>
          <p:cNvSpPr>
            <a:spLocks noChangeAspect="1" noChangeArrowheads="1"/>
          </p:cNvSpPr>
          <p:nvPr/>
        </p:nvSpPr>
        <p:spPr bwMode="auto">
          <a:xfrm rot="4777107">
            <a:off x="6930793" y="4561181"/>
            <a:ext cx="76200"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640051" name="Text Box 51"/>
          <p:cNvSpPr txBox="1">
            <a:spLocks noChangeArrowheads="1"/>
          </p:cNvSpPr>
          <p:nvPr/>
        </p:nvSpPr>
        <p:spPr bwMode="auto">
          <a:xfrm>
            <a:off x="7772400" y="3200400"/>
            <a:ext cx="2438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endParaRPr>
          </a:p>
        </p:txBody>
      </p:sp>
      <p:sp>
        <p:nvSpPr>
          <p:cNvPr id="40" name="Oval 32"/>
          <p:cNvSpPr>
            <a:spLocks noChangeAspect="1" noChangeArrowheads="1"/>
          </p:cNvSpPr>
          <p:nvPr/>
        </p:nvSpPr>
        <p:spPr bwMode="auto">
          <a:xfrm rot="5895381">
            <a:off x="5002264" y="2273474"/>
            <a:ext cx="71438"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a:solidFill>
                <a:prstClr val="black"/>
              </a:solidFill>
            </a:endParaRPr>
          </a:p>
        </p:txBody>
      </p:sp>
      <p:sp>
        <p:nvSpPr>
          <p:cNvPr id="41" name="Oval 37"/>
          <p:cNvSpPr>
            <a:spLocks noChangeAspect="1" noChangeArrowheads="1"/>
          </p:cNvSpPr>
          <p:nvPr/>
        </p:nvSpPr>
        <p:spPr bwMode="auto">
          <a:xfrm rot="5895381">
            <a:off x="6442424" y="4998094"/>
            <a:ext cx="71438" cy="90488"/>
          </a:xfrm>
          <a:prstGeom prst="ellipse">
            <a:avLst/>
          </a:prstGeom>
          <a:solidFill>
            <a:schemeClr val="tx1"/>
          </a:solidFill>
          <a:ln w="9525">
            <a:solidFill>
              <a:schemeClr val="tx1"/>
            </a:solidFill>
            <a:round/>
            <a:headEnd/>
            <a:tailEnd/>
          </a:ln>
          <a:effectLst/>
          <a:extLst/>
        </p:spPr>
        <p:txBody>
          <a:bodyPr wrap="none" anchor="ctr"/>
          <a:lstStyle/>
          <a:p>
            <a:pPr algn="r" rtl="1"/>
            <a:endParaRPr lang="he-IL" u="sng">
              <a:solidFill>
                <a:prstClr val="black"/>
              </a:solidFill>
            </a:endParaRPr>
          </a:p>
        </p:txBody>
      </p:sp>
      <p:sp>
        <p:nvSpPr>
          <p:cNvPr id="43" name="TextBox 42"/>
          <p:cNvSpPr txBox="1"/>
          <p:nvPr/>
        </p:nvSpPr>
        <p:spPr>
          <a:xfrm>
            <a:off x="4487914" y="5714092"/>
            <a:ext cx="2616199" cy="523220"/>
          </a:xfrm>
          <a:prstGeom prst="rect">
            <a:avLst/>
          </a:prstGeom>
          <a:noFill/>
        </p:spPr>
        <p:txBody>
          <a:bodyPr wrap="square" rtlCol="1">
            <a:spAutoFit/>
          </a:bodyPr>
          <a:lstStyle/>
          <a:p>
            <a:pPr algn="r" rtl="1"/>
            <a:r>
              <a:rPr lang="en-US" sz="2800" dirty="0">
                <a:solidFill>
                  <a:prstClr val="black"/>
                </a:solidFill>
              </a:rPr>
              <a:t>New Recipients</a:t>
            </a:r>
            <a:endParaRPr lang="he-IL" sz="2800" dirty="0">
              <a:solidFill>
                <a:prstClr val="black"/>
              </a:solidFill>
            </a:endParaRPr>
          </a:p>
        </p:txBody>
      </p:sp>
      <p:sp>
        <p:nvSpPr>
          <p:cNvPr id="44" name="TextBox 43"/>
          <p:cNvSpPr txBox="1"/>
          <p:nvPr/>
        </p:nvSpPr>
        <p:spPr>
          <a:xfrm rot="16200000">
            <a:off x="2518451" y="3955906"/>
            <a:ext cx="2616199" cy="523220"/>
          </a:xfrm>
          <a:prstGeom prst="rect">
            <a:avLst/>
          </a:prstGeom>
          <a:noFill/>
        </p:spPr>
        <p:txBody>
          <a:bodyPr wrap="square" rtlCol="1">
            <a:spAutoFit/>
          </a:bodyPr>
          <a:lstStyle/>
          <a:p>
            <a:pPr algn="r" rtl="1"/>
            <a:r>
              <a:rPr lang="en-US" sz="2800" dirty="0">
                <a:solidFill>
                  <a:prstClr val="black"/>
                </a:solidFill>
              </a:rPr>
              <a:t>Email Length</a:t>
            </a:r>
            <a:endParaRPr lang="he-IL" sz="2800" dirty="0">
              <a:solidFill>
                <a:prstClr val="black"/>
              </a:solidFill>
            </a:endParaRPr>
          </a:p>
        </p:txBody>
      </p:sp>
      <p:sp>
        <p:nvSpPr>
          <p:cNvPr id="2" name="Oval 1"/>
          <p:cNvSpPr/>
          <p:nvPr/>
        </p:nvSpPr>
        <p:spPr>
          <a:xfrm>
            <a:off x="4295801" y="1700809"/>
            <a:ext cx="1863253" cy="18964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solidFill>
                <a:prstClr val="white"/>
              </a:solidFill>
            </a:endParaRPr>
          </a:p>
        </p:txBody>
      </p:sp>
      <p:sp>
        <p:nvSpPr>
          <p:cNvPr id="45" name="Oval 44"/>
          <p:cNvSpPr/>
          <p:nvPr/>
        </p:nvSpPr>
        <p:spPr>
          <a:xfrm>
            <a:off x="7104112" y="1916833"/>
            <a:ext cx="1440160" cy="12035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solidFill>
                <a:prstClr val="white"/>
              </a:solidFill>
            </a:endParaRPr>
          </a:p>
        </p:txBody>
      </p:sp>
      <p:sp>
        <p:nvSpPr>
          <p:cNvPr id="46" name="Oval 45"/>
          <p:cNvSpPr/>
          <p:nvPr/>
        </p:nvSpPr>
        <p:spPr>
          <a:xfrm>
            <a:off x="5888743" y="3848226"/>
            <a:ext cx="1793170" cy="1611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a:solidFill>
                <a:prstClr val="white"/>
              </a:solidFill>
            </a:endParaRPr>
          </a:p>
        </p:txBody>
      </p:sp>
      <p:sp>
        <p:nvSpPr>
          <p:cNvPr id="3" name="TextBox 2"/>
          <p:cNvSpPr txBox="1"/>
          <p:nvPr/>
        </p:nvSpPr>
        <p:spPr>
          <a:xfrm>
            <a:off x="2563130" y="1054478"/>
            <a:ext cx="7272808" cy="646331"/>
          </a:xfrm>
          <a:prstGeom prst="rect">
            <a:avLst/>
          </a:prstGeom>
          <a:noFill/>
        </p:spPr>
        <p:txBody>
          <a:bodyPr wrap="square" rtlCol="1">
            <a:spAutoFit/>
          </a:bodyPr>
          <a:lstStyle/>
          <a:p>
            <a:r>
              <a:rPr lang="en-US" b="1" dirty="0">
                <a:solidFill>
                  <a:prstClr val="black"/>
                </a:solidFill>
              </a:rPr>
              <a:t>Clustering</a:t>
            </a:r>
            <a:r>
              <a:rPr lang="en-US" dirty="0">
                <a:solidFill>
                  <a:prstClr val="black"/>
                </a:solidFill>
              </a:rPr>
              <a:t> is the assignment of a set of observations into subsets (called </a:t>
            </a:r>
            <a:r>
              <a:rPr lang="en-US" i="1" dirty="0">
                <a:solidFill>
                  <a:prstClr val="black"/>
                </a:solidFill>
              </a:rPr>
              <a:t>clusters</a:t>
            </a:r>
            <a:r>
              <a:rPr lang="en-US" dirty="0">
                <a:solidFill>
                  <a:prstClr val="black"/>
                </a:solidFill>
              </a:rPr>
              <a:t>) so that observations in the same cluster are similar in some sense</a:t>
            </a:r>
            <a:endParaRPr lang="he-IL" dirty="0">
              <a:solidFill>
                <a:prstClr val="black"/>
              </a:solidFill>
            </a:endParaRPr>
          </a:p>
        </p:txBody>
      </p:sp>
      <p:sp>
        <p:nvSpPr>
          <p:cNvPr id="4" name="Slide Number Placeholder 3">
            <a:extLst>
              <a:ext uri="{FF2B5EF4-FFF2-40B4-BE49-F238E27FC236}">
                <a16:creationId xmlns:a16="http://schemas.microsoft.com/office/drawing/2014/main" id="{9C77E100-8436-420A-B8EA-288DCD432668}"/>
              </a:ext>
            </a:extLst>
          </p:cNvPr>
          <p:cNvSpPr>
            <a:spLocks noGrp="1"/>
          </p:cNvSpPr>
          <p:nvPr>
            <p:ph type="sldNum" sz="quarter" idx="12"/>
          </p:nvPr>
        </p:nvSpPr>
        <p:spPr/>
        <p:txBody>
          <a:bodyPr/>
          <a:lstStyle/>
          <a:p>
            <a:fld id="{14452C20-59BC-40FC-8A2C-7AA168804D5B}" type="slidenum">
              <a:rPr lang="he-IL" smtClean="0"/>
              <a:pPr/>
              <a:t>53</a:t>
            </a:fld>
            <a:endParaRPr lang="he-IL" dirty="0"/>
          </a:p>
        </p:txBody>
      </p:sp>
    </p:spTree>
    <p:extLst>
      <p:ext uri="{BB962C8B-B14F-4D97-AF65-F5344CB8AC3E}">
        <p14:creationId xmlns:p14="http://schemas.microsoft.com/office/powerpoint/2010/main" val="41842448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a:t>Other Learning Configurations</a:t>
            </a:r>
            <a:endParaRPr lang="he-IL" dirty="0"/>
          </a:p>
        </p:txBody>
      </p:sp>
      <p:sp>
        <p:nvSpPr>
          <p:cNvPr id="3" name="Content Placeholder 2"/>
          <p:cNvSpPr>
            <a:spLocks noGrp="1"/>
          </p:cNvSpPr>
          <p:nvPr>
            <p:ph idx="1"/>
          </p:nvPr>
        </p:nvSpPr>
        <p:spPr>
          <a:xfrm>
            <a:off x="1981200" y="1600201"/>
            <a:ext cx="8579296" cy="4525963"/>
          </a:xfrm>
        </p:spPr>
        <p:txBody>
          <a:bodyPr>
            <a:normAutofit/>
          </a:bodyPr>
          <a:lstStyle/>
          <a:p>
            <a:pPr algn="l" rtl="0"/>
            <a:r>
              <a:rPr lang="en-US" b="1" dirty="0"/>
              <a:t>Learning to Rank</a:t>
            </a:r>
          </a:p>
          <a:p>
            <a:pPr algn="l" rtl="0"/>
            <a:r>
              <a:rPr lang="en-US" b="1" dirty="0"/>
              <a:t>Link Prediction (in Graphs)</a:t>
            </a:r>
          </a:p>
          <a:p>
            <a:pPr algn="l" rtl="0"/>
            <a:r>
              <a:rPr lang="en-US" b="1" dirty="0"/>
              <a:t>Sequence Learning</a:t>
            </a:r>
          </a:p>
          <a:p>
            <a:pPr algn="l" rtl="0"/>
            <a:r>
              <a:rPr lang="en-US" b="1" dirty="0"/>
              <a:t>Cost-sensitive Learning</a:t>
            </a:r>
          </a:p>
          <a:p>
            <a:pPr algn="l" rtl="0"/>
            <a:r>
              <a:rPr lang="en-US" b="1" dirty="0"/>
              <a:t>Online learning and Incremental Learning</a:t>
            </a:r>
          </a:p>
          <a:p>
            <a:pPr algn="l" rtl="0"/>
            <a:r>
              <a:rPr lang="en-US" b="1" dirty="0"/>
              <a:t>Multi-Task Learning</a:t>
            </a:r>
          </a:p>
          <a:p>
            <a:pPr algn="l" rtl="0"/>
            <a:r>
              <a:rPr lang="en-US" b="1" dirty="0"/>
              <a:t>Transfer Learning</a:t>
            </a:r>
            <a:endParaRPr lang="en-US" dirty="0"/>
          </a:p>
          <a:p>
            <a:pPr algn="l" rtl="0"/>
            <a:r>
              <a:rPr lang="en-US" b="1" dirty="0"/>
              <a:t>Collective Learning</a:t>
            </a:r>
          </a:p>
          <a:p>
            <a:pPr lvl="1" algn="l" rtl="0"/>
            <a:r>
              <a:rPr lang="en-US" dirty="0"/>
              <a:t> When instances are dependent!</a:t>
            </a:r>
          </a:p>
          <a:p>
            <a:pPr algn="l" rtl="0"/>
            <a:endParaRPr lang="en-US" dirty="0"/>
          </a:p>
          <a:p>
            <a:pPr algn="l" rtl="0"/>
            <a:endParaRPr lang="en-US" dirty="0"/>
          </a:p>
          <a:p>
            <a:pPr algn="l" rtl="0"/>
            <a:endParaRPr lang="he-IL" dirty="0"/>
          </a:p>
        </p:txBody>
      </p:sp>
      <p:sp>
        <p:nvSpPr>
          <p:cNvPr id="4" name="TextBox 3"/>
          <p:cNvSpPr txBox="1"/>
          <p:nvPr/>
        </p:nvSpPr>
        <p:spPr>
          <a:xfrm>
            <a:off x="3215680" y="6165304"/>
            <a:ext cx="6048672" cy="923330"/>
          </a:xfrm>
          <a:prstGeom prst="rect">
            <a:avLst/>
          </a:prstGeom>
          <a:noFill/>
        </p:spPr>
        <p:txBody>
          <a:bodyPr wrap="square" rtlCol="1">
            <a:spAutoFit/>
          </a:bodyPr>
          <a:lstStyle/>
          <a:p>
            <a:r>
              <a:rPr lang="en-US" dirty="0">
                <a:solidFill>
                  <a:prstClr val="black"/>
                </a:solidFill>
              </a:rPr>
              <a:t>“ Learning is either a continuing thing or it is nothing . ”</a:t>
            </a:r>
          </a:p>
          <a:p>
            <a:r>
              <a:rPr lang="en-US" i="1" dirty="0">
                <a:solidFill>
                  <a:prstClr val="black"/>
                </a:solidFill>
              </a:rPr>
              <a:t>— Frank </a:t>
            </a:r>
            <a:r>
              <a:rPr lang="en-US" i="1" dirty="0" err="1">
                <a:solidFill>
                  <a:prstClr val="black"/>
                </a:solidFill>
              </a:rPr>
              <a:t>Tyger</a:t>
            </a:r>
            <a:r>
              <a:rPr lang="en-US" i="1" dirty="0">
                <a:solidFill>
                  <a:prstClr val="black"/>
                </a:solidFill>
              </a:rPr>
              <a:t> </a:t>
            </a:r>
            <a:endParaRPr lang="en-US" dirty="0">
              <a:solidFill>
                <a:prstClr val="black"/>
              </a:solidFill>
            </a:endParaRPr>
          </a:p>
          <a:p>
            <a:endParaRPr lang="he-IL" dirty="0">
              <a:solidFill>
                <a:prstClr val="black"/>
              </a:solidFill>
            </a:endParaRPr>
          </a:p>
        </p:txBody>
      </p:sp>
      <p:sp>
        <p:nvSpPr>
          <p:cNvPr id="5" name="Slide Number Placeholder 4">
            <a:extLst>
              <a:ext uri="{FF2B5EF4-FFF2-40B4-BE49-F238E27FC236}">
                <a16:creationId xmlns:a16="http://schemas.microsoft.com/office/drawing/2014/main" id="{5063068C-D0FB-4DA3-A3C8-AD71F0374DAD}"/>
              </a:ext>
            </a:extLst>
          </p:cNvPr>
          <p:cNvSpPr>
            <a:spLocks noGrp="1"/>
          </p:cNvSpPr>
          <p:nvPr>
            <p:ph type="sldNum" sz="quarter" idx="12"/>
          </p:nvPr>
        </p:nvSpPr>
        <p:spPr/>
        <p:txBody>
          <a:bodyPr/>
          <a:lstStyle/>
          <a:p>
            <a:fld id="{14452C20-59BC-40FC-8A2C-7AA168804D5B}" type="slidenum">
              <a:rPr lang="he-IL" smtClean="0"/>
              <a:pPr/>
              <a:t>54</a:t>
            </a:fld>
            <a:endParaRPr lang="he-IL" dirty="0"/>
          </a:p>
        </p:txBody>
      </p:sp>
    </p:spTree>
    <p:extLst>
      <p:ext uri="{BB962C8B-B14F-4D97-AF65-F5344CB8AC3E}">
        <p14:creationId xmlns:p14="http://schemas.microsoft.com/office/powerpoint/2010/main" val="2978908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420888"/>
            <a:ext cx="8229600" cy="1143000"/>
          </a:xfrm>
        </p:spPr>
        <p:txBody>
          <a:bodyPr/>
          <a:lstStyle/>
          <a:p>
            <a:r>
              <a:rPr lang="en-US" dirty="0"/>
              <a:t>Clustering</a:t>
            </a:r>
            <a:endParaRPr lang="he-IL" dirty="0"/>
          </a:p>
        </p:txBody>
      </p:sp>
      <p:sp>
        <p:nvSpPr>
          <p:cNvPr id="3" name="Content Placeholder 2"/>
          <p:cNvSpPr>
            <a:spLocks noGrp="1"/>
          </p:cNvSpPr>
          <p:nvPr>
            <p:ph idx="1"/>
          </p:nvPr>
        </p:nvSpPr>
        <p:spPr/>
        <p:txBody>
          <a:bodyPr/>
          <a:lstStyle/>
          <a:p>
            <a:endParaRPr lang="he-IL"/>
          </a:p>
        </p:txBody>
      </p:sp>
      <p:sp>
        <p:nvSpPr>
          <p:cNvPr id="4" name="Slide Number Placeholder 3">
            <a:extLst>
              <a:ext uri="{FF2B5EF4-FFF2-40B4-BE49-F238E27FC236}">
                <a16:creationId xmlns:a16="http://schemas.microsoft.com/office/drawing/2014/main" id="{5F9F6A88-0131-4CD1-ACF8-CCAC9439DED8}"/>
              </a:ext>
            </a:extLst>
          </p:cNvPr>
          <p:cNvSpPr>
            <a:spLocks noGrp="1"/>
          </p:cNvSpPr>
          <p:nvPr>
            <p:ph type="sldNum" sz="quarter" idx="12"/>
          </p:nvPr>
        </p:nvSpPr>
        <p:spPr/>
        <p:txBody>
          <a:bodyPr/>
          <a:lstStyle/>
          <a:p>
            <a:fld id="{14452C20-59BC-40FC-8A2C-7AA168804D5B}" type="slidenum">
              <a:rPr lang="he-IL" smtClean="0"/>
              <a:pPr/>
              <a:t>55</a:t>
            </a:fld>
            <a:endParaRPr lang="he-IL" dirty="0"/>
          </a:p>
        </p:txBody>
      </p:sp>
    </p:spTree>
    <p:extLst>
      <p:ext uri="{BB962C8B-B14F-4D97-AF65-F5344CB8AC3E}">
        <p14:creationId xmlns:p14="http://schemas.microsoft.com/office/powerpoint/2010/main" val="22614386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What is clustering?</a:t>
            </a:r>
          </a:p>
        </p:txBody>
      </p:sp>
      <p:sp>
        <p:nvSpPr>
          <p:cNvPr id="8195" name="Rectangle 3"/>
          <p:cNvSpPr>
            <a:spLocks noGrp="1" noChangeArrowheads="1"/>
          </p:cNvSpPr>
          <p:nvPr>
            <p:ph type="body" idx="1"/>
          </p:nvPr>
        </p:nvSpPr>
        <p:spPr/>
        <p:txBody>
          <a:bodyPr/>
          <a:lstStyle/>
          <a:p>
            <a:pPr algn="l" rtl="0" eaLnBrk="1" hangingPunct="1"/>
            <a:r>
              <a:rPr lang="en-US" sz="2800" dirty="0"/>
              <a:t>A way of grouping together data samples that are </a:t>
            </a:r>
            <a:r>
              <a:rPr lang="en-US" sz="2800" b="1" i="1" dirty="0"/>
              <a:t>similar</a:t>
            </a:r>
            <a:r>
              <a:rPr lang="en-US" sz="2800" dirty="0"/>
              <a:t> in some way - according to some criteria that you pick</a:t>
            </a:r>
          </a:p>
          <a:p>
            <a:pPr algn="l" rtl="0" eaLnBrk="1" hangingPunct="1"/>
            <a:r>
              <a:rPr lang="en-US" sz="2800" dirty="0"/>
              <a:t>So, it’s a method of </a:t>
            </a:r>
            <a:r>
              <a:rPr lang="en-US" sz="2800" b="1" i="1" dirty="0"/>
              <a:t>data exploration</a:t>
            </a:r>
            <a:r>
              <a:rPr lang="en-US" sz="2800" dirty="0"/>
              <a:t> – a way of looking for patterns or structure in the data that are of interest</a:t>
            </a:r>
          </a:p>
          <a:p>
            <a:pPr algn="l" rtl="0" eaLnBrk="1" hangingPunct="1"/>
            <a:r>
              <a:rPr lang="en-US" sz="2800" dirty="0"/>
              <a:t>Very </a:t>
            </a:r>
            <a:r>
              <a:rPr lang="en-US" sz="2800"/>
              <a:t>useful for </a:t>
            </a:r>
            <a:r>
              <a:rPr lang="en-US" sz="2800" b="1" dirty="0"/>
              <a:t>user/resource profiling</a:t>
            </a:r>
          </a:p>
        </p:txBody>
      </p:sp>
      <p:pic>
        <p:nvPicPr>
          <p:cNvPr id="4" name="Picture 4" descr="C:\teaching-99\blu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23997" y="5435814"/>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C:\teaching-99\blu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9797" y="5435814"/>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teaching-99\blu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0797" y="5435815"/>
            <a:ext cx="381000" cy="4111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C:\teaching-99\orang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7997" y="5283414"/>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teaching-99\yellow.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6597" y="5359614"/>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C:\teaching-99\orang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2197" y="5664414"/>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teaching-99\orang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1797" y="5588214"/>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1" descr="C:\teaching-99\yellow.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2597" y="5512014"/>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C:\teaching-99\yellow.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1197" y="5664414"/>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3" descr="C:\teaching-99\blu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8397" y="6423818"/>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C:\teaching-99\blu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33597" y="6195218"/>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teaching-99\blu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04997" y="6423819"/>
            <a:ext cx="381000" cy="4111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C:\teaching-99\orang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24197" y="6119018"/>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7" descr="C:\teaching-99\yellow.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9197" y="6271418"/>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C:\teaching-99\orang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8997" y="6423818"/>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9" descr="C:\teaching-99\orang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7997" y="6423818"/>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C:\teaching-99\yellow.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0597" y="6500018"/>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1" descr="C:\teaching-99\yellow.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1997" y="6195218"/>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FBA1894-6C79-42D3-80F5-CF3105BDD104}"/>
              </a:ext>
            </a:extLst>
          </p:cNvPr>
          <p:cNvSpPr>
            <a:spLocks noGrp="1"/>
          </p:cNvSpPr>
          <p:nvPr>
            <p:ph type="sldNum" sz="quarter" idx="12"/>
          </p:nvPr>
        </p:nvSpPr>
        <p:spPr/>
        <p:txBody>
          <a:bodyPr/>
          <a:lstStyle/>
          <a:p>
            <a:fld id="{14452C20-59BC-40FC-8A2C-7AA168804D5B}" type="slidenum">
              <a:rPr lang="he-IL" smtClean="0"/>
              <a:pPr/>
              <a:t>56</a:t>
            </a:fld>
            <a:endParaRPr lang="he-IL" dirty="0"/>
          </a:p>
        </p:txBody>
      </p:sp>
    </p:spTree>
    <p:extLst>
      <p:ext uri="{BB962C8B-B14F-4D97-AF65-F5344CB8AC3E}">
        <p14:creationId xmlns:p14="http://schemas.microsoft.com/office/powerpoint/2010/main" val="10293719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133600" y="381000"/>
            <a:ext cx="7296150" cy="533400"/>
          </a:xfrm>
          <a:noFill/>
        </p:spPr>
        <p:txBody>
          <a:bodyPr vert="horz" lIns="92075" tIns="46038" rIns="92075" bIns="46038" rtlCol="0" anchor="ctr">
            <a:normAutofit fontScale="90000"/>
          </a:bodyPr>
          <a:lstStyle/>
          <a:p>
            <a:pPr eaLnBrk="1" hangingPunct="1"/>
            <a:r>
              <a:rPr lang="en-US" altLang="en-US" smtClean="0"/>
              <a:t>Quality: What Is Good Clustering?</a:t>
            </a:r>
          </a:p>
        </p:txBody>
      </p:sp>
      <p:sp>
        <p:nvSpPr>
          <p:cNvPr id="10243" name="Rectangle 3"/>
          <p:cNvSpPr>
            <a:spLocks noGrp="1" noChangeArrowheads="1"/>
          </p:cNvSpPr>
          <p:nvPr>
            <p:ph type="body" idx="1"/>
          </p:nvPr>
        </p:nvSpPr>
        <p:spPr>
          <a:xfrm>
            <a:off x="1905000" y="1447800"/>
            <a:ext cx="8382000" cy="4876800"/>
          </a:xfrm>
          <a:noFill/>
        </p:spPr>
        <p:txBody>
          <a:bodyPr vert="horz" lIns="92075" tIns="46038" rIns="92075" bIns="46038" rtlCol="0">
            <a:normAutofit/>
          </a:bodyPr>
          <a:lstStyle/>
          <a:p>
            <a:pPr eaLnBrk="1" hangingPunct="1">
              <a:lnSpc>
                <a:spcPct val="130000"/>
              </a:lnSpc>
            </a:pPr>
            <a:r>
              <a:rPr lang="en-US" altLang="en-US" sz="2400"/>
              <a:t>A </a:t>
            </a:r>
            <a:r>
              <a:rPr lang="en-US" altLang="en-US" sz="2400" u="sng"/>
              <a:t>good clustering</a:t>
            </a:r>
            <a:r>
              <a:rPr lang="en-US" altLang="en-US" sz="2400"/>
              <a:t> method will produce high quality clusters</a:t>
            </a:r>
          </a:p>
          <a:p>
            <a:pPr lvl="1" eaLnBrk="1" hangingPunct="1">
              <a:lnSpc>
                <a:spcPct val="130000"/>
              </a:lnSpc>
            </a:pPr>
            <a:r>
              <a:rPr lang="en-US" altLang="en-US"/>
              <a:t>high </a:t>
            </a:r>
            <a:r>
              <a:rPr lang="en-US" altLang="en-US" u="sng"/>
              <a:t>intra-class</a:t>
            </a:r>
            <a:r>
              <a:rPr lang="en-US" altLang="en-US"/>
              <a:t> similarity: </a:t>
            </a:r>
            <a:r>
              <a:rPr lang="en-US" altLang="en-US">
                <a:solidFill>
                  <a:schemeClr val="hlink"/>
                </a:solidFill>
              </a:rPr>
              <a:t>cohesive</a:t>
            </a:r>
            <a:r>
              <a:rPr lang="en-US" altLang="en-US"/>
              <a:t> within clusters</a:t>
            </a:r>
          </a:p>
          <a:p>
            <a:pPr lvl="1" eaLnBrk="1" hangingPunct="1">
              <a:lnSpc>
                <a:spcPct val="130000"/>
              </a:lnSpc>
            </a:pPr>
            <a:r>
              <a:rPr lang="en-US" altLang="en-US"/>
              <a:t>low </a:t>
            </a:r>
            <a:r>
              <a:rPr lang="en-US" altLang="en-US" u="sng"/>
              <a:t>inter-class</a:t>
            </a:r>
            <a:r>
              <a:rPr lang="en-US" altLang="en-US"/>
              <a:t> similarity: </a:t>
            </a:r>
            <a:r>
              <a:rPr lang="en-US" altLang="en-US">
                <a:solidFill>
                  <a:schemeClr val="hlink"/>
                </a:solidFill>
              </a:rPr>
              <a:t>distinctive</a:t>
            </a:r>
            <a:r>
              <a:rPr lang="en-US" altLang="en-US"/>
              <a:t> between clusters</a:t>
            </a:r>
          </a:p>
          <a:p>
            <a:pPr eaLnBrk="1" hangingPunct="1">
              <a:lnSpc>
                <a:spcPct val="130000"/>
              </a:lnSpc>
            </a:pPr>
            <a:r>
              <a:rPr lang="en-US" altLang="en-US" sz="2400"/>
              <a:t>The </a:t>
            </a:r>
            <a:r>
              <a:rPr lang="en-US" altLang="en-US" sz="2400" u="sng"/>
              <a:t>quality</a:t>
            </a:r>
            <a:r>
              <a:rPr lang="en-US" altLang="en-US" sz="2400"/>
              <a:t> of a clustering method depends on</a:t>
            </a:r>
          </a:p>
          <a:p>
            <a:pPr lvl="1" eaLnBrk="1" hangingPunct="1">
              <a:lnSpc>
                <a:spcPct val="130000"/>
              </a:lnSpc>
            </a:pPr>
            <a:r>
              <a:rPr lang="en-US" altLang="en-US"/>
              <a:t>the similarity measure used by the method </a:t>
            </a:r>
          </a:p>
          <a:p>
            <a:pPr lvl="1" eaLnBrk="1" hangingPunct="1">
              <a:lnSpc>
                <a:spcPct val="130000"/>
              </a:lnSpc>
            </a:pPr>
            <a:r>
              <a:rPr lang="en-US" altLang="en-US"/>
              <a:t>its implementation, and</a:t>
            </a:r>
          </a:p>
          <a:p>
            <a:pPr lvl="1" eaLnBrk="1" hangingPunct="1">
              <a:lnSpc>
                <a:spcPct val="130000"/>
              </a:lnSpc>
            </a:pPr>
            <a:r>
              <a:rPr lang="en-US" altLang="en-US"/>
              <a:t>Its ability to discover some or all of the </a:t>
            </a:r>
            <a:r>
              <a:rPr lang="en-US" altLang="en-US" u="sng"/>
              <a:t>hidden</a:t>
            </a:r>
            <a:r>
              <a:rPr lang="en-US" altLang="en-US"/>
              <a:t> patterns</a:t>
            </a:r>
          </a:p>
        </p:txBody>
      </p:sp>
      <p:sp>
        <p:nvSpPr>
          <p:cNvPr id="1024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0379032-8AD0-4DD0-9A81-89F253359C7C}" type="slidenum">
              <a:rPr lang="en-US" altLang="en-US" sz="1200"/>
              <a:pPr eaLnBrk="1" hangingPunct="1"/>
              <a:t>57</a:t>
            </a:fld>
            <a:endParaRPr lang="en-US" altLang="en-US" sz="1200"/>
          </a:p>
        </p:txBody>
      </p:sp>
    </p:spTree>
    <p:extLst>
      <p:ext uri="{BB962C8B-B14F-4D97-AF65-F5344CB8AC3E}">
        <p14:creationId xmlns:p14="http://schemas.microsoft.com/office/powerpoint/2010/main" val="1577005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743200" y="228600"/>
            <a:ext cx="6705600" cy="838200"/>
          </a:xfrm>
          <a:noFill/>
        </p:spPr>
        <p:txBody>
          <a:bodyPr vert="horz" lIns="92075" tIns="46038" rIns="92075" bIns="46038" rtlCol="0" anchor="ctr">
            <a:normAutofit/>
          </a:bodyPr>
          <a:lstStyle/>
          <a:p>
            <a:pPr eaLnBrk="1" hangingPunct="1"/>
            <a:r>
              <a:rPr lang="en-US" altLang="en-US" sz="3200"/>
              <a:t>Measure the Quality of Clustering</a:t>
            </a:r>
          </a:p>
        </p:txBody>
      </p:sp>
      <p:sp>
        <p:nvSpPr>
          <p:cNvPr id="11267" name="Rectangle 3"/>
          <p:cNvSpPr>
            <a:spLocks noGrp="1" noChangeArrowheads="1"/>
          </p:cNvSpPr>
          <p:nvPr>
            <p:ph type="body" idx="1"/>
          </p:nvPr>
        </p:nvSpPr>
        <p:spPr>
          <a:xfrm>
            <a:off x="1828800" y="1219200"/>
            <a:ext cx="8458200" cy="5257800"/>
          </a:xfrm>
          <a:noFill/>
        </p:spPr>
        <p:txBody>
          <a:bodyPr vert="horz" lIns="92075" tIns="46038" rIns="92075" bIns="46038" rtlCol="0">
            <a:normAutofit/>
          </a:bodyPr>
          <a:lstStyle/>
          <a:p>
            <a:pPr marL="457200" indent="-457200"/>
            <a:r>
              <a:rPr lang="en-US" altLang="en-US" sz="2400">
                <a:solidFill>
                  <a:schemeClr val="hlink"/>
                </a:solidFill>
              </a:rPr>
              <a:t>Dissimilarity/Similarity metric</a:t>
            </a:r>
            <a:endParaRPr lang="en-US" altLang="en-US" sz="2400"/>
          </a:p>
          <a:p>
            <a:pPr marL="914400" lvl="1" indent="-457200"/>
            <a:r>
              <a:rPr lang="en-US" altLang="en-US"/>
              <a:t>Similarity is expressed in terms of a distance function, typically metric: </a:t>
            </a:r>
            <a:r>
              <a:rPr lang="en-US" altLang="en-US" i="1"/>
              <a:t>d</a:t>
            </a:r>
            <a:r>
              <a:rPr lang="en-US" altLang="en-US"/>
              <a:t>(</a:t>
            </a:r>
            <a:r>
              <a:rPr lang="en-US" altLang="en-US" i="1"/>
              <a:t>i, j</a:t>
            </a:r>
            <a:r>
              <a:rPr lang="en-US" altLang="en-US"/>
              <a:t>)</a:t>
            </a:r>
          </a:p>
          <a:p>
            <a:pPr marL="914400" lvl="1" indent="-457200"/>
            <a:r>
              <a:rPr lang="en-US" altLang="en-US"/>
              <a:t>The definitions of </a:t>
            </a:r>
            <a:r>
              <a:rPr lang="en-US" altLang="en-US">
                <a:solidFill>
                  <a:schemeClr val="hlink"/>
                </a:solidFill>
              </a:rPr>
              <a:t>distance functions</a:t>
            </a:r>
            <a:r>
              <a:rPr lang="en-US" altLang="en-US"/>
              <a:t> are usually rather different for interval-scaled, boolean, categorical, ordinal ratio, and vector variables</a:t>
            </a:r>
          </a:p>
          <a:p>
            <a:pPr marL="914400" lvl="1" indent="-457200"/>
            <a:r>
              <a:rPr lang="en-US" altLang="en-US"/>
              <a:t>Weights should be associated with different variables based on applications and data semantics</a:t>
            </a:r>
            <a:endParaRPr lang="en-US" altLang="en-US">
              <a:sym typeface="Symbol" panose="05050102010706020507" pitchFamily="18" charset="2"/>
            </a:endParaRPr>
          </a:p>
          <a:p>
            <a:pPr marL="457200" indent="-457200"/>
            <a:r>
              <a:rPr lang="en-US" altLang="en-US" sz="2400"/>
              <a:t>Quality of clustering:</a:t>
            </a:r>
          </a:p>
          <a:p>
            <a:pPr marL="914400" lvl="1" indent="-457200"/>
            <a:r>
              <a:rPr lang="en-US" altLang="en-US"/>
              <a:t>There is usually a separate “quality” function that measures the “goodness” of a cluster.</a:t>
            </a:r>
          </a:p>
          <a:p>
            <a:pPr marL="914400" lvl="1" indent="-457200"/>
            <a:r>
              <a:rPr lang="en-US" altLang="en-US">
                <a:sym typeface="Symbol" panose="05050102010706020507" pitchFamily="18" charset="2"/>
              </a:rPr>
              <a:t>It is hard to define “similar enough” or “good enough” </a:t>
            </a:r>
          </a:p>
          <a:p>
            <a:pPr marL="1371600" lvl="2" indent="-457200"/>
            <a:r>
              <a:rPr lang="en-US" altLang="en-US" smtClean="0">
                <a:sym typeface="Symbol" panose="05050102010706020507" pitchFamily="18" charset="2"/>
              </a:rPr>
              <a:t> The answer is typically highly subjective</a:t>
            </a:r>
          </a:p>
        </p:txBody>
      </p:sp>
      <p:sp>
        <p:nvSpPr>
          <p:cNvPr id="1126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9B0B073-98C1-4417-B15D-AC11D19679A5}" type="slidenum">
              <a:rPr lang="en-US" altLang="en-US" sz="1200"/>
              <a:pPr eaLnBrk="1" hangingPunct="1"/>
              <a:t>58</a:t>
            </a:fld>
            <a:endParaRPr lang="en-US" altLang="en-US" sz="1200"/>
          </a:p>
        </p:txBody>
      </p:sp>
    </p:spTree>
    <p:extLst>
      <p:ext uri="{BB962C8B-B14F-4D97-AF65-F5344CB8AC3E}">
        <p14:creationId xmlns:p14="http://schemas.microsoft.com/office/powerpoint/2010/main" val="1894919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1524000" y="3530600"/>
            <a:ext cx="9144000" cy="33274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sp>
        <p:nvSpPr>
          <p:cNvPr id="158723" name="Rectangle 3"/>
          <p:cNvSpPr>
            <a:spLocks noChangeArrowheads="1"/>
          </p:cNvSpPr>
          <p:nvPr/>
        </p:nvSpPr>
        <p:spPr bwMode="auto">
          <a:xfrm>
            <a:off x="1524000" y="19351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latin typeface="Calibri"/>
              <a:cs typeface="Arial" panose="020B0604020202020204" pitchFamily="34" charset="0"/>
            </a:endParaRPr>
          </a:p>
        </p:txBody>
      </p:sp>
      <p:sp>
        <p:nvSpPr>
          <p:cNvPr id="158724" name="Rectangle 4"/>
          <p:cNvSpPr>
            <a:spLocks noChangeArrowheads="1"/>
          </p:cNvSpPr>
          <p:nvPr/>
        </p:nvSpPr>
        <p:spPr bwMode="auto">
          <a:xfrm>
            <a:off x="1524000" y="21717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latin typeface="Calibri"/>
              <a:cs typeface="Arial" panose="020B0604020202020204" pitchFamily="34" charset="0"/>
            </a:endParaRPr>
          </a:p>
        </p:txBody>
      </p:sp>
      <p:sp>
        <p:nvSpPr>
          <p:cNvPr id="158725" name="Rectangle 5"/>
          <p:cNvSpPr>
            <a:spLocks noChangeArrowheads="1"/>
          </p:cNvSpPr>
          <p:nvPr/>
        </p:nvSpPr>
        <p:spPr bwMode="auto">
          <a:xfrm>
            <a:off x="1524000" y="2200275"/>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latin typeface="Calibri"/>
              <a:cs typeface="Arial" panose="020B0604020202020204" pitchFamily="34" charset="0"/>
            </a:endParaRPr>
          </a:p>
        </p:txBody>
      </p:sp>
      <p:grpSp>
        <p:nvGrpSpPr>
          <p:cNvPr id="158726" name="Group 6"/>
          <p:cNvGrpSpPr>
            <a:grpSpLocks/>
          </p:cNvGrpSpPr>
          <p:nvPr/>
        </p:nvGrpSpPr>
        <p:grpSpPr bwMode="auto">
          <a:xfrm>
            <a:off x="1581150" y="1019175"/>
            <a:ext cx="9144000" cy="2243138"/>
            <a:chOff x="36" y="642"/>
            <a:chExt cx="5760" cy="1413"/>
          </a:xfrm>
        </p:grpSpPr>
        <p:pic>
          <p:nvPicPr>
            <p:cNvPr id="158727" name="Picture 7" descr="Edna Krabap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 y="789"/>
              <a:ext cx="513" cy="1108"/>
            </a:xfrm>
            <a:prstGeom prst="rect">
              <a:avLst/>
            </a:prstGeom>
            <a:noFill/>
            <a:extLst>
              <a:ext uri="{909E8E84-426E-40DD-AFC4-6F175D3DCCD1}">
                <a14:hiddenFill xmlns:a14="http://schemas.microsoft.com/office/drawing/2010/main">
                  <a:solidFill>
                    <a:srgbClr val="FFFFFF"/>
                  </a:solidFill>
                </a14:hiddenFill>
              </a:ext>
            </a:extLst>
          </p:spPr>
        </p:pic>
        <p:pic>
          <p:nvPicPr>
            <p:cNvPr id="158728" name="Picture 8" descr="Principal Seymour  Skinn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4" y="828"/>
              <a:ext cx="514" cy="1104"/>
            </a:xfrm>
            <a:prstGeom prst="rect">
              <a:avLst/>
            </a:prstGeom>
            <a:noFill/>
            <a:extLst>
              <a:ext uri="{909E8E84-426E-40DD-AFC4-6F175D3DCCD1}">
                <a14:hiddenFill xmlns:a14="http://schemas.microsoft.com/office/drawing/2010/main">
                  <a:solidFill>
                    <a:srgbClr val="FFFFFF"/>
                  </a:solidFill>
                </a14:hiddenFill>
              </a:ext>
            </a:extLst>
          </p:spPr>
        </p:pic>
        <p:sp>
          <p:nvSpPr>
            <p:cNvPr id="158729" name="Rectangle 9"/>
            <p:cNvSpPr>
              <a:spLocks noChangeArrowheads="1"/>
            </p:cNvSpPr>
            <p:nvPr/>
          </p:nvSpPr>
          <p:spPr bwMode="auto">
            <a:xfrm>
              <a:off x="36" y="1365"/>
              <a:ext cx="57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latin typeface="Calibri"/>
                <a:cs typeface="Arial" panose="020B0604020202020204" pitchFamily="34" charset="0"/>
              </a:endParaRPr>
            </a:p>
          </p:txBody>
        </p:sp>
        <p:pic>
          <p:nvPicPr>
            <p:cNvPr id="158730" name="Picture 10" descr="Groundskeeper Will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3" y="920"/>
              <a:ext cx="569" cy="868"/>
            </a:xfrm>
            <a:prstGeom prst="rect">
              <a:avLst/>
            </a:prstGeom>
            <a:noFill/>
            <a:extLst>
              <a:ext uri="{909E8E84-426E-40DD-AFC4-6F175D3DCCD1}">
                <a14:hiddenFill xmlns:a14="http://schemas.microsoft.com/office/drawing/2010/main">
                  <a:solidFill>
                    <a:srgbClr val="FFFFFF"/>
                  </a:solidFill>
                </a14:hiddenFill>
              </a:ext>
            </a:extLst>
          </p:spPr>
        </p:pic>
        <p:pic>
          <p:nvPicPr>
            <p:cNvPr id="15873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9" y="865"/>
              <a:ext cx="635" cy="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32"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5" y="753"/>
              <a:ext cx="580" cy="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33"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 y="806"/>
              <a:ext cx="592" cy="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34"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27" y="1090"/>
              <a:ext cx="454"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35"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95" y="1096"/>
              <a:ext cx="306" cy="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36" name="Picture 16" descr="C:\Documents and Settings\eamonn\Desktop\bios_family_marge.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1" y="642"/>
              <a:ext cx="459" cy="1413"/>
            </a:xfrm>
            <a:prstGeom prst="rect">
              <a:avLst/>
            </a:prstGeom>
            <a:noFill/>
            <a:extLst>
              <a:ext uri="{909E8E84-426E-40DD-AFC4-6F175D3DCCD1}">
                <a14:hiddenFill xmlns:a14="http://schemas.microsoft.com/office/drawing/2010/main">
                  <a:solidFill>
                    <a:srgbClr val="FFFFFF"/>
                  </a:solidFill>
                </a14:hiddenFill>
              </a:ext>
            </a:extLst>
          </p:spPr>
        </p:pic>
      </p:grpSp>
      <p:sp>
        <p:nvSpPr>
          <p:cNvPr id="158738" name="Rectangle 18"/>
          <p:cNvSpPr>
            <a:spLocks noChangeArrowheads="1"/>
          </p:cNvSpPr>
          <p:nvPr/>
        </p:nvSpPr>
        <p:spPr bwMode="auto">
          <a:xfrm>
            <a:off x="3924300" y="3776663"/>
            <a:ext cx="541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latin typeface="Calibri"/>
              <a:cs typeface="Arial" panose="020B0604020202020204" pitchFamily="34" charset="0"/>
            </a:endParaRPr>
          </a:p>
        </p:txBody>
      </p:sp>
      <p:grpSp>
        <p:nvGrpSpPr>
          <p:cNvPr id="158739" name="Group 19"/>
          <p:cNvGrpSpPr>
            <a:grpSpLocks/>
          </p:cNvGrpSpPr>
          <p:nvPr/>
        </p:nvGrpSpPr>
        <p:grpSpPr bwMode="auto">
          <a:xfrm>
            <a:off x="1674813" y="3910013"/>
            <a:ext cx="8743950" cy="2481262"/>
            <a:chOff x="96" y="2583"/>
            <a:chExt cx="5508" cy="1563"/>
          </a:xfrm>
        </p:grpSpPr>
        <p:grpSp>
          <p:nvGrpSpPr>
            <p:cNvPr id="158740" name="Group 20"/>
            <p:cNvGrpSpPr>
              <a:grpSpLocks/>
            </p:cNvGrpSpPr>
            <p:nvPr/>
          </p:nvGrpSpPr>
          <p:grpSpPr bwMode="auto">
            <a:xfrm>
              <a:off x="120" y="2802"/>
              <a:ext cx="5484" cy="1344"/>
              <a:chOff x="120" y="2802"/>
              <a:chExt cx="5484" cy="1344"/>
            </a:xfrm>
          </p:grpSpPr>
          <p:grpSp>
            <p:nvGrpSpPr>
              <p:cNvPr id="158741" name="Group 21"/>
              <p:cNvGrpSpPr>
                <a:grpSpLocks/>
              </p:cNvGrpSpPr>
              <p:nvPr/>
            </p:nvGrpSpPr>
            <p:grpSpPr bwMode="auto">
              <a:xfrm>
                <a:off x="120" y="2802"/>
                <a:ext cx="2286" cy="1344"/>
                <a:chOff x="156" y="2634"/>
                <a:chExt cx="2286" cy="1344"/>
              </a:xfrm>
            </p:grpSpPr>
            <p:sp>
              <p:nvSpPr>
                <p:cNvPr id="158742" name="Rectangle 22"/>
                <p:cNvSpPr>
                  <a:spLocks noChangeArrowheads="1"/>
                </p:cNvSpPr>
                <p:nvPr/>
              </p:nvSpPr>
              <p:spPr bwMode="auto">
                <a:xfrm>
                  <a:off x="156" y="2634"/>
                  <a:ext cx="1080" cy="1344"/>
                </a:xfrm>
                <a:prstGeom prst="rect">
                  <a:avLst/>
                </a:prstGeom>
                <a:solidFill>
                  <a:srgbClr val="FFFF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sp>
              <p:nvSpPr>
                <p:cNvPr id="158743" name="Rectangle 23"/>
                <p:cNvSpPr>
                  <a:spLocks noChangeArrowheads="1"/>
                </p:cNvSpPr>
                <p:nvPr/>
              </p:nvSpPr>
              <p:spPr bwMode="auto">
                <a:xfrm>
                  <a:off x="1362" y="2634"/>
                  <a:ext cx="1080" cy="1344"/>
                </a:xfrm>
                <a:prstGeom prst="rect">
                  <a:avLst/>
                </a:prstGeom>
                <a:solidFill>
                  <a:srgbClr val="FFFF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grpSp>
          <p:grpSp>
            <p:nvGrpSpPr>
              <p:cNvPr id="158744" name="Group 24"/>
              <p:cNvGrpSpPr>
                <a:grpSpLocks/>
              </p:cNvGrpSpPr>
              <p:nvPr/>
            </p:nvGrpSpPr>
            <p:grpSpPr bwMode="auto">
              <a:xfrm>
                <a:off x="3318" y="2802"/>
                <a:ext cx="2286" cy="1344"/>
                <a:chOff x="156" y="2634"/>
                <a:chExt cx="2286" cy="1344"/>
              </a:xfrm>
            </p:grpSpPr>
            <p:sp>
              <p:nvSpPr>
                <p:cNvPr id="158745" name="Rectangle 25"/>
                <p:cNvSpPr>
                  <a:spLocks noChangeArrowheads="1"/>
                </p:cNvSpPr>
                <p:nvPr/>
              </p:nvSpPr>
              <p:spPr bwMode="auto">
                <a:xfrm>
                  <a:off x="156" y="2634"/>
                  <a:ext cx="1080" cy="1344"/>
                </a:xfrm>
                <a:prstGeom prst="rect">
                  <a:avLst/>
                </a:prstGeom>
                <a:solidFill>
                  <a:srgbClr val="FFFF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sp>
              <p:nvSpPr>
                <p:cNvPr id="158746" name="Rectangle 26"/>
                <p:cNvSpPr>
                  <a:spLocks noChangeArrowheads="1"/>
                </p:cNvSpPr>
                <p:nvPr/>
              </p:nvSpPr>
              <p:spPr bwMode="auto">
                <a:xfrm>
                  <a:off x="1362" y="2634"/>
                  <a:ext cx="1080" cy="1344"/>
                </a:xfrm>
                <a:prstGeom prst="rect">
                  <a:avLst/>
                </a:prstGeom>
                <a:solidFill>
                  <a:srgbClr val="FFFF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grpSp>
        </p:grpSp>
        <p:sp>
          <p:nvSpPr>
            <p:cNvPr id="158747" name="Rectangle 27"/>
            <p:cNvSpPr>
              <a:spLocks noChangeArrowheads="1"/>
            </p:cNvSpPr>
            <p:nvPr/>
          </p:nvSpPr>
          <p:spPr bwMode="auto">
            <a:xfrm>
              <a:off x="96" y="2583"/>
              <a:ext cx="3408" cy="2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latin typeface="Calibri"/>
                <a:cs typeface="Arial" panose="020B0604020202020204" pitchFamily="34" charset="0"/>
              </a:endParaRPr>
            </a:p>
          </p:txBody>
        </p:sp>
        <p:pic>
          <p:nvPicPr>
            <p:cNvPr id="158748" name="Picture 28" descr="Edna Krabap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 y="3460"/>
              <a:ext cx="303" cy="656"/>
            </a:xfrm>
            <a:prstGeom prst="rect">
              <a:avLst/>
            </a:prstGeom>
            <a:solidFill>
              <a:srgbClr val="FFFFFF"/>
            </a:solidFill>
          </p:spPr>
        </p:pic>
        <p:pic>
          <p:nvPicPr>
            <p:cNvPr id="158749" name="Picture 29" descr="Principal Seymour  Skinn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8" y="2841"/>
              <a:ext cx="304" cy="653"/>
            </a:xfrm>
            <a:prstGeom prst="rect">
              <a:avLst/>
            </a:prstGeom>
            <a:solidFill>
              <a:srgbClr val="FFFFFF"/>
            </a:solidFill>
          </p:spPr>
        </p:pic>
        <p:pic>
          <p:nvPicPr>
            <p:cNvPr id="158750" name="Picture 30" descr="Groundskeeper Will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2" y="2859"/>
              <a:ext cx="336" cy="514"/>
            </a:xfrm>
            <a:prstGeom prst="rect">
              <a:avLst/>
            </a:prstGeom>
            <a:solidFill>
              <a:srgbClr val="FFFFFF"/>
            </a:solidFill>
          </p:spPr>
        </p:pic>
        <p:pic>
          <p:nvPicPr>
            <p:cNvPr id="158751" name="Picture 3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70" y="3523"/>
              <a:ext cx="375" cy="5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52" name="Picture 3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8" y="2821"/>
              <a:ext cx="343" cy="6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53" name="Picture 3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 y="3033"/>
              <a:ext cx="375" cy="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54" name="Picture 3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6" y="3608"/>
              <a:ext cx="269" cy="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55" name="Picture 35"/>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59" y="3702"/>
              <a:ext cx="181" cy="4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56" name="Picture 36" descr="C:\Documents and Settings\eamonn\Desktop\bios_family_marge.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5" y="2887"/>
              <a:ext cx="272" cy="836"/>
            </a:xfrm>
            <a:prstGeom prst="rect">
              <a:avLst/>
            </a:prstGeom>
            <a:solidFill>
              <a:srgbClr val="FFFFFF"/>
            </a:solidFill>
          </p:spPr>
        </p:pic>
        <p:pic>
          <p:nvPicPr>
            <p:cNvPr id="158757" name="Picture 37" descr="Edna Krabap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6" y="2878"/>
              <a:ext cx="303" cy="656"/>
            </a:xfrm>
            <a:prstGeom prst="rect">
              <a:avLst/>
            </a:prstGeom>
            <a:solidFill>
              <a:srgbClr val="FFFFFF"/>
            </a:solidFill>
          </p:spPr>
        </p:pic>
        <p:pic>
          <p:nvPicPr>
            <p:cNvPr id="158758" name="Picture 38" descr="Principal Seymour  Skinn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8" y="3477"/>
              <a:ext cx="304" cy="653"/>
            </a:xfrm>
            <a:prstGeom prst="rect">
              <a:avLst/>
            </a:prstGeom>
            <a:solidFill>
              <a:srgbClr val="FFFFFF"/>
            </a:solidFill>
          </p:spPr>
        </p:pic>
        <p:pic>
          <p:nvPicPr>
            <p:cNvPr id="158759" name="Picture 39" descr="Groundskeeper Will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4" y="3561"/>
              <a:ext cx="336" cy="514"/>
            </a:xfrm>
            <a:prstGeom prst="rect">
              <a:avLst/>
            </a:prstGeom>
            <a:solidFill>
              <a:srgbClr val="FFFFFF"/>
            </a:solidFill>
          </p:spPr>
        </p:pic>
        <p:pic>
          <p:nvPicPr>
            <p:cNvPr id="158760" name="Picture 4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4" y="2821"/>
              <a:ext cx="375" cy="5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61" name="Picture 4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26" y="2833"/>
              <a:ext cx="343" cy="6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62" name="Picture 4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40" y="3524"/>
              <a:ext cx="351" cy="6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63" name="Picture 4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90" y="3002"/>
              <a:ext cx="269" cy="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64" name="Picture 44"/>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699" y="3642"/>
              <a:ext cx="181" cy="4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65" name="Picture 45" descr="C:\Documents and Settings\eamonn\Desktop\bios_family_marge.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77" y="2845"/>
              <a:ext cx="272" cy="836"/>
            </a:xfrm>
            <a:prstGeom prst="rect">
              <a:avLst/>
            </a:prstGeom>
            <a:solidFill>
              <a:srgbClr val="FFFFFF"/>
            </a:solidFill>
          </p:spPr>
        </p:pic>
      </p:grpSp>
      <p:sp>
        <p:nvSpPr>
          <p:cNvPr id="158766" name="Text Box 46"/>
          <p:cNvSpPr txBox="1">
            <a:spLocks noChangeArrowheads="1"/>
          </p:cNvSpPr>
          <p:nvPr/>
        </p:nvSpPr>
        <p:spPr bwMode="auto">
          <a:xfrm>
            <a:off x="3363914" y="6389688"/>
            <a:ext cx="2276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r>
              <a:rPr lang="en-US">
                <a:solidFill>
                  <a:prstClr val="black"/>
                </a:solidFill>
                <a:latin typeface="Calibri"/>
              </a:rPr>
              <a:t>School Employees</a:t>
            </a:r>
            <a:r>
              <a:rPr lang="en-US" sz="1600">
                <a:solidFill>
                  <a:prstClr val="black"/>
                </a:solidFill>
                <a:latin typeface="Calibri"/>
              </a:rPr>
              <a:t> </a:t>
            </a:r>
          </a:p>
        </p:txBody>
      </p:sp>
      <p:sp>
        <p:nvSpPr>
          <p:cNvPr id="158767" name="Text Box 47"/>
          <p:cNvSpPr txBox="1">
            <a:spLocks noChangeArrowheads="1"/>
          </p:cNvSpPr>
          <p:nvPr/>
        </p:nvSpPr>
        <p:spPr bwMode="auto">
          <a:xfrm>
            <a:off x="1524000" y="6364289"/>
            <a:ext cx="2070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r>
              <a:rPr lang="en-US" sz="1600">
                <a:solidFill>
                  <a:prstClr val="black"/>
                </a:solidFill>
                <a:latin typeface="Calibri"/>
              </a:rPr>
              <a:t>Simpson's Family</a:t>
            </a:r>
            <a:r>
              <a:rPr lang="en-US" sz="2000">
                <a:solidFill>
                  <a:prstClr val="black"/>
                </a:solidFill>
                <a:latin typeface="Calibri"/>
              </a:rPr>
              <a:t> </a:t>
            </a:r>
          </a:p>
        </p:txBody>
      </p:sp>
      <p:sp>
        <p:nvSpPr>
          <p:cNvPr id="158768" name="Text Box 48"/>
          <p:cNvSpPr txBox="1">
            <a:spLocks noChangeArrowheads="1"/>
          </p:cNvSpPr>
          <p:nvPr/>
        </p:nvSpPr>
        <p:spPr bwMode="auto">
          <a:xfrm>
            <a:off x="8631238" y="6364289"/>
            <a:ext cx="1839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r>
              <a:rPr lang="en-US" sz="2000">
                <a:solidFill>
                  <a:prstClr val="black"/>
                </a:solidFill>
                <a:latin typeface="Calibri"/>
              </a:rPr>
              <a:t>Males</a:t>
            </a:r>
            <a:r>
              <a:rPr lang="en-US" sz="1600">
                <a:solidFill>
                  <a:prstClr val="black"/>
                </a:solidFill>
                <a:latin typeface="Calibri"/>
              </a:rPr>
              <a:t> </a:t>
            </a:r>
          </a:p>
        </p:txBody>
      </p:sp>
      <p:sp>
        <p:nvSpPr>
          <p:cNvPr id="158769" name="Text Box 49"/>
          <p:cNvSpPr txBox="1">
            <a:spLocks noChangeArrowheads="1"/>
          </p:cNvSpPr>
          <p:nvPr/>
        </p:nvSpPr>
        <p:spPr bwMode="auto">
          <a:xfrm>
            <a:off x="6697663" y="6364289"/>
            <a:ext cx="1839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r>
              <a:rPr lang="en-US" sz="2000">
                <a:solidFill>
                  <a:prstClr val="black"/>
                </a:solidFill>
                <a:latin typeface="Calibri"/>
              </a:rPr>
              <a:t>Females</a:t>
            </a:r>
            <a:r>
              <a:rPr lang="en-US" sz="1600">
                <a:solidFill>
                  <a:prstClr val="black"/>
                </a:solidFill>
                <a:latin typeface="Calibri"/>
              </a:rPr>
              <a:t> </a:t>
            </a:r>
          </a:p>
        </p:txBody>
      </p:sp>
      <p:sp>
        <p:nvSpPr>
          <p:cNvPr id="158770" name="Text Box 50"/>
          <p:cNvSpPr txBox="1">
            <a:spLocks noChangeArrowheads="1"/>
          </p:cNvSpPr>
          <p:nvPr/>
        </p:nvSpPr>
        <p:spPr bwMode="auto">
          <a:xfrm>
            <a:off x="4213225" y="3511550"/>
            <a:ext cx="4476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rtl="1"/>
            <a:r>
              <a:rPr lang="en-US" sz="3600">
                <a:solidFill>
                  <a:srgbClr val="1F497D"/>
                </a:solidFill>
                <a:effectLst>
                  <a:outerShdw blurRad="38100" dist="38100" dir="2700000" algn="tl">
                    <a:srgbClr val="C0C0C0"/>
                  </a:outerShdw>
                </a:effectLst>
                <a:latin typeface="Calibri"/>
              </a:rPr>
              <a:t>Clustering is subjective</a:t>
            </a:r>
          </a:p>
        </p:txBody>
      </p:sp>
      <p:sp>
        <p:nvSpPr>
          <p:cNvPr id="158771" name="Text Box 51"/>
          <p:cNvSpPr txBox="1">
            <a:spLocks noChangeArrowheads="1"/>
          </p:cNvSpPr>
          <p:nvPr/>
        </p:nvSpPr>
        <p:spPr bwMode="auto">
          <a:xfrm>
            <a:off x="1581150" y="180976"/>
            <a:ext cx="83454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rtl="1"/>
            <a:r>
              <a:rPr lang="en-US" sz="3200" dirty="0">
                <a:solidFill>
                  <a:srgbClr val="1F497D"/>
                </a:solidFill>
                <a:effectLst>
                  <a:outerShdw blurRad="38100" dist="38100" dir="2700000" algn="tl">
                    <a:srgbClr val="C0C0C0"/>
                  </a:outerShdw>
                </a:effectLst>
                <a:latin typeface="Calibri"/>
              </a:rPr>
              <a:t>What is a natural grouping among these objects?</a:t>
            </a:r>
          </a:p>
        </p:txBody>
      </p:sp>
      <p:sp>
        <p:nvSpPr>
          <p:cNvPr id="2" name="Slide Number Placeholder 1">
            <a:extLst>
              <a:ext uri="{FF2B5EF4-FFF2-40B4-BE49-F238E27FC236}">
                <a16:creationId xmlns:a16="http://schemas.microsoft.com/office/drawing/2014/main" id="{D90F27A2-78B4-42D8-8517-6CCC6517916C}"/>
              </a:ext>
            </a:extLst>
          </p:cNvPr>
          <p:cNvSpPr>
            <a:spLocks noGrp="1"/>
          </p:cNvSpPr>
          <p:nvPr>
            <p:ph type="sldNum" sz="quarter" idx="12"/>
          </p:nvPr>
        </p:nvSpPr>
        <p:spPr/>
        <p:txBody>
          <a:bodyPr/>
          <a:lstStyle/>
          <a:p>
            <a:fld id="{14452C20-59BC-40FC-8A2C-7AA168804D5B}" type="slidenum">
              <a:rPr lang="he-IL" smtClean="0"/>
              <a:pPr/>
              <a:t>59</a:t>
            </a:fld>
            <a:endParaRPr lang="he-IL" dirty="0"/>
          </a:p>
        </p:txBody>
      </p:sp>
    </p:spTree>
    <p:extLst>
      <p:ext uri="{BB962C8B-B14F-4D97-AF65-F5344CB8AC3E}">
        <p14:creationId xmlns:p14="http://schemas.microsoft.com/office/powerpoint/2010/main" val="7822472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ADD687-47A3-41F0-A0AE-005000824693}"/>
              </a:ext>
            </a:extLst>
          </p:cNvPr>
          <p:cNvSpPr>
            <a:spLocks noGrp="1"/>
          </p:cNvSpPr>
          <p:nvPr>
            <p:ph type="subTitle" idx="1"/>
          </p:nvPr>
        </p:nvSpPr>
        <p:spPr>
          <a:xfrm>
            <a:off x="-814389" y="2287587"/>
            <a:ext cx="14834373" cy="2527937"/>
          </a:xfrm>
        </p:spPr>
        <p:txBody>
          <a:bodyPr/>
          <a:lstStyle/>
          <a:p>
            <a:endParaRPr lang="he-IL" dirty="0"/>
          </a:p>
        </p:txBody>
      </p:sp>
      <p:pic>
        <p:nvPicPr>
          <p:cNvPr id="4098" name="Picture 2" descr="Solutions for Big Data Management &amp;amp; Analytics | Lenovo Israel">
            <a:extLst>
              <a:ext uri="{FF2B5EF4-FFF2-40B4-BE49-F238E27FC236}">
                <a16:creationId xmlns:a16="http://schemas.microsoft.com/office/drawing/2014/main" id="{62091582-F01C-41C4-981A-35EA7FB17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608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A824CB-2BA3-4F94-A2AA-F1368C97E5AE}"/>
              </a:ext>
            </a:extLst>
          </p:cNvPr>
          <p:cNvSpPr>
            <a:spLocks noGrp="1"/>
          </p:cNvSpPr>
          <p:nvPr>
            <p:ph type="ctrTitle"/>
          </p:nvPr>
        </p:nvSpPr>
        <p:spPr/>
        <p:txBody>
          <a:bodyPr/>
          <a:lstStyle/>
          <a:p>
            <a:r>
              <a:rPr lang="en-US" b="1" dirty="0" smtClean="0">
                <a:solidFill>
                  <a:schemeClr val="bg1"/>
                </a:solidFill>
              </a:rPr>
              <a:t>Types of Data in General and also in Clustering Analysis</a:t>
            </a:r>
            <a:endParaRPr lang="he-IL" dirty="0">
              <a:solidFill>
                <a:schemeClr val="bg1"/>
              </a:solidFill>
            </a:endParaRPr>
          </a:p>
        </p:txBody>
      </p:sp>
      <p:sp>
        <p:nvSpPr>
          <p:cNvPr id="4" name="מציין מיקום של מספר שקופית 3"/>
          <p:cNvSpPr>
            <a:spLocks noGrp="1"/>
          </p:cNvSpPr>
          <p:nvPr>
            <p:ph type="sldNum" sz="quarter" idx="12"/>
          </p:nvPr>
        </p:nvSpPr>
        <p:spPr/>
        <p:txBody>
          <a:bodyPr/>
          <a:lstStyle/>
          <a:p>
            <a:fld id="{14452C20-59BC-40FC-8A2C-7AA168804D5B}" type="slidenum">
              <a:rPr lang="he-IL" smtClean="0"/>
              <a:t>6</a:t>
            </a:fld>
            <a:endParaRPr lang="he-IL"/>
          </a:p>
        </p:txBody>
      </p:sp>
    </p:spTree>
    <p:extLst>
      <p:ext uri="{BB962C8B-B14F-4D97-AF65-F5344CB8AC3E}">
        <p14:creationId xmlns:p14="http://schemas.microsoft.com/office/powerpoint/2010/main" val="39163303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2122488"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4400" dirty="0">
                <a:solidFill>
                  <a:srgbClr val="1F497D"/>
                </a:solidFill>
                <a:effectLst>
                  <a:outerShdw blurRad="38100" dist="38100" dir="2700000" algn="tl">
                    <a:srgbClr val="C0C0C0"/>
                  </a:outerShdw>
                </a:effectLst>
                <a:latin typeface="Calibri"/>
              </a:rPr>
              <a:t>What is Similarity?</a:t>
            </a:r>
          </a:p>
        </p:txBody>
      </p:sp>
      <p:sp>
        <p:nvSpPr>
          <p:cNvPr id="159747" name="Text Box 3"/>
          <p:cNvSpPr txBox="1">
            <a:spLocks noChangeArrowheads="1"/>
          </p:cNvSpPr>
          <p:nvPr/>
        </p:nvSpPr>
        <p:spPr bwMode="auto">
          <a:xfrm>
            <a:off x="1903413" y="927100"/>
            <a:ext cx="83486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1"/>
            <a:r>
              <a:rPr lang="en-US">
                <a:solidFill>
                  <a:prstClr val="black"/>
                </a:solidFill>
                <a:latin typeface="Calibri"/>
              </a:rPr>
              <a:t>The quality or state of being similar; likeness; resemblance; as, a similarity of features.</a:t>
            </a:r>
            <a:r>
              <a:rPr lang="en-US" b="1">
                <a:solidFill>
                  <a:prstClr val="black"/>
                </a:solidFill>
                <a:latin typeface="Arial Unicode MS" pitchFamily="34" charset="-128"/>
              </a:rPr>
              <a:t> </a:t>
            </a:r>
            <a:endParaRPr lang="en-US" sz="1600" b="1">
              <a:solidFill>
                <a:prstClr val="black"/>
              </a:solidFill>
              <a:latin typeface="Calibri"/>
            </a:endParaRPr>
          </a:p>
        </p:txBody>
      </p:sp>
      <p:sp>
        <p:nvSpPr>
          <p:cNvPr id="159748" name="Text Box 4"/>
          <p:cNvSpPr txBox="1">
            <a:spLocks noChangeArrowheads="1"/>
          </p:cNvSpPr>
          <p:nvPr/>
        </p:nvSpPr>
        <p:spPr bwMode="auto">
          <a:xfrm>
            <a:off x="8997950" y="2819401"/>
            <a:ext cx="167005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1"/>
            <a:r>
              <a:rPr lang="en-US" sz="1600" dirty="0">
                <a:solidFill>
                  <a:prstClr val="black"/>
                </a:solidFill>
                <a:latin typeface="Calibri"/>
              </a:rPr>
              <a:t>Similarity is hard to define, but… </a:t>
            </a:r>
          </a:p>
          <a:p>
            <a:pPr rtl="1"/>
            <a:r>
              <a:rPr lang="en-US" sz="1600" dirty="0">
                <a:solidFill>
                  <a:prstClr val="black"/>
                </a:solidFill>
                <a:latin typeface="Calibri"/>
              </a:rPr>
              <a:t>“</a:t>
            </a:r>
            <a:r>
              <a:rPr lang="en-US" sz="1600" i="1" dirty="0">
                <a:solidFill>
                  <a:prstClr val="black"/>
                </a:solidFill>
                <a:latin typeface="Calibri"/>
              </a:rPr>
              <a:t>We know it when we see it</a:t>
            </a:r>
            <a:r>
              <a:rPr lang="en-US" sz="1600" dirty="0">
                <a:solidFill>
                  <a:prstClr val="black"/>
                </a:solidFill>
                <a:latin typeface="Calibri"/>
              </a:rPr>
              <a:t>”</a:t>
            </a:r>
          </a:p>
          <a:p>
            <a:pPr rtl="1"/>
            <a:endParaRPr lang="en-US" sz="1600" dirty="0">
              <a:solidFill>
                <a:prstClr val="black"/>
              </a:solidFill>
              <a:latin typeface="Calibri"/>
            </a:endParaRPr>
          </a:p>
          <a:p>
            <a:pPr rtl="1"/>
            <a:r>
              <a:rPr lang="en-US" sz="1600" dirty="0">
                <a:solidFill>
                  <a:prstClr val="black"/>
                </a:solidFill>
                <a:latin typeface="Calibri"/>
              </a:rPr>
              <a:t>The real meaning of similarity is a philosophical question. We will take a more pragmatic approach.  </a:t>
            </a:r>
          </a:p>
        </p:txBody>
      </p:sp>
      <p:pic>
        <p:nvPicPr>
          <p:cNvPr id="15974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681164"/>
            <a:ext cx="7480300" cy="517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50" name="Text Box 6"/>
          <p:cNvSpPr txBox="1">
            <a:spLocks noChangeArrowheads="1"/>
          </p:cNvSpPr>
          <p:nvPr/>
        </p:nvSpPr>
        <p:spPr bwMode="auto">
          <a:xfrm>
            <a:off x="8461375" y="1247775"/>
            <a:ext cx="2033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rtl="1"/>
            <a:r>
              <a:rPr lang="en-US" sz="1600" b="1">
                <a:solidFill>
                  <a:prstClr val="black"/>
                </a:solidFill>
                <a:latin typeface="Calibri"/>
              </a:rPr>
              <a:t>Webster's Dictionary</a:t>
            </a:r>
          </a:p>
        </p:txBody>
      </p:sp>
      <p:sp>
        <p:nvSpPr>
          <p:cNvPr id="2" name="Slide Number Placeholder 1">
            <a:extLst>
              <a:ext uri="{FF2B5EF4-FFF2-40B4-BE49-F238E27FC236}">
                <a16:creationId xmlns:a16="http://schemas.microsoft.com/office/drawing/2014/main" id="{32C9A612-5E3E-41BE-9451-1F305E506D96}"/>
              </a:ext>
            </a:extLst>
          </p:cNvPr>
          <p:cNvSpPr>
            <a:spLocks noGrp="1"/>
          </p:cNvSpPr>
          <p:nvPr>
            <p:ph type="sldNum" sz="quarter" idx="12"/>
          </p:nvPr>
        </p:nvSpPr>
        <p:spPr/>
        <p:txBody>
          <a:bodyPr/>
          <a:lstStyle/>
          <a:p>
            <a:fld id="{14452C20-59BC-40FC-8A2C-7AA168804D5B}" type="slidenum">
              <a:rPr lang="he-IL" smtClean="0"/>
              <a:pPr/>
              <a:t>60</a:t>
            </a:fld>
            <a:endParaRPr lang="he-IL" dirty="0"/>
          </a:p>
        </p:txBody>
      </p:sp>
    </p:spTree>
    <p:extLst>
      <p:ext uri="{BB962C8B-B14F-4D97-AF65-F5344CB8AC3E}">
        <p14:creationId xmlns:p14="http://schemas.microsoft.com/office/powerpoint/2010/main" val="33726985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How do we define “similarity”?</a:t>
            </a:r>
          </a:p>
        </p:txBody>
      </p:sp>
      <p:sp>
        <p:nvSpPr>
          <p:cNvPr id="10243" name="Rectangle 3"/>
          <p:cNvSpPr>
            <a:spLocks noGrp="1" noChangeArrowheads="1"/>
          </p:cNvSpPr>
          <p:nvPr>
            <p:ph type="body" idx="1"/>
          </p:nvPr>
        </p:nvSpPr>
        <p:spPr/>
        <p:txBody>
          <a:bodyPr/>
          <a:lstStyle/>
          <a:p>
            <a:pPr algn="l" rtl="0" eaLnBrk="1" hangingPunct="1"/>
            <a:r>
              <a:rPr lang="en-US" sz="2800" dirty="0"/>
              <a:t>Recall that the goal is to group together “similar” data – but what does this mean?</a:t>
            </a:r>
          </a:p>
          <a:p>
            <a:pPr algn="l" rtl="0" eaLnBrk="1" hangingPunct="1"/>
            <a:r>
              <a:rPr lang="en-US" sz="2800" dirty="0"/>
              <a:t>No single answer – it depends on what we want to find or emphasize in the data; this is one reason why clustering is an “art”</a:t>
            </a:r>
          </a:p>
          <a:p>
            <a:pPr algn="l" rtl="0" eaLnBrk="1" hangingPunct="1"/>
            <a:r>
              <a:rPr lang="en-US" sz="2800" dirty="0"/>
              <a:t>The similarity measure is often more important than the clustering algorithm used – don’t overlook this choice!</a:t>
            </a:r>
          </a:p>
        </p:txBody>
      </p:sp>
      <p:sp>
        <p:nvSpPr>
          <p:cNvPr id="2" name="Slide Number Placeholder 1">
            <a:extLst>
              <a:ext uri="{FF2B5EF4-FFF2-40B4-BE49-F238E27FC236}">
                <a16:creationId xmlns:a16="http://schemas.microsoft.com/office/drawing/2014/main" id="{96253D22-1C8B-4806-8BDF-4BC4464E8D74}"/>
              </a:ext>
            </a:extLst>
          </p:cNvPr>
          <p:cNvSpPr>
            <a:spLocks noGrp="1"/>
          </p:cNvSpPr>
          <p:nvPr>
            <p:ph type="sldNum" sz="quarter" idx="12"/>
          </p:nvPr>
        </p:nvSpPr>
        <p:spPr/>
        <p:txBody>
          <a:bodyPr/>
          <a:lstStyle/>
          <a:p>
            <a:fld id="{14452C20-59BC-40FC-8A2C-7AA168804D5B}" type="slidenum">
              <a:rPr lang="he-IL" smtClean="0"/>
              <a:pPr/>
              <a:t>61</a:t>
            </a:fld>
            <a:endParaRPr lang="he-IL" dirty="0"/>
          </a:p>
        </p:txBody>
      </p:sp>
    </p:spTree>
    <p:extLst>
      <p:ext uri="{BB962C8B-B14F-4D97-AF65-F5344CB8AC3E}">
        <p14:creationId xmlns:p14="http://schemas.microsoft.com/office/powerpoint/2010/main" val="24783027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1524000" y="0"/>
            <a:ext cx="9144000" cy="25717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sp>
        <p:nvSpPr>
          <p:cNvPr id="161795" name="Rectangle 3"/>
          <p:cNvSpPr>
            <a:spLocks noChangeArrowheads="1"/>
          </p:cNvSpPr>
          <p:nvPr/>
        </p:nvSpPr>
        <p:spPr bwMode="auto">
          <a:xfrm>
            <a:off x="2208213"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rtl="1"/>
            <a:r>
              <a:rPr lang="en-US" sz="4400">
                <a:solidFill>
                  <a:srgbClr val="1F497D"/>
                </a:solidFill>
                <a:effectLst>
                  <a:outerShdw blurRad="38100" dist="38100" dir="2700000" algn="tl">
                    <a:srgbClr val="C0C0C0"/>
                  </a:outerShdw>
                </a:effectLst>
                <a:latin typeface="Calibri"/>
              </a:rPr>
              <a:t>Defining Distance Measures</a:t>
            </a:r>
          </a:p>
        </p:txBody>
      </p:sp>
      <p:sp>
        <p:nvSpPr>
          <p:cNvPr id="161796" name="Text Box 4"/>
          <p:cNvSpPr txBox="1">
            <a:spLocks noChangeArrowheads="1"/>
          </p:cNvSpPr>
          <p:nvPr/>
        </p:nvSpPr>
        <p:spPr bwMode="auto">
          <a:xfrm>
            <a:off x="1752600" y="990601"/>
            <a:ext cx="8610600"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1" eaLnBrk="0" hangingPunct="0">
              <a:lnSpc>
                <a:spcPct val="110000"/>
              </a:lnSpc>
            </a:pPr>
            <a:r>
              <a:rPr lang="en-US" b="1" dirty="0">
                <a:solidFill>
                  <a:prstClr val="black"/>
                </a:solidFill>
                <a:latin typeface="Calibri"/>
              </a:rPr>
              <a:t>Definition</a:t>
            </a:r>
            <a:r>
              <a:rPr lang="en-US" dirty="0">
                <a:solidFill>
                  <a:prstClr val="black"/>
                </a:solidFill>
                <a:latin typeface="Calibri"/>
              </a:rPr>
              <a:t>: Let </a:t>
            </a:r>
            <a:r>
              <a:rPr lang="en-US" i="1" dirty="0">
                <a:solidFill>
                  <a:prstClr val="black"/>
                </a:solidFill>
                <a:latin typeface="Calibri"/>
              </a:rPr>
              <a:t>O</a:t>
            </a:r>
            <a:r>
              <a:rPr lang="en-US" baseline="-25000" dirty="0">
                <a:solidFill>
                  <a:prstClr val="black"/>
                </a:solidFill>
                <a:latin typeface="Calibri"/>
              </a:rPr>
              <a:t>1</a:t>
            </a:r>
            <a:r>
              <a:rPr lang="en-US" dirty="0">
                <a:solidFill>
                  <a:prstClr val="black"/>
                </a:solidFill>
                <a:latin typeface="Calibri"/>
              </a:rPr>
              <a:t> and </a:t>
            </a:r>
            <a:r>
              <a:rPr lang="en-US" i="1" dirty="0">
                <a:solidFill>
                  <a:prstClr val="black"/>
                </a:solidFill>
                <a:latin typeface="Calibri"/>
              </a:rPr>
              <a:t>O</a:t>
            </a:r>
            <a:r>
              <a:rPr lang="en-US" baseline="-25000" dirty="0">
                <a:solidFill>
                  <a:prstClr val="black"/>
                </a:solidFill>
                <a:latin typeface="Calibri"/>
              </a:rPr>
              <a:t>2</a:t>
            </a:r>
            <a:r>
              <a:rPr lang="en-US" dirty="0">
                <a:solidFill>
                  <a:prstClr val="black"/>
                </a:solidFill>
                <a:latin typeface="Calibri"/>
              </a:rPr>
              <a:t> be two objects from the universe of possible objects. The distance (dissimilarity) between </a:t>
            </a:r>
            <a:r>
              <a:rPr lang="en-US" i="1" dirty="0">
                <a:solidFill>
                  <a:prstClr val="black"/>
                </a:solidFill>
                <a:latin typeface="Calibri"/>
              </a:rPr>
              <a:t>O</a:t>
            </a:r>
            <a:r>
              <a:rPr lang="en-US" baseline="-25000" dirty="0">
                <a:solidFill>
                  <a:prstClr val="black"/>
                </a:solidFill>
                <a:latin typeface="Calibri"/>
              </a:rPr>
              <a:t>1</a:t>
            </a:r>
            <a:r>
              <a:rPr lang="en-US" dirty="0">
                <a:solidFill>
                  <a:prstClr val="black"/>
                </a:solidFill>
                <a:latin typeface="Calibri"/>
              </a:rPr>
              <a:t> and </a:t>
            </a:r>
            <a:r>
              <a:rPr lang="en-US" i="1" dirty="0">
                <a:solidFill>
                  <a:prstClr val="black"/>
                </a:solidFill>
                <a:latin typeface="Calibri"/>
              </a:rPr>
              <a:t>O</a:t>
            </a:r>
            <a:r>
              <a:rPr lang="en-US" baseline="-25000" dirty="0">
                <a:solidFill>
                  <a:prstClr val="black"/>
                </a:solidFill>
                <a:latin typeface="Calibri"/>
              </a:rPr>
              <a:t>2</a:t>
            </a:r>
            <a:r>
              <a:rPr lang="en-US" dirty="0">
                <a:solidFill>
                  <a:prstClr val="black"/>
                </a:solidFill>
                <a:latin typeface="Calibri"/>
              </a:rPr>
              <a:t> is a real number denoted by </a:t>
            </a:r>
            <a:r>
              <a:rPr lang="en-US" i="1" dirty="0">
                <a:solidFill>
                  <a:prstClr val="black"/>
                </a:solidFill>
                <a:latin typeface="Calibri"/>
              </a:rPr>
              <a:t>D</a:t>
            </a:r>
            <a:r>
              <a:rPr lang="en-US" dirty="0">
                <a:solidFill>
                  <a:prstClr val="black"/>
                </a:solidFill>
                <a:latin typeface="Calibri"/>
              </a:rPr>
              <a:t>(</a:t>
            </a:r>
            <a:r>
              <a:rPr lang="en-US" i="1" dirty="0">
                <a:solidFill>
                  <a:prstClr val="black"/>
                </a:solidFill>
                <a:latin typeface="Calibri"/>
              </a:rPr>
              <a:t>O</a:t>
            </a:r>
            <a:r>
              <a:rPr lang="en-US" baseline="-25000" dirty="0">
                <a:solidFill>
                  <a:prstClr val="black"/>
                </a:solidFill>
                <a:latin typeface="Calibri"/>
              </a:rPr>
              <a:t>1</a:t>
            </a:r>
            <a:r>
              <a:rPr lang="en-US" dirty="0">
                <a:solidFill>
                  <a:prstClr val="black"/>
                </a:solidFill>
                <a:latin typeface="Calibri"/>
              </a:rPr>
              <a:t>,</a:t>
            </a:r>
            <a:r>
              <a:rPr lang="en-US" i="1" dirty="0">
                <a:solidFill>
                  <a:prstClr val="black"/>
                </a:solidFill>
                <a:latin typeface="Calibri"/>
              </a:rPr>
              <a:t>O</a:t>
            </a:r>
            <a:r>
              <a:rPr lang="en-US" baseline="-25000" dirty="0">
                <a:solidFill>
                  <a:prstClr val="black"/>
                </a:solidFill>
                <a:latin typeface="Calibri"/>
              </a:rPr>
              <a:t>2</a:t>
            </a:r>
            <a:r>
              <a:rPr lang="en-US" dirty="0">
                <a:solidFill>
                  <a:prstClr val="black"/>
                </a:solidFill>
                <a:latin typeface="Calibri"/>
              </a:rPr>
              <a:t>)</a:t>
            </a:r>
            <a:endParaRPr lang="en-US" sz="2000" dirty="0">
              <a:solidFill>
                <a:prstClr val="black"/>
              </a:solidFill>
              <a:latin typeface="Calibri"/>
              <a:sym typeface="Symbol" pitchFamily="18" charset="2"/>
            </a:endParaRPr>
          </a:p>
        </p:txBody>
      </p:sp>
      <p:pic>
        <p:nvPicPr>
          <p:cNvPr id="161797" name="Picture 5" descr="C:\WINNT\Profiles\eamonn.000\Desktop\gorill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9101" y="2684463"/>
            <a:ext cx="1484313" cy="1370012"/>
          </a:xfrm>
          <a:prstGeom prst="rect">
            <a:avLst/>
          </a:prstGeom>
          <a:noFill/>
          <a:extLst>
            <a:ext uri="{909E8E84-426E-40DD-AFC4-6F175D3DCCD1}">
              <a14:hiddenFill xmlns:a14="http://schemas.microsoft.com/office/drawing/2010/main">
                <a:solidFill>
                  <a:srgbClr val="FFFFFF"/>
                </a:solidFill>
              </a14:hiddenFill>
            </a:ext>
          </a:extLst>
        </p:spPr>
      </p:pic>
      <p:pic>
        <p:nvPicPr>
          <p:cNvPr id="161798" name="Picture 6" descr="C:\WINNT\Profiles\eamonn.000\Desktop\chimp.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001" y="2798763"/>
            <a:ext cx="1019175" cy="1160462"/>
          </a:xfrm>
          <a:prstGeom prst="rect">
            <a:avLst/>
          </a:prstGeom>
          <a:noFill/>
          <a:extLst>
            <a:ext uri="{909E8E84-426E-40DD-AFC4-6F175D3DCCD1}">
              <a14:hiddenFill xmlns:a14="http://schemas.microsoft.com/office/drawing/2010/main">
                <a:solidFill>
                  <a:srgbClr val="FFFFFF"/>
                </a:solidFill>
              </a14:hiddenFill>
            </a:ext>
          </a:extLst>
        </p:spPr>
      </p:pic>
      <p:sp>
        <p:nvSpPr>
          <p:cNvPr id="161799" name="Rectangle 7"/>
          <p:cNvSpPr>
            <a:spLocks noChangeArrowheads="1"/>
          </p:cNvSpPr>
          <p:nvPr/>
        </p:nvSpPr>
        <p:spPr bwMode="auto">
          <a:xfrm>
            <a:off x="2286000" y="4543425"/>
            <a:ext cx="1390650" cy="1390650"/>
          </a:xfrm>
          <a:prstGeom prst="rect">
            <a:avLst/>
          </a:prstGeom>
          <a:solidFill>
            <a:srgbClr val="969696"/>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6969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r" rtl="1"/>
            <a:endParaRPr lang="he-IL">
              <a:solidFill>
                <a:prstClr val="black"/>
              </a:solidFill>
              <a:latin typeface="Calibri"/>
              <a:cs typeface="Arial" panose="020B0604020202020204" pitchFamily="34" charset="0"/>
            </a:endParaRPr>
          </a:p>
        </p:txBody>
      </p:sp>
      <p:sp>
        <p:nvSpPr>
          <p:cNvPr id="161800" name="Rectangle 8"/>
          <p:cNvSpPr>
            <a:spLocks noChangeArrowheads="1"/>
          </p:cNvSpPr>
          <p:nvPr/>
        </p:nvSpPr>
        <p:spPr bwMode="auto">
          <a:xfrm>
            <a:off x="8505825" y="4543425"/>
            <a:ext cx="1390650" cy="1390650"/>
          </a:xfrm>
          <a:prstGeom prst="rect">
            <a:avLst/>
          </a:prstGeom>
          <a:solidFill>
            <a:srgbClr val="969696"/>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6969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r" rtl="1"/>
            <a:endParaRPr lang="he-IL">
              <a:solidFill>
                <a:prstClr val="black"/>
              </a:solidFill>
              <a:latin typeface="Calibri"/>
              <a:cs typeface="Arial" panose="020B0604020202020204" pitchFamily="34" charset="0"/>
            </a:endParaRPr>
          </a:p>
        </p:txBody>
      </p:sp>
      <p:sp>
        <p:nvSpPr>
          <p:cNvPr id="161801" name="Rectangle 9"/>
          <p:cNvSpPr>
            <a:spLocks noChangeArrowheads="1"/>
          </p:cNvSpPr>
          <p:nvPr/>
        </p:nvSpPr>
        <p:spPr bwMode="auto">
          <a:xfrm>
            <a:off x="5486400" y="4543425"/>
            <a:ext cx="1390650" cy="1390650"/>
          </a:xfrm>
          <a:prstGeom prst="rect">
            <a:avLst/>
          </a:prstGeom>
          <a:solidFill>
            <a:srgbClr val="969696"/>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6969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r" rtl="1"/>
            <a:endParaRPr lang="he-IL">
              <a:solidFill>
                <a:prstClr val="black"/>
              </a:solidFill>
              <a:latin typeface="Calibri"/>
              <a:cs typeface="Arial" panose="020B0604020202020204" pitchFamily="34" charset="0"/>
            </a:endParaRPr>
          </a:p>
        </p:txBody>
      </p:sp>
      <p:sp>
        <p:nvSpPr>
          <p:cNvPr id="161802" name="AutoShape 10"/>
          <p:cNvSpPr>
            <a:spLocks noChangeArrowheads="1"/>
          </p:cNvSpPr>
          <p:nvPr/>
        </p:nvSpPr>
        <p:spPr bwMode="auto">
          <a:xfrm rot="-992687">
            <a:off x="2438400"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p>
            <a:pPr algn="r" rtl="1"/>
            <a:endParaRPr lang="he-IL">
              <a:solidFill>
                <a:prstClr val="black"/>
              </a:solidFill>
              <a:latin typeface="Calibri"/>
              <a:cs typeface="Arial" panose="020B0604020202020204" pitchFamily="34" charset="0"/>
            </a:endParaRPr>
          </a:p>
        </p:txBody>
      </p:sp>
      <p:sp>
        <p:nvSpPr>
          <p:cNvPr id="161803" name="AutoShape 11"/>
          <p:cNvSpPr>
            <a:spLocks noChangeArrowheads="1"/>
          </p:cNvSpPr>
          <p:nvPr/>
        </p:nvSpPr>
        <p:spPr bwMode="auto">
          <a:xfrm rot="-992687">
            <a:off x="5562600"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p>
            <a:pPr algn="r" rtl="1"/>
            <a:endParaRPr lang="he-IL">
              <a:solidFill>
                <a:prstClr val="black"/>
              </a:solidFill>
              <a:latin typeface="Calibri"/>
              <a:cs typeface="Arial" panose="020B0604020202020204" pitchFamily="34" charset="0"/>
            </a:endParaRPr>
          </a:p>
        </p:txBody>
      </p:sp>
      <p:sp>
        <p:nvSpPr>
          <p:cNvPr id="161804" name="AutoShape 12"/>
          <p:cNvSpPr>
            <a:spLocks noChangeArrowheads="1"/>
          </p:cNvSpPr>
          <p:nvPr/>
        </p:nvSpPr>
        <p:spPr bwMode="auto">
          <a:xfrm rot="-992687">
            <a:off x="8658225"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p>
            <a:pPr algn="r" rtl="1"/>
            <a:endParaRPr lang="he-IL">
              <a:solidFill>
                <a:prstClr val="black"/>
              </a:solidFill>
              <a:latin typeface="Calibri"/>
              <a:cs typeface="Arial" panose="020B0604020202020204" pitchFamily="34" charset="0"/>
            </a:endParaRPr>
          </a:p>
        </p:txBody>
      </p:sp>
      <p:sp>
        <p:nvSpPr>
          <p:cNvPr id="161805" name="AutoShape 13"/>
          <p:cNvSpPr>
            <a:spLocks noChangeArrowheads="1"/>
          </p:cNvSpPr>
          <p:nvPr/>
        </p:nvSpPr>
        <p:spPr bwMode="auto">
          <a:xfrm rot="992687" flipH="1">
            <a:off x="3429000"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p>
            <a:pPr algn="r" rtl="1"/>
            <a:endParaRPr lang="he-IL">
              <a:solidFill>
                <a:prstClr val="black"/>
              </a:solidFill>
              <a:latin typeface="Calibri"/>
              <a:cs typeface="Arial" panose="020B0604020202020204" pitchFamily="34" charset="0"/>
            </a:endParaRPr>
          </a:p>
        </p:txBody>
      </p:sp>
      <p:sp>
        <p:nvSpPr>
          <p:cNvPr id="161806" name="AutoShape 14"/>
          <p:cNvSpPr>
            <a:spLocks noChangeArrowheads="1"/>
          </p:cNvSpPr>
          <p:nvPr/>
        </p:nvSpPr>
        <p:spPr bwMode="auto">
          <a:xfrm rot="992687" flipH="1">
            <a:off x="6662738"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p>
            <a:pPr algn="r" rtl="1"/>
            <a:endParaRPr lang="he-IL">
              <a:solidFill>
                <a:prstClr val="black"/>
              </a:solidFill>
              <a:latin typeface="Calibri"/>
              <a:cs typeface="Arial" panose="020B0604020202020204" pitchFamily="34" charset="0"/>
            </a:endParaRPr>
          </a:p>
        </p:txBody>
      </p:sp>
      <p:sp>
        <p:nvSpPr>
          <p:cNvPr id="161807" name="AutoShape 15"/>
          <p:cNvSpPr>
            <a:spLocks noChangeArrowheads="1"/>
          </p:cNvSpPr>
          <p:nvPr/>
        </p:nvSpPr>
        <p:spPr bwMode="auto">
          <a:xfrm rot="992687" flipH="1">
            <a:off x="9648825" y="4086225"/>
            <a:ext cx="228600" cy="3048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p>
            <a:pPr algn="r" rtl="1"/>
            <a:endParaRPr lang="he-IL">
              <a:solidFill>
                <a:prstClr val="black"/>
              </a:solidFill>
              <a:latin typeface="Calibri"/>
              <a:cs typeface="Arial" panose="020B0604020202020204" pitchFamily="34" charset="0"/>
            </a:endParaRPr>
          </a:p>
        </p:txBody>
      </p:sp>
      <p:sp>
        <p:nvSpPr>
          <p:cNvPr id="161808" name="Text Box 16"/>
          <p:cNvSpPr txBox="1">
            <a:spLocks noChangeArrowheads="1"/>
          </p:cNvSpPr>
          <p:nvPr/>
        </p:nvSpPr>
        <p:spPr bwMode="auto">
          <a:xfrm>
            <a:off x="2581275" y="6400800"/>
            <a:ext cx="593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rtl="1"/>
            <a:r>
              <a:rPr lang="en-US">
                <a:solidFill>
                  <a:prstClr val="black"/>
                </a:solidFill>
                <a:latin typeface="Calibri"/>
              </a:rPr>
              <a:t>0.23</a:t>
            </a:r>
          </a:p>
        </p:txBody>
      </p:sp>
      <p:sp>
        <p:nvSpPr>
          <p:cNvPr id="161809" name="AutoShape 17"/>
          <p:cNvSpPr>
            <a:spLocks noChangeArrowheads="1"/>
          </p:cNvSpPr>
          <p:nvPr/>
        </p:nvSpPr>
        <p:spPr bwMode="auto">
          <a:xfrm rot="21550572" flipH="1">
            <a:off x="2724150" y="6181725"/>
            <a:ext cx="228600" cy="228600"/>
          </a:xfrm>
          <a:prstGeom prst="downArrow">
            <a:avLst>
              <a:gd name="adj1" fmla="val 50000"/>
              <a:gd name="adj2" fmla="val 25000"/>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p>
            <a:pPr algn="r" rtl="1"/>
            <a:endParaRPr lang="he-IL">
              <a:solidFill>
                <a:prstClr val="black"/>
              </a:solidFill>
              <a:latin typeface="Calibri"/>
              <a:cs typeface="Arial" panose="020B0604020202020204" pitchFamily="34" charset="0"/>
            </a:endParaRPr>
          </a:p>
        </p:txBody>
      </p:sp>
      <p:sp>
        <p:nvSpPr>
          <p:cNvPr id="161810" name="Text Box 18"/>
          <p:cNvSpPr txBox="1">
            <a:spLocks noChangeArrowheads="1"/>
          </p:cNvSpPr>
          <p:nvPr/>
        </p:nvSpPr>
        <p:spPr bwMode="auto">
          <a:xfrm>
            <a:off x="5884863" y="6400800"/>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rtl="1"/>
            <a:r>
              <a:rPr lang="en-US">
                <a:solidFill>
                  <a:prstClr val="black"/>
                </a:solidFill>
                <a:latin typeface="Calibri"/>
              </a:rPr>
              <a:t>3</a:t>
            </a:r>
          </a:p>
        </p:txBody>
      </p:sp>
      <p:sp>
        <p:nvSpPr>
          <p:cNvPr id="161811" name="AutoShape 19"/>
          <p:cNvSpPr>
            <a:spLocks noChangeArrowheads="1"/>
          </p:cNvSpPr>
          <p:nvPr/>
        </p:nvSpPr>
        <p:spPr bwMode="auto">
          <a:xfrm rot="21550572" flipH="1">
            <a:off x="5924550" y="6181725"/>
            <a:ext cx="228600" cy="228600"/>
          </a:xfrm>
          <a:prstGeom prst="downArrow">
            <a:avLst>
              <a:gd name="adj1" fmla="val 50000"/>
              <a:gd name="adj2" fmla="val 25000"/>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p>
            <a:pPr algn="r" rtl="1"/>
            <a:endParaRPr lang="he-IL">
              <a:solidFill>
                <a:prstClr val="black"/>
              </a:solidFill>
              <a:latin typeface="Calibri"/>
              <a:cs typeface="Arial" panose="020B0604020202020204" pitchFamily="34" charset="0"/>
            </a:endParaRPr>
          </a:p>
        </p:txBody>
      </p:sp>
      <p:sp>
        <p:nvSpPr>
          <p:cNvPr id="161812" name="Text Box 20"/>
          <p:cNvSpPr txBox="1">
            <a:spLocks noChangeArrowheads="1"/>
          </p:cNvSpPr>
          <p:nvPr/>
        </p:nvSpPr>
        <p:spPr bwMode="auto">
          <a:xfrm>
            <a:off x="8753476" y="6400800"/>
            <a:ext cx="7104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rtl="1"/>
            <a:r>
              <a:rPr lang="en-US">
                <a:solidFill>
                  <a:prstClr val="black"/>
                </a:solidFill>
                <a:latin typeface="Calibri"/>
              </a:rPr>
              <a:t>342.7</a:t>
            </a:r>
          </a:p>
        </p:txBody>
      </p:sp>
      <p:sp>
        <p:nvSpPr>
          <p:cNvPr id="161813" name="AutoShape 21"/>
          <p:cNvSpPr>
            <a:spLocks noChangeArrowheads="1"/>
          </p:cNvSpPr>
          <p:nvPr/>
        </p:nvSpPr>
        <p:spPr bwMode="auto">
          <a:xfrm rot="21550572" flipH="1">
            <a:off x="9020175" y="6181725"/>
            <a:ext cx="228600" cy="228600"/>
          </a:xfrm>
          <a:prstGeom prst="downArrow">
            <a:avLst>
              <a:gd name="adj1" fmla="val 50000"/>
              <a:gd name="adj2" fmla="val 25000"/>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p>
            <a:pPr algn="r" rtl="1"/>
            <a:endParaRPr lang="he-IL">
              <a:solidFill>
                <a:prstClr val="black"/>
              </a:solidFill>
              <a:latin typeface="Calibri"/>
              <a:cs typeface="Arial" panose="020B0604020202020204" pitchFamily="34" charset="0"/>
            </a:endParaRPr>
          </a:p>
        </p:txBody>
      </p:sp>
      <p:sp>
        <p:nvSpPr>
          <p:cNvPr id="161814" name="Text Box 22"/>
          <p:cNvSpPr txBox="1">
            <a:spLocks noChangeArrowheads="1"/>
          </p:cNvSpPr>
          <p:nvPr/>
        </p:nvSpPr>
        <p:spPr bwMode="auto">
          <a:xfrm>
            <a:off x="4953001" y="3430588"/>
            <a:ext cx="1247775" cy="51911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rtl="1"/>
            <a:r>
              <a:rPr lang="en-US" sz="2800" b="1">
                <a:solidFill>
                  <a:prstClr val="black"/>
                </a:solidFill>
                <a:latin typeface="Courier New" pitchFamily="49" charset="0"/>
              </a:rPr>
              <a:t>Peter</a:t>
            </a:r>
          </a:p>
        </p:txBody>
      </p:sp>
      <p:sp>
        <p:nvSpPr>
          <p:cNvPr id="161815" name="Text Box 23"/>
          <p:cNvSpPr txBox="1">
            <a:spLocks noChangeArrowheads="1"/>
          </p:cNvSpPr>
          <p:nvPr/>
        </p:nvSpPr>
        <p:spPr bwMode="auto">
          <a:xfrm>
            <a:off x="6319839" y="3430588"/>
            <a:ext cx="1247775" cy="51911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rtl="1"/>
            <a:r>
              <a:rPr lang="en-US" sz="2800" b="1">
                <a:solidFill>
                  <a:prstClr val="black"/>
                </a:solidFill>
                <a:latin typeface="Courier New" pitchFamily="49" charset="0"/>
              </a:rPr>
              <a:t>Piotr</a:t>
            </a:r>
          </a:p>
        </p:txBody>
      </p:sp>
      <p:pic>
        <p:nvPicPr>
          <p:cNvPr id="161816"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43851" y="2743201"/>
            <a:ext cx="12668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817" name="Picture 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1626" y="2743201"/>
            <a:ext cx="12668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102AEF91-B2BE-4298-B0F1-E5DA1A89CEA2}"/>
              </a:ext>
            </a:extLst>
          </p:cNvPr>
          <p:cNvSpPr>
            <a:spLocks noGrp="1"/>
          </p:cNvSpPr>
          <p:nvPr>
            <p:ph type="sldNum" sz="quarter" idx="12"/>
          </p:nvPr>
        </p:nvSpPr>
        <p:spPr/>
        <p:txBody>
          <a:bodyPr/>
          <a:lstStyle/>
          <a:p>
            <a:fld id="{14452C20-59BC-40FC-8A2C-7AA168804D5B}" type="slidenum">
              <a:rPr lang="he-IL" smtClean="0"/>
              <a:pPr/>
              <a:t>62</a:t>
            </a:fld>
            <a:endParaRPr lang="he-IL" dirty="0"/>
          </a:p>
        </p:txBody>
      </p:sp>
    </p:spTree>
    <p:extLst>
      <p:ext uri="{BB962C8B-B14F-4D97-AF65-F5344CB8AC3E}">
        <p14:creationId xmlns:p14="http://schemas.microsoft.com/office/powerpoint/2010/main" val="22302395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838201" y="1185854"/>
            <a:ext cx="10668000" cy="4951710"/>
          </a:xfrm>
        </p:spPr>
        <p:txBody>
          <a:bodyPr>
            <a:normAutofit fontScale="92500" lnSpcReduction="10000"/>
          </a:bodyPr>
          <a:lstStyle/>
          <a:p>
            <a:pPr marL="457063" lvl="1" indent="0">
              <a:lnSpc>
                <a:spcPct val="110000"/>
              </a:lnSpc>
              <a:buNone/>
            </a:pPr>
            <a:r>
              <a:rPr lang="en-US" altLang="en-US" sz="2399" dirty="0">
                <a:latin typeface="Times New Roman" panose="02020603050405020304" pitchFamily="18" charset="0"/>
                <a:cs typeface="Times New Roman" panose="02020603050405020304" pitchFamily="18" charset="0"/>
              </a:rPr>
              <a:t>Distance Measures Properties:</a:t>
            </a:r>
          </a:p>
          <a:p>
            <a:pPr marL="457063" lvl="1" indent="0">
              <a:lnSpc>
                <a:spcPct val="110000"/>
              </a:lnSpc>
              <a:buNone/>
            </a:pPr>
            <a:endParaRPr lang="en-US" altLang="en-US" sz="2399" dirty="0">
              <a:latin typeface="Times New Roman" panose="02020603050405020304" pitchFamily="18" charset="0"/>
              <a:cs typeface="Times New Roman" panose="02020603050405020304" pitchFamily="18" charset="0"/>
            </a:endParaRPr>
          </a:p>
          <a:p>
            <a:pPr lvl="2" algn="l" rtl="0" eaLnBrk="1" hangingPunct="1">
              <a:lnSpc>
                <a:spcPct val="110000"/>
              </a:lnSpc>
            </a:pPr>
            <a:r>
              <a:rPr lang="en-US" altLang="en-US" sz="3600" i="1" dirty="0">
                <a:latin typeface="Times New Roman" panose="02020603050405020304" pitchFamily="18" charset="0"/>
                <a:cs typeface="Times New Roman" panose="02020603050405020304" pitchFamily="18" charset="0"/>
              </a:rPr>
              <a:t>d(</a:t>
            </a:r>
            <a:r>
              <a:rPr lang="en-US" altLang="en-US" sz="3600" i="1" dirty="0" err="1">
                <a:latin typeface="Times New Roman" panose="02020603050405020304" pitchFamily="18" charset="0"/>
                <a:cs typeface="Times New Roman" panose="02020603050405020304" pitchFamily="18" charset="0"/>
              </a:rPr>
              <a:t>i,j</a:t>
            </a:r>
            <a:r>
              <a:rPr lang="en-US" altLang="en-US" sz="3600" i="1" dirty="0">
                <a:latin typeface="Times New Roman" panose="02020603050405020304" pitchFamily="18" charset="0"/>
                <a:cs typeface="Times New Roman" panose="02020603050405020304" pitchFamily="18" charset="0"/>
              </a:rPr>
              <a:t>)</a:t>
            </a:r>
            <a:r>
              <a:rPr lang="en-US" altLang="en-US" sz="3600" dirty="0">
                <a:latin typeface="Times New Roman" panose="02020603050405020304" pitchFamily="18" charset="0"/>
                <a:cs typeface="Times New Roman" panose="02020603050405020304" pitchFamily="18" charset="0"/>
              </a:rPr>
              <a:t> </a:t>
            </a:r>
            <a:r>
              <a:rPr lang="en-US" altLang="en-US" sz="3600" dirty="0">
                <a:latin typeface="Times New Roman" panose="02020603050405020304" pitchFamily="18" charset="0"/>
                <a:cs typeface="Times New Roman" panose="02020603050405020304" pitchFamily="18" charset="0"/>
                <a:sym typeface="Symbol" panose="05050102010706020507" pitchFamily="18" charset="2"/>
              </a:rPr>
              <a:t> 0</a:t>
            </a:r>
            <a:endParaRPr lang="en-US" altLang="en-US" sz="3600" dirty="0">
              <a:latin typeface="Times New Roman" panose="02020603050405020304" pitchFamily="18" charset="0"/>
              <a:cs typeface="Times New Roman" panose="02020603050405020304" pitchFamily="18" charset="0"/>
            </a:endParaRPr>
          </a:p>
          <a:p>
            <a:pPr lvl="2" algn="l" rtl="0" eaLnBrk="1" hangingPunct="1">
              <a:lnSpc>
                <a:spcPct val="110000"/>
              </a:lnSpc>
            </a:pPr>
            <a:r>
              <a:rPr lang="en-US" altLang="en-US" sz="3600" i="1" dirty="0">
                <a:latin typeface="Times New Roman" panose="02020603050405020304" pitchFamily="18" charset="0"/>
                <a:cs typeface="Times New Roman" panose="02020603050405020304" pitchFamily="18" charset="0"/>
              </a:rPr>
              <a:t>d(</a:t>
            </a:r>
            <a:r>
              <a:rPr lang="en-US" altLang="en-US" sz="3600" i="1" dirty="0" err="1">
                <a:latin typeface="Times New Roman" panose="02020603050405020304" pitchFamily="18" charset="0"/>
                <a:cs typeface="Times New Roman" panose="02020603050405020304" pitchFamily="18" charset="0"/>
              </a:rPr>
              <a:t>i,i</a:t>
            </a:r>
            <a:r>
              <a:rPr lang="en-US" altLang="en-US" sz="3600" i="1" dirty="0">
                <a:latin typeface="Times New Roman" panose="02020603050405020304" pitchFamily="18" charset="0"/>
                <a:cs typeface="Times New Roman" panose="02020603050405020304" pitchFamily="18" charset="0"/>
              </a:rPr>
              <a:t>)</a:t>
            </a:r>
            <a:r>
              <a:rPr lang="en-US" altLang="en-US" sz="3600" dirty="0">
                <a:latin typeface="Times New Roman" panose="02020603050405020304" pitchFamily="18" charset="0"/>
                <a:cs typeface="Times New Roman" panose="02020603050405020304" pitchFamily="18" charset="0"/>
              </a:rPr>
              <a:t> </a:t>
            </a:r>
            <a:r>
              <a:rPr lang="en-US" altLang="en-US" sz="3600" dirty="0">
                <a:latin typeface="Times New Roman" panose="02020603050405020304" pitchFamily="18" charset="0"/>
                <a:cs typeface="Times New Roman" panose="02020603050405020304" pitchFamily="18" charset="0"/>
                <a:sym typeface="Symbol" panose="05050102010706020507" pitchFamily="18" charset="2"/>
              </a:rPr>
              <a:t>= 0</a:t>
            </a:r>
            <a:endParaRPr lang="en-US" altLang="en-US" sz="3600" dirty="0">
              <a:latin typeface="Times New Roman" panose="02020603050405020304" pitchFamily="18" charset="0"/>
              <a:cs typeface="Times New Roman" panose="02020603050405020304" pitchFamily="18" charset="0"/>
            </a:endParaRPr>
          </a:p>
          <a:p>
            <a:pPr lvl="2" algn="l" rtl="0" eaLnBrk="1" hangingPunct="1">
              <a:lnSpc>
                <a:spcPct val="110000"/>
              </a:lnSpc>
            </a:pPr>
            <a:r>
              <a:rPr lang="en-US" altLang="en-US" sz="3600" i="1" dirty="0">
                <a:latin typeface="Times New Roman" panose="02020603050405020304" pitchFamily="18" charset="0"/>
                <a:cs typeface="Times New Roman" panose="02020603050405020304" pitchFamily="18" charset="0"/>
              </a:rPr>
              <a:t>d(</a:t>
            </a:r>
            <a:r>
              <a:rPr lang="en-US" altLang="en-US" sz="3600" i="1" dirty="0" err="1">
                <a:latin typeface="Times New Roman" panose="02020603050405020304" pitchFamily="18" charset="0"/>
                <a:cs typeface="Times New Roman" panose="02020603050405020304" pitchFamily="18" charset="0"/>
              </a:rPr>
              <a:t>i,j</a:t>
            </a:r>
            <a:r>
              <a:rPr lang="en-US" altLang="en-US" sz="3600" i="1" dirty="0">
                <a:latin typeface="Times New Roman" panose="02020603050405020304" pitchFamily="18" charset="0"/>
                <a:cs typeface="Times New Roman" panose="02020603050405020304" pitchFamily="18" charset="0"/>
              </a:rPr>
              <a:t>)</a:t>
            </a:r>
            <a:r>
              <a:rPr lang="en-US" altLang="en-US" sz="3600" dirty="0">
                <a:latin typeface="Times New Roman" panose="02020603050405020304" pitchFamily="18" charset="0"/>
                <a:cs typeface="Times New Roman" panose="02020603050405020304" pitchFamily="18" charset="0"/>
              </a:rPr>
              <a:t> </a:t>
            </a:r>
            <a:r>
              <a:rPr lang="en-US" altLang="en-US" sz="3600"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sz="3600" i="1" dirty="0">
                <a:latin typeface="Times New Roman" panose="02020603050405020304" pitchFamily="18" charset="0"/>
                <a:cs typeface="Times New Roman" panose="02020603050405020304" pitchFamily="18" charset="0"/>
              </a:rPr>
              <a:t>d(</a:t>
            </a:r>
            <a:r>
              <a:rPr lang="en-US" altLang="en-US" sz="3600" i="1" dirty="0" err="1">
                <a:latin typeface="Times New Roman" panose="02020603050405020304" pitchFamily="18" charset="0"/>
                <a:cs typeface="Times New Roman" panose="02020603050405020304" pitchFamily="18" charset="0"/>
              </a:rPr>
              <a:t>j,i</a:t>
            </a:r>
            <a:r>
              <a:rPr lang="en-US" altLang="en-US" sz="3600" i="1" dirty="0">
                <a:latin typeface="Times New Roman" panose="02020603050405020304" pitchFamily="18" charset="0"/>
                <a:cs typeface="Times New Roman" panose="02020603050405020304" pitchFamily="18" charset="0"/>
              </a:rPr>
              <a:t>)</a:t>
            </a:r>
            <a:endParaRPr lang="en-US" altLang="en-US" sz="3600" dirty="0">
              <a:latin typeface="Times New Roman" panose="02020603050405020304" pitchFamily="18" charset="0"/>
              <a:cs typeface="Times New Roman" panose="02020603050405020304" pitchFamily="18" charset="0"/>
            </a:endParaRPr>
          </a:p>
          <a:p>
            <a:pPr lvl="2" algn="l" rtl="0" eaLnBrk="1" hangingPunct="1">
              <a:lnSpc>
                <a:spcPct val="110000"/>
              </a:lnSpc>
            </a:pPr>
            <a:r>
              <a:rPr lang="en-US" altLang="en-US" sz="3600" i="1" dirty="0">
                <a:latin typeface="Times New Roman" panose="02020603050405020304" pitchFamily="18" charset="0"/>
                <a:cs typeface="Times New Roman" panose="02020603050405020304" pitchFamily="18" charset="0"/>
              </a:rPr>
              <a:t>d(</a:t>
            </a:r>
            <a:r>
              <a:rPr lang="en-US" altLang="en-US" sz="3600" i="1" dirty="0" err="1">
                <a:latin typeface="Times New Roman" panose="02020603050405020304" pitchFamily="18" charset="0"/>
                <a:cs typeface="Times New Roman" panose="02020603050405020304" pitchFamily="18" charset="0"/>
              </a:rPr>
              <a:t>i,j</a:t>
            </a:r>
            <a:r>
              <a:rPr lang="en-US" altLang="en-US" sz="3600" i="1" dirty="0">
                <a:latin typeface="Times New Roman" panose="02020603050405020304" pitchFamily="18" charset="0"/>
                <a:cs typeface="Times New Roman" panose="02020603050405020304" pitchFamily="18" charset="0"/>
              </a:rPr>
              <a:t>)</a:t>
            </a:r>
            <a:r>
              <a:rPr lang="en-US" altLang="en-US" sz="3600" dirty="0">
                <a:latin typeface="Times New Roman" panose="02020603050405020304" pitchFamily="18" charset="0"/>
                <a:cs typeface="Times New Roman" panose="02020603050405020304" pitchFamily="18" charset="0"/>
              </a:rPr>
              <a:t> </a:t>
            </a:r>
            <a:r>
              <a:rPr lang="en-US" altLang="en-US" sz="3600"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sz="3600" i="1" dirty="0">
                <a:latin typeface="Times New Roman" panose="02020603050405020304" pitchFamily="18" charset="0"/>
                <a:cs typeface="Times New Roman" panose="02020603050405020304" pitchFamily="18" charset="0"/>
              </a:rPr>
              <a:t>d(</a:t>
            </a:r>
            <a:r>
              <a:rPr lang="en-US" altLang="en-US" sz="3600" i="1" dirty="0" err="1">
                <a:latin typeface="Times New Roman" panose="02020603050405020304" pitchFamily="18" charset="0"/>
                <a:cs typeface="Times New Roman" panose="02020603050405020304" pitchFamily="18" charset="0"/>
              </a:rPr>
              <a:t>i,k</a:t>
            </a:r>
            <a:r>
              <a:rPr lang="en-US" altLang="en-US" sz="3600" i="1" dirty="0">
                <a:latin typeface="Times New Roman" panose="02020603050405020304" pitchFamily="18" charset="0"/>
                <a:cs typeface="Times New Roman" panose="02020603050405020304" pitchFamily="18" charset="0"/>
              </a:rPr>
              <a:t>)</a:t>
            </a:r>
            <a:r>
              <a:rPr lang="en-US" altLang="en-US" sz="3600" dirty="0">
                <a:latin typeface="Times New Roman" panose="02020603050405020304" pitchFamily="18" charset="0"/>
                <a:cs typeface="Times New Roman" panose="02020603050405020304" pitchFamily="18" charset="0"/>
              </a:rPr>
              <a:t> </a:t>
            </a:r>
            <a:r>
              <a:rPr lang="en-US" altLang="en-US" sz="3600" dirty="0">
                <a:latin typeface="Times New Roman" panose="02020603050405020304" pitchFamily="18" charset="0"/>
                <a:cs typeface="Times New Roman" panose="02020603050405020304" pitchFamily="18" charset="0"/>
                <a:sym typeface="Symbol" panose="05050102010706020507" pitchFamily="18" charset="2"/>
              </a:rPr>
              <a:t>+ </a:t>
            </a:r>
            <a:r>
              <a:rPr lang="en-US" altLang="en-US" sz="3600" i="1" dirty="0">
                <a:latin typeface="Times New Roman" panose="02020603050405020304" pitchFamily="18" charset="0"/>
                <a:cs typeface="Times New Roman" panose="02020603050405020304" pitchFamily="18" charset="0"/>
              </a:rPr>
              <a:t>d(</a:t>
            </a:r>
            <a:r>
              <a:rPr lang="en-US" altLang="en-US" sz="3600" i="1" dirty="0" err="1">
                <a:latin typeface="Times New Roman" panose="02020603050405020304" pitchFamily="18" charset="0"/>
                <a:cs typeface="Times New Roman" panose="02020603050405020304" pitchFamily="18" charset="0"/>
              </a:rPr>
              <a:t>k,j</a:t>
            </a:r>
            <a:r>
              <a:rPr lang="en-US" altLang="en-US" sz="3600" i="1" dirty="0">
                <a:latin typeface="Times New Roman" panose="02020603050405020304" pitchFamily="18" charset="0"/>
                <a:cs typeface="Times New Roman" panose="02020603050405020304" pitchFamily="18" charset="0"/>
              </a:rPr>
              <a:t>)</a:t>
            </a:r>
          </a:p>
          <a:p>
            <a:pPr lvl="2" algn="l" rtl="0" eaLnBrk="1" hangingPunct="1">
              <a:lnSpc>
                <a:spcPct val="110000"/>
              </a:lnSpc>
            </a:pPr>
            <a:endParaRPr lang="en-US" altLang="en-US" sz="3600" dirty="0">
              <a:latin typeface="Times New Roman" panose="02020603050405020304" pitchFamily="18" charset="0"/>
              <a:cs typeface="Times New Roman" panose="02020603050405020304" pitchFamily="18" charset="0"/>
              <a:sym typeface="Symbol" panose="05050102010706020507" pitchFamily="18" charset="2"/>
            </a:endParaRPr>
          </a:p>
          <a:p>
            <a:pPr marL="0" indent="0">
              <a:lnSpc>
                <a:spcPct val="110000"/>
              </a:lnSpc>
              <a:buNone/>
            </a:pPr>
            <a:r>
              <a:rPr lang="en-US" altLang="en-US" sz="2799" dirty="0">
                <a:latin typeface="Times New Roman" panose="02020603050405020304" pitchFamily="18" charset="0"/>
                <a:cs typeface="Times New Roman" panose="02020603050405020304" pitchFamily="18" charset="0"/>
              </a:rPr>
              <a:t>Also, one can use weighted distance, parametric Pearson product moment correlation, or other dissimilarity measures.</a:t>
            </a:r>
          </a:p>
        </p:txBody>
      </p:sp>
      <p:sp>
        <p:nvSpPr>
          <p:cNvPr id="922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0B62438D-C455-43BE-A038-0F16C2FE1846}" type="slidenum">
              <a:rPr lang="he-IL" altLang="en-US" sz="1400"/>
              <a:pPr algn="l">
                <a:spcBef>
                  <a:spcPct val="0"/>
                </a:spcBef>
                <a:buFontTx/>
                <a:buNone/>
              </a:pPr>
              <a:t>63</a:t>
            </a:fld>
            <a:endParaRPr lang="en-US" altLang="en-US" sz="1400"/>
          </a:p>
        </p:txBody>
      </p:sp>
    </p:spTree>
    <p:extLst>
      <p:ext uri="{BB962C8B-B14F-4D97-AF65-F5344CB8AC3E}">
        <p14:creationId xmlns:p14="http://schemas.microsoft.com/office/powerpoint/2010/main" val="125723961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2209800" y="3238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4400" dirty="0">
                <a:solidFill>
                  <a:srgbClr val="1F497D"/>
                </a:solidFill>
                <a:effectLst>
                  <a:outerShdw blurRad="38100" dist="38100" dir="2700000" algn="tl">
                    <a:srgbClr val="C0C0C0"/>
                  </a:outerShdw>
                </a:effectLst>
                <a:latin typeface="Calibri"/>
              </a:rPr>
              <a:t>Intuitions behind desirable distance measure properties</a:t>
            </a:r>
          </a:p>
        </p:txBody>
      </p:sp>
      <p:sp>
        <p:nvSpPr>
          <p:cNvPr id="163843" name="Text Box 3"/>
          <p:cNvSpPr txBox="1">
            <a:spLocks noChangeArrowheads="1"/>
          </p:cNvSpPr>
          <p:nvPr/>
        </p:nvSpPr>
        <p:spPr bwMode="auto">
          <a:xfrm>
            <a:off x="1647825" y="1819276"/>
            <a:ext cx="8877300" cy="401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1" eaLnBrk="0" hangingPunct="0">
              <a:lnSpc>
                <a:spcPct val="110000"/>
              </a:lnSpc>
            </a:pPr>
            <a:r>
              <a:rPr lang="en-US" i="1" dirty="0">
                <a:solidFill>
                  <a:prstClr val="black"/>
                </a:solidFill>
                <a:latin typeface="Calibri"/>
              </a:rPr>
              <a:t>D</a:t>
            </a:r>
            <a:r>
              <a:rPr lang="en-US" dirty="0">
                <a:solidFill>
                  <a:prstClr val="black"/>
                </a:solidFill>
                <a:latin typeface="Calibri"/>
              </a:rPr>
              <a:t>(A,B) = </a:t>
            </a:r>
            <a:r>
              <a:rPr lang="en-US" i="1" dirty="0">
                <a:solidFill>
                  <a:prstClr val="black"/>
                </a:solidFill>
                <a:latin typeface="Calibri"/>
              </a:rPr>
              <a:t>D</a:t>
            </a:r>
            <a:r>
              <a:rPr lang="en-US" dirty="0">
                <a:solidFill>
                  <a:prstClr val="black"/>
                </a:solidFill>
                <a:latin typeface="Calibri"/>
              </a:rPr>
              <a:t>(B,A)</a:t>
            </a:r>
            <a:r>
              <a:rPr lang="en-US" sz="2000" dirty="0">
                <a:solidFill>
                  <a:prstClr val="black"/>
                </a:solidFill>
                <a:latin typeface="Calibri"/>
              </a:rPr>
              <a:t>			</a:t>
            </a:r>
            <a:r>
              <a:rPr lang="en-US" sz="2000" i="1" dirty="0">
                <a:solidFill>
                  <a:prstClr val="black"/>
                </a:solidFill>
                <a:latin typeface="Calibri"/>
              </a:rPr>
              <a:t>Symmetry </a:t>
            </a:r>
            <a:endParaRPr lang="en-US" i="1" dirty="0">
              <a:solidFill>
                <a:prstClr val="black"/>
              </a:solidFill>
              <a:latin typeface="Calibri"/>
            </a:endParaRPr>
          </a:p>
          <a:p>
            <a:pPr rtl="1" eaLnBrk="0" hangingPunct="0">
              <a:lnSpc>
                <a:spcPct val="110000"/>
              </a:lnSpc>
            </a:pPr>
            <a:r>
              <a:rPr lang="en-US" i="1" dirty="0">
                <a:solidFill>
                  <a:prstClr val="black"/>
                </a:solidFill>
                <a:latin typeface="Calibri"/>
              </a:rPr>
              <a:t>Otherwise you could claim “Alex looks like Bob, but Bob looks nothing like Alex.”</a:t>
            </a:r>
          </a:p>
          <a:p>
            <a:pPr rtl="1" eaLnBrk="0" hangingPunct="0">
              <a:lnSpc>
                <a:spcPct val="110000"/>
              </a:lnSpc>
            </a:pPr>
            <a:endParaRPr lang="en-US" sz="2000" dirty="0">
              <a:solidFill>
                <a:prstClr val="black"/>
              </a:solidFill>
              <a:latin typeface="Calibri"/>
            </a:endParaRPr>
          </a:p>
          <a:p>
            <a:pPr rtl="1" eaLnBrk="0" hangingPunct="0">
              <a:lnSpc>
                <a:spcPct val="110000"/>
              </a:lnSpc>
            </a:pPr>
            <a:r>
              <a:rPr lang="en-US" i="1" dirty="0">
                <a:solidFill>
                  <a:prstClr val="black"/>
                </a:solidFill>
                <a:latin typeface="Calibri"/>
              </a:rPr>
              <a:t>D</a:t>
            </a:r>
            <a:r>
              <a:rPr lang="en-US" dirty="0">
                <a:solidFill>
                  <a:prstClr val="black"/>
                </a:solidFill>
                <a:latin typeface="Calibri"/>
              </a:rPr>
              <a:t>(A,A) </a:t>
            </a:r>
            <a:r>
              <a:rPr lang="en-US" dirty="0" smtClean="0">
                <a:solidFill>
                  <a:prstClr val="black"/>
                </a:solidFill>
                <a:latin typeface="Calibri"/>
              </a:rPr>
              <a:t>= 0</a:t>
            </a:r>
            <a:r>
              <a:rPr lang="en-US" sz="2000" dirty="0">
                <a:solidFill>
                  <a:prstClr val="black"/>
                </a:solidFill>
                <a:latin typeface="Calibri"/>
              </a:rPr>
              <a:t> </a:t>
            </a:r>
            <a:r>
              <a:rPr lang="en-US" sz="2000" dirty="0" smtClean="0">
                <a:solidFill>
                  <a:prstClr val="black"/>
                </a:solidFill>
                <a:latin typeface="Calibri"/>
              </a:rPr>
              <a:t>	</a:t>
            </a:r>
            <a:r>
              <a:rPr lang="en-US" sz="2000" dirty="0">
                <a:solidFill>
                  <a:prstClr val="black"/>
                </a:solidFill>
                <a:latin typeface="Calibri"/>
              </a:rPr>
              <a:t>	</a:t>
            </a:r>
            <a:r>
              <a:rPr lang="en-US" sz="2000" dirty="0"/>
              <a:t> Distance to itself</a:t>
            </a:r>
            <a:endParaRPr lang="en-US" i="1" dirty="0">
              <a:solidFill>
                <a:prstClr val="black"/>
              </a:solidFill>
              <a:latin typeface="Calibri"/>
            </a:endParaRPr>
          </a:p>
          <a:p>
            <a:pPr rtl="1" eaLnBrk="0" hangingPunct="0">
              <a:lnSpc>
                <a:spcPct val="110000"/>
              </a:lnSpc>
            </a:pPr>
            <a:r>
              <a:rPr lang="en-US" i="1" dirty="0">
                <a:solidFill>
                  <a:prstClr val="black"/>
                </a:solidFill>
                <a:latin typeface="Calibri"/>
              </a:rPr>
              <a:t>Otherwise you could claim “Alex looks more like Bob, than Bob does.”</a:t>
            </a:r>
          </a:p>
          <a:p>
            <a:pPr rtl="1" eaLnBrk="0" hangingPunct="0">
              <a:lnSpc>
                <a:spcPct val="110000"/>
              </a:lnSpc>
            </a:pPr>
            <a:endParaRPr lang="en-US" sz="2000" dirty="0">
              <a:solidFill>
                <a:prstClr val="black"/>
              </a:solidFill>
              <a:latin typeface="Calibri"/>
            </a:endParaRPr>
          </a:p>
          <a:p>
            <a:pPr rtl="1" eaLnBrk="0" hangingPunct="0">
              <a:lnSpc>
                <a:spcPct val="110000"/>
              </a:lnSpc>
            </a:pPr>
            <a:r>
              <a:rPr lang="en-US" i="1" dirty="0">
                <a:solidFill>
                  <a:prstClr val="black"/>
                </a:solidFill>
                <a:latin typeface="Calibri"/>
              </a:rPr>
              <a:t>D</a:t>
            </a:r>
            <a:r>
              <a:rPr lang="en-US" dirty="0">
                <a:solidFill>
                  <a:prstClr val="black"/>
                </a:solidFill>
                <a:latin typeface="Calibri"/>
              </a:rPr>
              <a:t>(A,B</a:t>
            </a:r>
            <a:r>
              <a:rPr lang="en-US" dirty="0" smtClean="0">
                <a:solidFill>
                  <a:prstClr val="black"/>
                </a:solidFill>
                <a:latin typeface="Calibri"/>
              </a:rPr>
              <a:t>) &gt;=0 </a:t>
            </a:r>
            <a:r>
              <a:rPr lang="en-US" dirty="0">
                <a:solidFill>
                  <a:prstClr val="black"/>
                </a:solidFill>
                <a:latin typeface="Calibri"/>
              </a:rPr>
              <a:t>	</a:t>
            </a:r>
            <a:r>
              <a:rPr lang="en-US" sz="2000" dirty="0">
                <a:solidFill>
                  <a:prstClr val="black"/>
                </a:solidFill>
                <a:latin typeface="Calibri"/>
              </a:rPr>
              <a:t>	</a:t>
            </a:r>
            <a:r>
              <a:rPr lang="en-US" sz="2000" dirty="0"/>
              <a:t> </a:t>
            </a:r>
            <a:r>
              <a:rPr lang="en-US" sz="2000" dirty="0" smtClean="0"/>
              <a:t>Non-negativity    </a:t>
            </a:r>
            <a:endParaRPr lang="en-US" i="1" dirty="0">
              <a:solidFill>
                <a:prstClr val="black"/>
              </a:solidFill>
              <a:latin typeface="Calibri"/>
            </a:endParaRPr>
          </a:p>
          <a:p>
            <a:pPr rtl="1" eaLnBrk="0" hangingPunct="0">
              <a:lnSpc>
                <a:spcPct val="110000"/>
              </a:lnSpc>
            </a:pPr>
            <a:endParaRPr lang="en-US" sz="2000" dirty="0">
              <a:solidFill>
                <a:prstClr val="black"/>
              </a:solidFill>
              <a:latin typeface="Calibri"/>
            </a:endParaRPr>
          </a:p>
          <a:p>
            <a:pPr rtl="1" eaLnBrk="0" hangingPunct="0">
              <a:lnSpc>
                <a:spcPct val="110000"/>
              </a:lnSpc>
            </a:pPr>
            <a:r>
              <a:rPr lang="en-US" i="1" dirty="0">
                <a:solidFill>
                  <a:prstClr val="black"/>
                </a:solidFill>
                <a:latin typeface="Calibri"/>
              </a:rPr>
              <a:t>D</a:t>
            </a:r>
            <a:r>
              <a:rPr lang="en-US" dirty="0">
                <a:solidFill>
                  <a:prstClr val="black"/>
                </a:solidFill>
                <a:latin typeface="Calibri"/>
              </a:rPr>
              <a:t>(A,B) </a:t>
            </a:r>
            <a:r>
              <a:rPr lang="en-US" dirty="0">
                <a:solidFill>
                  <a:prstClr val="black"/>
                </a:solidFill>
                <a:latin typeface="Calibri"/>
                <a:sym typeface="Symbol" pitchFamily="18" charset="2"/>
              </a:rPr>
              <a:t> </a:t>
            </a:r>
            <a:r>
              <a:rPr lang="en-US" i="1" dirty="0">
                <a:solidFill>
                  <a:prstClr val="black"/>
                </a:solidFill>
                <a:latin typeface="Calibri"/>
                <a:sym typeface="Symbol" pitchFamily="18" charset="2"/>
              </a:rPr>
              <a:t>D</a:t>
            </a:r>
            <a:r>
              <a:rPr lang="en-US" dirty="0">
                <a:solidFill>
                  <a:prstClr val="black"/>
                </a:solidFill>
                <a:latin typeface="Calibri"/>
                <a:sym typeface="Symbol" pitchFamily="18" charset="2"/>
              </a:rPr>
              <a:t>(A,C) + </a:t>
            </a:r>
            <a:r>
              <a:rPr lang="en-US" i="1" dirty="0">
                <a:solidFill>
                  <a:prstClr val="black"/>
                </a:solidFill>
                <a:latin typeface="Calibri"/>
                <a:sym typeface="Symbol" pitchFamily="18" charset="2"/>
              </a:rPr>
              <a:t>D</a:t>
            </a:r>
            <a:r>
              <a:rPr lang="en-US" dirty="0">
                <a:solidFill>
                  <a:prstClr val="black"/>
                </a:solidFill>
                <a:latin typeface="Calibri"/>
                <a:sym typeface="Symbol" pitchFamily="18" charset="2"/>
              </a:rPr>
              <a:t>(B,C)</a:t>
            </a:r>
            <a:r>
              <a:rPr lang="en-US" sz="2000" dirty="0">
                <a:solidFill>
                  <a:prstClr val="black"/>
                </a:solidFill>
                <a:latin typeface="Calibri"/>
                <a:sym typeface="Symbol" pitchFamily="18" charset="2"/>
              </a:rPr>
              <a:t>	</a:t>
            </a:r>
            <a:r>
              <a:rPr lang="en-US" sz="2000" i="1" dirty="0">
                <a:solidFill>
                  <a:prstClr val="black"/>
                </a:solidFill>
                <a:latin typeface="Calibri"/>
              </a:rPr>
              <a:t>Triangular Inequality</a:t>
            </a:r>
            <a:r>
              <a:rPr lang="en-US" sz="2000" dirty="0">
                <a:solidFill>
                  <a:prstClr val="black"/>
                </a:solidFill>
                <a:latin typeface="Calibri"/>
              </a:rPr>
              <a:t> </a:t>
            </a:r>
          </a:p>
          <a:p>
            <a:pPr rtl="1" eaLnBrk="0" hangingPunct="0">
              <a:lnSpc>
                <a:spcPct val="110000"/>
              </a:lnSpc>
            </a:pPr>
            <a:r>
              <a:rPr lang="en-US" i="1" dirty="0">
                <a:solidFill>
                  <a:prstClr val="black"/>
                </a:solidFill>
                <a:latin typeface="Calibri"/>
              </a:rPr>
              <a:t>Otherwise you could claim “Alex is very like Bob, and Alex is very like Carl, but Bob is very unlike Carl.”</a:t>
            </a:r>
            <a:endParaRPr lang="en-US" sz="2000" dirty="0">
              <a:solidFill>
                <a:prstClr val="black"/>
              </a:solidFill>
              <a:latin typeface="Calibri"/>
            </a:endParaRPr>
          </a:p>
          <a:p>
            <a:pPr lvl="3" rtl="1" eaLnBrk="0" hangingPunct="0">
              <a:lnSpc>
                <a:spcPct val="110000"/>
              </a:lnSpc>
            </a:pPr>
            <a:endParaRPr lang="en-US" sz="2000" dirty="0">
              <a:solidFill>
                <a:prstClr val="black"/>
              </a:solidFill>
              <a:latin typeface="Calibri"/>
              <a:sym typeface="Symbol" pitchFamily="18" charset="2"/>
            </a:endParaRPr>
          </a:p>
        </p:txBody>
      </p:sp>
      <p:sp>
        <p:nvSpPr>
          <p:cNvPr id="2" name="Slide Number Placeholder 1">
            <a:extLst>
              <a:ext uri="{FF2B5EF4-FFF2-40B4-BE49-F238E27FC236}">
                <a16:creationId xmlns:a16="http://schemas.microsoft.com/office/drawing/2014/main" id="{25CF2AD6-BD9C-409C-B469-2F64B83A8EAA}"/>
              </a:ext>
            </a:extLst>
          </p:cNvPr>
          <p:cNvSpPr>
            <a:spLocks noGrp="1"/>
          </p:cNvSpPr>
          <p:nvPr>
            <p:ph type="sldNum" sz="quarter" idx="12"/>
          </p:nvPr>
        </p:nvSpPr>
        <p:spPr/>
        <p:txBody>
          <a:bodyPr/>
          <a:lstStyle/>
          <a:p>
            <a:fld id="{14452C20-59BC-40FC-8A2C-7AA168804D5B}" type="slidenum">
              <a:rPr lang="he-IL" smtClean="0"/>
              <a:pPr/>
              <a:t>64</a:t>
            </a:fld>
            <a:endParaRPr lang="he-IL" dirty="0"/>
          </a:p>
        </p:txBody>
      </p:sp>
    </p:spTree>
    <p:extLst>
      <p:ext uri="{BB962C8B-B14F-4D97-AF65-F5344CB8AC3E}">
        <p14:creationId xmlns:p14="http://schemas.microsoft.com/office/powerpoint/2010/main" val="244095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329751" y="6207"/>
            <a:ext cx="9795451" cy="1066522"/>
          </a:xfrm>
        </p:spPr>
        <p:txBody>
          <a:bodyPr>
            <a:normAutofit/>
          </a:bodyPr>
          <a:lstStyle/>
          <a:p>
            <a:pPr eaLnBrk="1" hangingPunct="1"/>
            <a:r>
              <a:rPr lang="en-US" altLang="en-US" sz="3999" b="1" dirty="0"/>
              <a:t>Similarity and Dissimilarity Between Objects</a:t>
            </a:r>
            <a:endParaRPr lang="en-US" altLang="en-US" b="1" dirty="0" smtClean="0"/>
          </a:p>
        </p:txBody>
      </p:sp>
      <p:sp>
        <p:nvSpPr>
          <p:cNvPr id="7171" name="Rectangle 3"/>
          <p:cNvSpPr>
            <a:spLocks noGrp="1" noChangeArrowheads="1"/>
          </p:cNvSpPr>
          <p:nvPr>
            <p:ph type="body" idx="1"/>
          </p:nvPr>
        </p:nvSpPr>
        <p:spPr>
          <a:xfrm>
            <a:off x="685801" y="990600"/>
            <a:ext cx="10284321" cy="5599960"/>
          </a:xfrm>
        </p:spPr>
        <p:txBody>
          <a:bodyPr/>
          <a:lstStyle/>
          <a:p>
            <a:pPr algn="l" rtl="0" eaLnBrk="1" hangingPunct="1">
              <a:lnSpc>
                <a:spcPct val="150000"/>
              </a:lnSpc>
              <a:buClr>
                <a:schemeClr val="tx1"/>
              </a:buClr>
            </a:pPr>
            <a:r>
              <a:rPr lang="en-US" altLang="en-US" sz="2399" dirty="0">
                <a:solidFill>
                  <a:srgbClr val="0000FF"/>
                </a:solidFill>
                <a:latin typeface="Times New Roman" panose="02020603050405020304" pitchFamily="18" charset="0"/>
                <a:cs typeface="Times New Roman" panose="02020603050405020304" pitchFamily="18" charset="0"/>
              </a:rPr>
              <a:t>Distances </a:t>
            </a:r>
            <a:r>
              <a:rPr lang="en-US" altLang="en-US" sz="2399" dirty="0">
                <a:latin typeface="Times New Roman" panose="02020603050405020304" pitchFamily="18" charset="0"/>
                <a:cs typeface="Times New Roman" panose="02020603050405020304" pitchFamily="18" charset="0"/>
              </a:rPr>
              <a:t>are normally used to measure the </a:t>
            </a:r>
            <a:r>
              <a:rPr lang="en-US" altLang="en-US" sz="2399" dirty="0">
                <a:solidFill>
                  <a:srgbClr val="0000FF"/>
                </a:solidFill>
                <a:latin typeface="Times New Roman" panose="02020603050405020304" pitchFamily="18" charset="0"/>
                <a:cs typeface="Times New Roman" panose="02020603050405020304" pitchFamily="18" charset="0"/>
              </a:rPr>
              <a:t>similarity </a:t>
            </a:r>
            <a:r>
              <a:rPr lang="en-US" altLang="en-US" sz="2399" dirty="0">
                <a:latin typeface="Times New Roman" panose="02020603050405020304" pitchFamily="18" charset="0"/>
                <a:cs typeface="Times New Roman" panose="02020603050405020304" pitchFamily="18" charset="0"/>
              </a:rPr>
              <a:t>or </a:t>
            </a:r>
            <a:r>
              <a:rPr lang="en-US" altLang="en-US" sz="2399" dirty="0">
                <a:solidFill>
                  <a:srgbClr val="0000FF"/>
                </a:solidFill>
                <a:latin typeface="Times New Roman" panose="02020603050405020304" pitchFamily="18" charset="0"/>
                <a:cs typeface="Times New Roman" panose="02020603050405020304" pitchFamily="18" charset="0"/>
              </a:rPr>
              <a:t>dissimilarity </a:t>
            </a:r>
            <a:r>
              <a:rPr lang="en-US" altLang="en-US" sz="2399" dirty="0">
                <a:latin typeface="Times New Roman" panose="02020603050405020304" pitchFamily="18" charset="0"/>
                <a:cs typeface="Times New Roman" panose="02020603050405020304" pitchFamily="18" charset="0"/>
              </a:rPr>
              <a:t>between two data objects.</a:t>
            </a:r>
          </a:p>
          <a:p>
            <a:pPr algn="l" rtl="0" eaLnBrk="1" hangingPunct="1">
              <a:lnSpc>
                <a:spcPct val="150000"/>
              </a:lnSpc>
            </a:pPr>
            <a:r>
              <a:rPr lang="en-US" altLang="en-US" sz="2399" dirty="0">
                <a:latin typeface="Times New Roman" panose="02020603050405020304" pitchFamily="18" charset="0"/>
                <a:cs typeface="Times New Roman" panose="02020603050405020304" pitchFamily="18" charset="0"/>
              </a:rPr>
              <a:t>Some popular ones include: </a:t>
            </a:r>
            <a:r>
              <a:rPr lang="en-US" altLang="en-US" sz="1999" b="1" i="1" dirty="0" err="1">
                <a:solidFill>
                  <a:srgbClr val="0000FF"/>
                </a:solidFill>
                <a:latin typeface="Times New Roman" panose="02020603050405020304" pitchFamily="18" charset="0"/>
                <a:cs typeface="Times New Roman" panose="02020603050405020304" pitchFamily="18" charset="0"/>
              </a:rPr>
              <a:t>Minkowski</a:t>
            </a:r>
            <a:r>
              <a:rPr lang="en-US" altLang="en-US" sz="1999" b="1" i="1" dirty="0">
                <a:solidFill>
                  <a:srgbClr val="0000FF"/>
                </a:solidFill>
                <a:latin typeface="Times New Roman" panose="02020603050405020304" pitchFamily="18" charset="0"/>
                <a:cs typeface="Times New Roman" panose="02020603050405020304" pitchFamily="18" charset="0"/>
              </a:rPr>
              <a:t> distance</a:t>
            </a:r>
            <a:r>
              <a:rPr lang="en-US" altLang="en-US" sz="2399" dirty="0">
                <a:latin typeface="Times New Roman" panose="02020603050405020304" pitchFamily="18" charset="0"/>
                <a:cs typeface="Times New Roman" panose="02020603050405020304" pitchFamily="18" charset="0"/>
              </a:rPr>
              <a:t>:</a:t>
            </a:r>
          </a:p>
          <a:p>
            <a:pPr algn="l" rtl="0" eaLnBrk="1" hangingPunct="1">
              <a:lnSpc>
                <a:spcPct val="150000"/>
              </a:lnSpc>
            </a:pPr>
            <a:endParaRPr lang="en-US" altLang="en-US" sz="2399" dirty="0">
              <a:latin typeface="Times New Roman" panose="02020603050405020304" pitchFamily="18" charset="0"/>
              <a:cs typeface="Times New Roman" panose="02020603050405020304" pitchFamily="18" charset="0"/>
            </a:endParaRPr>
          </a:p>
          <a:p>
            <a:pPr lvl="1" algn="l" rtl="0" eaLnBrk="1" hangingPunct="1">
              <a:lnSpc>
                <a:spcPct val="150000"/>
              </a:lnSpc>
              <a:buFontTx/>
              <a:buNone/>
            </a:pPr>
            <a:r>
              <a:rPr lang="en-US" altLang="en-US" sz="1999" dirty="0">
                <a:latin typeface="Times New Roman" panose="02020603050405020304" pitchFamily="18" charset="0"/>
                <a:cs typeface="Times New Roman" panose="02020603050405020304" pitchFamily="18" charset="0"/>
              </a:rPr>
              <a:t>where  </a:t>
            </a:r>
            <a:r>
              <a:rPr lang="en-US" altLang="en-US" sz="1999" i="1" dirty="0" err="1">
                <a:latin typeface="Times New Roman" panose="02020603050405020304" pitchFamily="18" charset="0"/>
                <a:cs typeface="Times New Roman" panose="02020603050405020304" pitchFamily="18" charset="0"/>
              </a:rPr>
              <a:t>i</a:t>
            </a:r>
            <a:r>
              <a:rPr lang="en-US" altLang="en-US" sz="1999" dirty="0">
                <a:latin typeface="Times New Roman" panose="02020603050405020304" pitchFamily="18" charset="0"/>
                <a:cs typeface="Times New Roman" panose="02020603050405020304" pitchFamily="18" charset="0"/>
              </a:rPr>
              <a:t> = (</a:t>
            </a:r>
            <a:r>
              <a:rPr lang="en-US" altLang="en-US" sz="1999" i="1" dirty="0">
                <a:latin typeface="Times New Roman" panose="02020603050405020304" pitchFamily="18" charset="0"/>
                <a:cs typeface="Times New Roman" panose="02020603050405020304" pitchFamily="18" charset="0"/>
              </a:rPr>
              <a:t>x</a:t>
            </a:r>
            <a:r>
              <a:rPr lang="en-US" altLang="en-US" sz="1999" baseline="-25000" dirty="0">
                <a:latin typeface="Times New Roman" panose="02020603050405020304" pitchFamily="18" charset="0"/>
                <a:cs typeface="Times New Roman" panose="02020603050405020304" pitchFamily="18" charset="0"/>
              </a:rPr>
              <a:t>i1</a:t>
            </a:r>
            <a:r>
              <a:rPr lang="en-US" altLang="en-US" sz="1999" dirty="0">
                <a:latin typeface="Times New Roman" panose="02020603050405020304" pitchFamily="18" charset="0"/>
                <a:cs typeface="Times New Roman" panose="02020603050405020304" pitchFamily="18" charset="0"/>
              </a:rPr>
              <a:t>, </a:t>
            </a:r>
            <a:r>
              <a:rPr lang="en-US" altLang="en-US" sz="1999" i="1" dirty="0">
                <a:latin typeface="Times New Roman" panose="02020603050405020304" pitchFamily="18" charset="0"/>
                <a:cs typeface="Times New Roman" panose="02020603050405020304" pitchFamily="18" charset="0"/>
              </a:rPr>
              <a:t>x</a:t>
            </a:r>
            <a:r>
              <a:rPr lang="en-US" altLang="en-US" sz="1999" baseline="-25000" dirty="0">
                <a:latin typeface="Times New Roman" panose="02020603050405020304" pitchFamily="18" charset="0"/>
                <a:cs typeface="Times New Roman" panose="02020603050405020304" pitchFamily="18" charset="0"/>
              </a:rPr>
              <a:t>i2</a:t>
            </a:r>
            <a:r>
              <a:rPr lang="en-US" altLang="en-US" sz="1999" dirty="0">
                <a:latin typeface="Times New Roman" panose="02020603050405020304" pitchFamily="18" charset="0"/>
                <a:cs typeface="Times New Roman" panose="02020603050405020304" pitchFamily="18" charset="0"/>
              </a:rPr>
              <a:t>, …, </a:t>
            </a:r>
            <a:r>
              <a:rPr lang="en-US" altLang="en-US" sz="1999" i="1" dirty="0" err="1">
                <a:latin typeface="Times New Roman" panose="02020603050405020304" pitchFamily="18" charset="0"/>
                <a:cs typeface="Times New Roman" panose="02020603050405020304" pitchFamily="18" charset="0"/>
              </a:rPr>
              <a:t>x</a:t>
            </a:r>
            <a:r>
              <a:rPr lang="en-US" altLang="en-US" sz="1999" baseline="-25000" dirty="0" err="1">
                <a:latin typeface="Times New Roman" panose="02020603050405020304" pitchFamily="18" charset="0"/>
                <a:cs typeface="Times New Roman" panose="02020603050405020304" pitchFamily="18" charset="0"/>
              </a:rPr>
              <a:t>ip</a:t>
            </a:r>
            <a:r>
              <a:rPr lang="en-US" altLang="en-US" sz="1999" dirty="0">
                <a:latin typeface="Times New Roman" panose="02020603050405020304" pitchFamily="18" charset="0"/>
                <a:cs typeface="Times New Roman" panose="02020603050405020304" pitchFamily="18" charset="0"/>
              </a:rPr>
              <a:t>) and</a:t>
            </a:r>
            <a:r>
              <a:rPr lang="en-US" altLang="en-US" sz="1999" i="1" dirty="0">
                <a:latin typeface="Times New Roman" panose="02020603050405020304" pitchFamily="18" charset="0"/>
                <a:cs typeface="Times New Roman" panose="02020603050405020304" pitchFamily="18" charset="0"/>
              </a:rPr>
              <a:t> j</a:t>
            </a:r>
            <a:r>
              <a:rPr lang="en-US" altLang="en-US" sz="1999" dirty="0">
                <a:latin typeface="Times New Roman" panose="02020603050405020304" pitchFamily="18" charset="0"/>
                <a:cs typeface="Times New Roman" panose="02020603050405020304" pitchFamily="18" charset="0"/>
              </a:rPr>
              <a:t> = (</a:t>
            </a:r>
            <a:r>
              <a:rPr lang="en-US" altLang="en-US" sz="1999" i="1" dirty="0">
                <a:latin typeface="Times New Roman" panose="02020603050405020304" pitchFamily="18" charset="0"/>
                <a:cs typeface="Times New Roman" panose="02020603050405020304" pitchFamily="18" charset="0"/>
              </a:rPr>
              <a:t>x</a:t>
            </a:r>
            <a:r>
              <a:rPr lang="en-US" altLang="en-US" sz="1999" baseline="-25000" dirty="0">
                <a:latin typeface="Times New Roman" panose="02020603050405020304" pitchFamily="18" charset="0"/>
                <a:cs typeface="Times New Roman" panose="02020603050405020304" pitchFamily="18" charset="0"/>
              </a:rPr>
              <a:t>j1</a:t>
            </a:r>
            <a:r>
              <a:rPr lang="en-US" altLang="en-US" sz="1999" dirty="0">
                <a:latin typeface="Times New Roman" panose="02020603050405020304" pitchFamily="18" charset="0"/>
                <a:cs typeface="Times New Roman" panose="02020603050405020304" pitchFamily="18" charset="0"/>
              </a:rPr>
              <a:t>, </a:t>
            </a:r>
            <a:r>
              <a:rPr lang="en-US" altLang="en-US" sz="1999" i="1" dirty="0">
                <a:latin typeface="Times New Roman" panose="02020603050405020304" pitchFamily="18" charset="0"/>
                <a:cs typeface="Times New Roman" panose="02020603050405020304" pitchFamily="18" charset="0"/>
              </a:rPr>
              <a:t>x</a:t>
            </a:r>
            <a:r>
              <a:rPr lang="en-US" altLang="en-US" sz="1999" baseline="-25000" dirty="0">
                <a:latin typeface="Times New Roman" panose="02020603050405020304" pitchFamily="18" charset="0"/>
                <a:cs typeface="Times New Roman" panose="02020603050405020304" pitchFamily="18" charset="0"/>
              </a:rPr>
              <a:t>j2</a:t>
            </a:r>
            <a:r>
              <a:rPr lang="en-US" altLang="en-US" sz="1999" dirty="0">
                <a:latin typeface="Times New Roman" panose="02020603050405020304" pitchFamily="18" charset="0"/>
                <a:cs typeface="Times New Roman" panose="02020603050405020304" pitchFamily="18" charset="0"/>
              </a:rPr>
              <a:t>, …, </a:t>
            </a:r>
            <a:r>
              <a:rPr lang="en-US" altLang="en-US" sz="1999" i="1" dirty="0" err="1">
                <a:latin typeface="Times New Roman" panose="02020603050405020304" pitchFamily="18" charset="0"/>
                <a:cs typeface="Times New Roman" panose="02020603050405020304" pitchFamily="18" charset="0"/>
              </a:rPr>
              <a:t>x</a:t>
            </a:r>
            <a:r>
              <a:rPr lang="en-US" altLang="en-US" sz="1999" baseline="-25000" dirty="0" err="1">
                <a:latin typeface="Times New Roman" panose="02020603050405020304" pitchFamily="18" charset="0"/>
                <a:cs typeface="Times New Roman" panose="02020603050405020304" pitchFamily="18" charset="0"/>
              </a:rPr>
              <a:t>jp</a:t>
            </a:r>
            <a:r>
              <a:rPr lang="en-US" altLang="en-US" sz="1999" dirty="0">
                <a:latin typeface="Times New Roman" panose="02020603050405020304" pitchFamily="18" charset="0"/>
                <a:cs typeface="Times New Roman" panose="02020603050405020304" pitchFamily="18" charset="0"/>
              </a:rPr>
              <a:t>) are two </a:t>
            </a:r>
            <a:r>
              <a:rPr lang="en-US" altLang="en-US" sz="1999" i="1" dirty="0">
                <a:latin typeface="Times New Roman" panose="02020603050405020304" pitchFamily="18" charset="0"/>
                <a:cs typeface="Times New Roman" panose="02020603050405020304" pitchFamily="18" charset="0"/>
              </a:rPr>
              <a:t>p</a:t>
            </a:r>
            <a:r>
              <a:rPr lang="en-US" altLang="en-US" sz="1999" dirty="0">
                <a:latin typeface="Times New Roman" panose="02020603050405020304" pitchFamily="18" charset="0"/>
                <a:cs typeface="Times New Roman" panose="02020603050405020304" pitchFamily="18" charset="0"/>
              </a:rPr>
              <a:t>-dimensional data objects, and </a:t>
            </a:r>
            <a:r>
              <a:rPr lang="en-US" altLang="en-US" sz="1999" i="1" dirty="0">
                <a:latin typeface="Times New Roman" panose="02020603050405020304" pitchFamily="18" charset="0"/>
                <a:cs typeface="Times New Roman" panose="02020603050405020304" pitchFamily="18" charset="0"/>
              </a:rPr>
              <a:t>q</a:t>
            </a:r>
            <a:r>
              <a:rPr lang="en-US" altLang="en-US" sz="1999" dirty="0">
                <a:latin typeface="Times New Roman" panose="02020603050405020304" pitchFamily="18" charset="0"/>
                <a:cs typeface="Times New Roman" panose="02020603050405020304" pitchFamily="18" charset="0"/>
              </a:rPr>
              <a:t> is a positive integer</a:t>
            </a:r>
          </a:p>
          <a:p>
            <a:pPr algn="l" rtl="0" eaLnBrk="1" hangingPunct="1">
              <a:lnSpc>
                <a:spcPct val="150000"/>
              </a:lnSpc>
            </a:pPr>
            <a:r>
              <a:rPr lang="en-US" altLang="en-US" sz="2399" dirty="0">
                <a:latin typeface="Times New Roman" panose="02020603050405020304" pitchFamily="18" charset="0"/>
                <a:cs typeface="Times New Roman" panose="02020603050405020304" pitchFamily="18" charset="0"/>
              </a:rPr>
              <a:t>If </a:t>
            </a:r>
            <a:r>
              <a:rPr lang="en-US" altLang="en-US" sz="2399" i="1" dirty="0">
                <a:latin typeface="Times New Roman" panose="02020603050405020304" pitchFamily="18" charset="0"/>
                <a:cs typeface="Times New Roman" panose="02020603050405020304" pitchFamily="18" charset="0"/>
              </a:rPr>
              <a:t>q</a:t>
            </a:r>
            <a:r>
              <a:rPr lang="en-US" altLang="en-US" sz="2399" dirty="0">
                <a:latin typeface="Times New Roman" panose="02020603050405020304" pitchFamily="18" charset="0"/>
                <a:cs typeface="Times New Roman" panose="02020603050405020304" pitchFamily="18" charset="0"/>
              </a:rPr>
              <a:t> = </a:t>
            </a:r>
            <a:r>
              <a:rPr lang="en-US" altLang="en-US" sz="2399" i="1" dirty="0">
                <a:latin typeface="Times New Roman" panose="02020603050405020304" pitchFamily="18" charset="0"/>
                <a:cs typeface="Times New Roman" panose="02020603050405020304" pitchFamily="18" charset="0"/>
              </a:rPr>
              <a:t>1</a:t>
            </a:r>
            <a:r>
              <a:rPr lang="en-US" altLang="en-US" sz="2399" dirty="0">
                <a:latin typeface="Times New Roman" panose="02020603050405020304" pitchFamily="18" charset="0"/>
                <a:cs typeface="Times New Roman" panose="02020603050405020304" pitchFamily="18" charset="0"/>
              </a:rPr>
              <a:t>, </a:t>
            </a:r>
            <a:r>
              <a:rPr lang="en-US" altLang="en-US" sz="2399" i="1" dirty="0">
                <a:latin typeface="Times New Roman" panose="02020603050405020304" pitchFamily="18" charset="0"/>
                <a:cs typeface="Times New Roman" panose="02020603050405020304" pitchFamily="18" charset="0"/>
              </a:rPr>
              <a:t>d</a:t>
            </a:r>
            <a:r>
              <a:rPr lang="en-US" altLang="en-US" sz="2399" dirty="0">
                <a:latin typeface="Times New Roman" panose="02020603050405020304" pitchFamily="18" charset="0"/>
                <a:cs typeface="Times New Roman" panose="02020603050405020304" pitchFamily="18" charset="0"/>
              </a:rPr>
              <a:t> is </a:t>
            </a:r>
            <a:r>
              <a:rPr lang="en-US" altLang="en-US" sz="2399" b="1" i="1" dirty="0">
                <a:solidFill>
                  <a:srgbClr val="0000FF"/>
                </a:solidFill>
                <a:latin typeface="Times New Roman" panose="02020603050405020304" pitchFamily="18" charset="0"/>
                <a:cs typeface="Times New Roman" panose="02020603050405020304" pitchFamily="18" charset="0"/>
              </a:rPr>
              <a:t>Manhattan</a:t>
            </a:r>
            <a:r>
              <a:rPr lang="en-US" altLang="en-US" sz="2399" b="1" dirty="0">
                <a:solidFill>
                  <a:srgbClr val="0000FF"/>
                </a:solidFill>
                <a:latin typeface="Times New Roman" panose="02020603050405020304" pitchFamily="18" charset="0"/>
                <a:cs typeface="Times New Roman" panose="02020603050405020304" pitchFamily="18" charset="0"/>
              </a:rPr>
              <a:t> distance</a:t>
            </a:r>
            <a:r>
              <a:rPr lang="en-US" altLang="en-US" sz="2399" dirty="0">
                <a:latin typeface="Times New Roman" panose="02020603050405020304" pitchFamily="18" charset="0"/>
                <a:cs typeface="Times New Roman" panose="02020603050405020304" pitchFamily="18" charset="0"/>
              </a:rPr>
              <a:t>:</a:t>
            </a:r>
          </a:p>
          <a:p>
            <a:pPr algn="l" rtl="0" eaLnBrk="1" hangingPunct="1">
              <a:lnSpc>
                <a:spcPct val="150000"/>
              </a:lnSpc>
            </a:pPr>
            <a:r>
              <a:rPr lang="en-US" altLang="en-US" sz="2399" i="1" dirty="0">
                <a:latin typeface="Times New Roman" panose="02020603050405020304" pitchFamily="18" charset="0"/>
                <a:cs typeface="Times New Roman" panose="02020603050405020304" pitchFamily="18" charset="0"/>
              </a:rPr>
              <a:t>If q</a:t>
            </a:r>
            <a:r>
              <a:rPr lang="en-US" altLang="en-US" sz="2399" dirty="0">
                <a:latin typeface="Times New Roman" panose="02020603050405020304" pitchFamily="18" charset="0"/>
                <a:cs typeface="Times New Roman" panose="02020603050405020304" pitchFamily="18" charset="0"/>
              </a:rPr>
              <a:t> = </a:t>
            </a:r>
            <a:r>
              <a:rPr lang="en-US" altLang="en-US" sz="2399" i="1" dirty="0">
                <a:latin typeface="Times New Roman" panose="02020603050405020304" pitchFamily="18" charset="0"/>
                <a:cs typeface="Times New Roman" panose="02020603050405020304" pitchFamily="18" charset="0"/>
              </a:rPr>
              <a:t>2</a:t>
            </a:r>
            <a:r>
              <a:rPr lang="en-US" altLang="en-US" sz="2399" dirty="0">
                <a:latin typeface="Times New Roman" panose="02020603050405020304" pitchFamily="18" charset="0"/>
                <a:cs typeface="Times New Roman" panose="02020603050405020304" pitchFamily="18" charset="0"/>
              </a:rPr>
              <a:t>,</a:t>
            </a:r>
            <a:r>
              <a:rPr lang="en-US" altLang="en-US" sz="2399" i="1" dirty="0">
                <a:latin typeface="Times New Roman" panose="02020603050405020304" pitchFamily="18" charset="0"/>
                <a:cs typeface="Times New Roman" panose="02020603050405020304" pitchFamily="18" charset="0"/>
              </a:rPr>
              <a:t> d </a:t>
            </a:r>
            <a:r>
              <a:rPr lang="en-US" altLang="en-US" sz="2399" dirty="0">
                <a:latin typeface="Times New Roman" panose="02020603050405020304" pitchFamily="18" charset="0"/>
                <a:cs typeface="Times New Roman" panose="02020603050405020304" pitchFamily="18" charset="0"/>
              </a:rPr>
              <a:t>is </a:t>
            </a:r>
            <a:r>
              <a:rPr lang="en-US" altLang="en-US" sz="2399" b="1" i="1" dirty="0">
                <a:solidFill>
                  <a:srgbClr val="0000FF"/>
                </a:solidFill>
                <a:latin typeface="Times New Roman" panose="02020603050405020304" pitchFamily="18" charset="0"/>
                <a:cs typeface="Times New Roman" panose="02020603050405020304" pitchFamily="18" charset="0"/>
              </a:rPr>
              <a:t>Euclidean distance</a:t>
            </a:r>
            <a:r>
              <a:rPr lang="en-US" altLang="en-US" sz="2399" dirty="0">
                <a:latin typeface="Times New Roman" panose="02020603050405020304" pitchFamily="18" charset="0"/>
                <a:cs typeface="Times New Roman" panose="02020603050405020304" pitchFamily="18" charset="0"/>
              </a:rPr>
              <a:t>:</a:t>
            </a:r>
          </a:p>
          <a:p>
            <a:pPr algn="l" rtl="0" eaLnBrk="1" hangingPunct="1">
              <a:lnSpc>
                <a:spcPct val="150000"/>
              </a:lnSpc>
            </a:pPr>
            <a:endParaRPr lang="en-US" altLang="en-US" sz="2399" dirty="0">
              <a:latin typeface="Times New Roman" panose="02020603050405020304" pitchFamily="18" charset="0"/>
              <a:cs typeface="Times New Roman" panose="02020603050405020304" pitchFamily="18" charset="0"/>
            </a:endParaRPr>
          </a:p>
        </p:txBody>
      </p:sp>
      <p:graphicFrame>
        <p:nvGraphicFramePr>
          <p:cNvPr id="7172" name="Object 4"/>
          <p:cNvGraphicFramePr>
            <a:graphicFrameLocks noChangeAspect="1"/>
          </p:cNvGraphicFramePr>
          <p:nvPr>
            <p:extLst/>
          </p:nvPr>
        </p:nvGraphicFramePr>
        <p:xfrm>
          <a:off x="3237835" y="3048001"/>
          <a:ext cx="5180251" cy="596745"/>
        </p:xfrm>
        <a:graphic>
          <a:graphicData uri="http://schemas.openxmlformats.org/presentationml/2006/ole">
            <mc:AlternateContent xmlns:mc="http://schemas.openxmlformats.org/markup-compatibility/2006">
              <mc:Choice xmlns:v="urn:schemas-microsoft-com:vml" Requires="v">
                <p:oleObj spid="_x0000_s15389" name="Equation" r:id="rId4" imgW="5181600" imgH="596900" progId="Equation.3">
                  <p:embed/>
                </p:oleObj>
              </mc:Choice>
              <mc:Fallback>
                <p:oleObj name="Equation" r:id="rId4" imgW="5181600" imgH="596900" progId="Equation.3">
                  <p:embed/>
                  <p:pic>
                    <p:nvPicPr>
                      <p:cNvPr id="717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835" y="3048001"/>
                        <a:ext cx="5180251" cy="596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3" name="Object 5"/>
          <p:cNvGraphicFramePr>
            <a:graphicFrameLocks noChangeAspect="1"/>
          </p:cNvGraphicFramePr>
          <p:nvPr>
            <p:extLst/>
          </p:nvPr>
        </p:nvGraphicFramePr>
        <p:xfrm>
          <a:off x="5734760" y="5018164"/>
          <a:ext cx="4520023" cy="545958"/>
        </p:xfrm>
        <a:graphic>
          <a:graphicData uri="http://schemas.openxmlformats.org/presentationml/2006/ole">
            <mc:AlternateContent xmlns:mc="http://schemas.openxmlformats.org/markup-compatibility/2006">
              <mc:Choice xmlns:v="urn:schemas-microsoft-com:vml" Requires="v">
                <p:oleObj spid="_x0000_s15390" name="Equation" r:id="rId6" imgW="4292600" imgH="431800" progId="Equation.3">
                  <p:embed/>
                </p:oleObj>
              </mc:Choice>
              <mc:Fallback>
                <p:oleObj name="Equation" r:id="rId6" imgW="4292600" imgH="431800" progId="Equation.3">
                  <p:embed/>
                  <p:pic>
                    <p:nvPicPr>
                      <p:cNvPr id="717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4760" y="5018164"/>
                        <a:ext cx="4520023" cy="545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F8803A62-FA4B-4B11-BCCC-F97F9DECBF68}" type="slidenum">
              <a:rPr lang="he-IL" altLang="en-US" sz="1400"/>
              <a:pPr algn="l">
                <a:spcBef>
                  <a:spcPct val="0"/>
                </a:spcBef>
                <a:buFontTx/>
                <a:buNone/>
              </a:pPr>
              <a:t>65</a:t>
            </a:fld>
            <a:endParaRPr lang="en-US" altLang="en-US" sz="1400"/>
          </a:p>
        </p:txBody>
      </p:sp>
      <p:graphicFrame>
        <p:nvGraphicFramePr>
          <p:cNvPr id="7" name="Object 4"/>
          <p:cNvGraphicFramePr>
            <a:graphicFrameLocks noChangeAspect="1"/>
          </p:cNvGraphicFramePr>
          <p:nvPr>
            <p:extLst/>
          </p:nvPr>
        </p:nvGraphicFramePr>
        <p:xfrm>
          <a:off x="5410200" y="5709434"/>
          <a:ext cx="5169142" cy="582461"/>
        </p:xfrm>
        <a:graphic>
          <a:graphicData uri="http://schemas.openxmlformats.org/presentationml/2006/ole">
            <mc:AlternateContent xmlns:mc="http://schemas.openxmlformats.org/markup-compatibility/2006">
              <mc:Choice xmlns:v="urn:schemas-microsoft-com:vml" Requires="v">
                <p:oleObj spid="_x0000_s15391" name="Equation" r:id="rId8" imgW="5168900" imgH="584200" progId="Equation.3">
                  <p:embed/>
                </p:oleObj>
              </mc:Choice>
              <mc:Fallback>
                <p:oleObj name="Equation" r:id="rId8" imgW="5168900" imgH="584200" progId="Equation.3">
                  <p:embed/>
                  <p:pic>
                    <p:nvPicPr>
                      <p:cNvPr id="7"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0200" y="5709434"/>
                        <a:ext cx="5169142" cy="5824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18348054"/>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10"/>
          <p:cNvSpPr>
            <a:spLocks noChangeShapeType="1"/>
          </p:cNvSpPr>
          <p:nvPr/>
        </p:nvSpPr>
        <p:spPr bwMode="auto">
          <a:xfrm>
            <a:off x="2667000" y="2438400"/>
            <a:ext cx="0" cy="6096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rtl="1"/>
            <a:endParaRPr lang="en-US">
              <a:solidFill>
                <a:prstClr val="black"/>
              </a:solidFill>
              <a:latin typeface="Calibri"/>
            </a:endParaRPr>
          </a:p>
        </p:txBody>
      </p:sp>
      <p:sp>
        <p:nvSpPr>
          <p:cNvPr id="12291" name="Line 11"/>
          <p:cNvSpPr>
            <a:spLocks noChangeShapeType="1"/>
          </p:cNvSpPr>
          <p:nvPr/>
        </p:nvSpPr>
        <p:spPr bwMode="auto">
          <a:xfrm>
            <a:off x="2667000" y="3048000"/>
            <a:ext cx="381000"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rtl="1"/>
            <a:endParaRPr lang="en-US">
              <a:solidFill>
                <a:prstClr val="black"/>
              </a:solidFill>
              <a:latin typeface="Calibri"/>
            </a:endParaRPr>
          </a:p>
        </p:txBody>
      </p:sp>
      <p:sp>
        <p:nvSpPr>
          <p:cNvPr id="12292" name="Rectangle 2"/>
          <p:cNvSpPr>
            <a:spLocks noGrp="1" noChangeArrowheads="1"/>
          </p:cNvSpPr>
          <p:nvPr>
            <p:ph type="title"/>
          </p:nvPr>
        </p:nvSpPr>
        <p:spPr/>
        <p:txBody>
          <a:bodyPr/>
          <a:lstStyle/>
          <a:p>
            <a:pPr eaLnBrk="1" hangingPunct="1"/>
            <a:r>
              <a:rPr lang="en-US"/>
              <a:t>Euclidean distance</a:t>
            </a:r>
          </a:p>
        </p:txBody>
      </p:sp>
      <p:sp>
        <p:nvSpPr>
          <p:cNvPr id="12293" name="Line 4"/>
          <p:cNvSpPr>
            <a:spLocks noChangeShapeType="1"/>
          </p:cNvSpPr>
          <p:nvPr/>
        </p:nvSpPr>
        <p:spPr bwMode="auto">
          <a:xfrm>
            <a:off x="2286000" y="2209800"/>
            <a:ext cx="0" cy="1219200"/>
          </a:xfrm>
          <a:prstGeom prst="line">
            <a:avLst/>
          </a:prstGeom>
          <a:noFill/>
          <a:ln w="254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rtl="1"/>
            <a:endParaRPr lang="en-US">
              <a:solidFill>
                <a:prstClr val="black"/>
              </a:solidFill>
              <a:latin typeface="Calibri"/>
            </a:endParaRPr>
          </a:p>
        </p:txBody>
      </p:sp>
      <p:sp>
        <p:nvSpPr>
          <p:cNvPr id="12294" name="Line 5"/>
          <p:cNvSpPr>
            <a:spLocks noChangeShapeType="1"/>
          </p:cNvSpPr>
          <p:nvPr/>
        </p:nvSpPr>
        <p:spPr bwMode="auto">
          <a:xfrm>
            <a:off x="2286000" y="3429000"/>
            <a:ext cx="1295400"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rtl="1"/>
            <a:endParaRPr lang="en-US">
              <a:solidFill>
                <a:prstClr val="black"/>
              </a:solidFill>
              <a:latin typeface="Calibri"/>
            </a:endParaRPr>
          </a:p>
        </p:txBody>
      </p:sp>
      <p:sp>
        <p:nvSpPr>
          <p:cNvPr id="12295" name="Line 8"/>
          <p:cNvSpPr>
            <a:spLocks noChangeShapeType="1"/>
          </p:cNvSpPr>
          <p:nvPr/>
        </p:nvSpPr>
        <p:spPr bwMode="auto">
          <a:xfrm>
            <a:off x="2667000" y="2438400"/>
            <a:ext cx="381000" cy="609600"/>
          </a:xfrm>
          <a:prstGeom prst="line">
            <a:avLst/>
          </a:prstGeom>
          <a:noFill/>
          <a:ln w="9525">
            <a:solidFill>
              <a:schemeClr val="hlink"/>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rtl="1"/>
            <a:endParaRPr lang="en-US">
              <a:solidFill>
                <a:prstClr val="black"/>
              </a:solidFill>
              <a:latin typeface="Calibri"/>
            </a:endParaRPr>
          </a:p>
        </p:txBody>
      </p:sp>
      <p:sp>
        <p:nvSpPr>
          <p:cNvPr id="12296" name="Oval 6"/>
          <p:cNvSpPr>
            <a:spLocks noChangeArrowheads="1"/>
          </p:cNvSpPr>
          <p:nvPr/>
        </p:nvSpPr>
        <p:spPr bwMode="auto">
          <a:xfrm>
            <a:off x="2590800" y="23622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sp>
        <p:nvSpPr>
          <p:cNvPr id="12297" name="Oval 9"/>
          <p:cNvSpPr>
            <a:spLocks noChangeArrowheads="1"/>
          </p:cNvSpPr>
          <p:nvPr/>
        </p:nvSpPr>
        <p:spPr bwMode="auto">
          <a:xfrm>
            <a:off x="2971800" y="29718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graphicFrame>
        <p:nvGraphicFramePr>
          <p:cNvPr id="12298" name="Object 12"/>
          <p:cNvGraphicFramePr>
            <a:graphicFrameLocks noChangeAspect="1"/>
          </p:cNvGraphicFramePr>
          <p:nvPr/>
        </p:nvGraphicFramePr>
        <p:xfrm>
          <a:off x="4206876" y="2324100"/>
          <a:ext cx="4119563" cy="1252538"/>
        </p:xfrm>
        <a:graphic>
          <a:graphicData uri="http://schemas.openxmlformats.org/presentationml/2006/ole">
            <mc:AlternateContent xmlns:mc="http://schemas.openxmlformats.org/markup-compatibility/2006">
              <mc:Choice xmlns:v="urn:schemas-microsoft-com:vml" Requires="v">
                <p:oleObj spid="_x0000_s6162" name="Equation" r:id="rId3" imgW="1586811" imgH="482391" progId="Equation.3">
                  <p:embed/>
                </p:oleObj>
              </mc:Choice>
              <mc:Fallback>
                <p:oleObj name="Equation" r:id="rId3" imgW="1586811" imgH="482391" progId="Equation.3">
                  <p:embed/>
                  <p:pic>
                    <p:nvPicPr>
                      <p:cNvPr id="12298"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76" y="2324100"/>
                        <a:ext cx="4119563" cy="1252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9" name="Content Placeholder 1"/>
          <p:cNvSpPr>
            <a:spLocks noGrp="1"/>
          </p:cNvSpPr>
          <p:nvPr>
            <p:ph idx="1"/>
          </p:nvPr>
        </p:nvSpPr>
        <p:spPr/>
        <p:txBody>
          <a:bodyPr/>
          <a:lstStyle/>
          <a:p>
            <a:endParaRPr lang="he-IL" dirty="0"/>
          </a:p>
        </p:txBody>
      </p:sp>
      <p:sp>
        <p:nvSpPr>
          <p:cNvPr id="2" name="Slide Number Placeholder 1">
            <a:extLst>
              <a:ext uri="{FF2B5EF4-FFF2-40B4-BE49-F238E27FC236}">
                <a16:creationId xmlns:a16="http://schemas.microsoft.com/office/drawing/2014/main" id="{9C87766D-1E9F-44F6-B026-6165BF6F1F9E}"/>
              </a:ext>
            </a:extLst>
          </p:cNvPr>
          <p:cNvSpPr>
            <a:spLocks noGrp="1"/>
          </p:cNvSpPr>
          <p:nvPr>
            <p:ph type="sldNum" sz="quarter" idx="12"/>
          </p:nvPr>
        </p:nvSpPr>
        <p:spPr/>
        <p:txBody>
          <a:bodyPr/>
          <a:lstStyle/>
          <a:p>
            <a:fld id="{14452C20-59BC-40FC-8A2C-7AA168804D5B}" type="slidenum">
              <a:rPr lang="he-IL" smtClean="0"/>
              <a:pPr/>
              <a:t>66</a:t>
            </a:fld>
            <a:endParaRPr lang="he-IL" dirty="0"/>
          </a:p>
        </p:txBody>
      </p:sp>
    </p:spTree>
    <p:extLst>
      <p:ext uri="{BB962C8B-B14F-4D97-AF65-F5344CB8AC3E}">
        <p14:creationId xmlns:p14="http://schemas.microsoft.com/office/powerpoint/2010/main" val="12220131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10"/>
          <p:cNvSpPr>
            <a:spLocks noChangeShapeType="1"/>
          </p:cNvSpPr>
          <p:nvPr/>
        </p:nvSpPr>
        <p:spPr bwMode="auto">
          <a:xfrm>
            <a:off x="2667000" y="2438400"/>
            <a:ext cx="0" cy="6096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rtl="1"/>
            <a:endParaRPr lang="en-US">
              <a:solidFill>
                <a:prstClr val="black"/>
              </a:solidFill>
              <a:latin typeface="Calibri"/>
            </a:endParaRPr>
          </a:p>
        </p:txBody>
      </p:sp>
      <p:sp>
        <p:nvSpPr>
          <p:cNvPr id="12291" name="Line 11"/>
          <p:cNvSpPr>
            <a:spLocks noChangeShapeType="1"/>
          </p:cNvSpPr>
          <p:nvPr/>
        </p:nvSpPr>
        <p:spPr bwMode="auto">
          <a:xfrm>
            <a:off x="2667000" y="3048000"/>
            <a:ext cx="381000"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rtl="1"/>
            <a:endParaRPr lang="en-US">
              <a:solidFill>
                <a:prstClr val="black"/>
              </a:solidFill>
              <a:latin typeface="Calibri"/>
            </a:endParaRPr>
          </a:p>
        </p:txBody>
      </p:sp>
      <p:sp>
        <p:nvSpPr>
          <p:cNvPr id="12292" name="Rectangle 2"/>
          <p:cNvSpPr>
            <a:spLocks noGrp="1" noChangeArrowheads="1"/>
          </p:cNvSpPr>
          <p:nvPr>
            <p:ph type="title"/>
          </p:nvPr>
        </p:nvSpPr>
        <p:spPr/>
        <p:txBody>
          <a:bodyPr/>
          <a:lstStyle/>
          <a:p>
            <a:pPr eaLnBrk="1" hangingPunct="1"/>
            <a:r>
              <a:rPr lang="en-US" dirty="0" smtClean="0"/>
              <a:t>Manhattan </a:t>
            </a:r>
            <a:r>
              <a:rPr lang="en-US" dirty="0"/>
              <a:t>distance</a:t>
            </a:r>
          </a:p>
        </p:txBody>
      </p:sp>
      <p:sp>
        <p:nvSpPr>
          <p:cNvPr id="12293" name="Line 4"/>
          <p:cNvSpPr>
            <a:spLocks noChangeShapeType="1"/>
          </p:cNvSpPr>
          <p:nvPr/>
        </p:nvSpPr>
        <p:spPr bwMode="auto">
          <a:xfrm>
            <a:off x="2286000" y="2209800"/>
            <a:ext cx="0" cy="1219200"/>
          </a:xfrm>
          <a:prstGeom prst="line">
            <a:avLst/>
          </a:prstGeom>
          <a:noFill/>
          <a:ln w="25400">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rtl="1"/>
            <a:endParaRPr lang="en-US">
              <a:solidFill>
                <a:prstClr val="black"/>
              </a:solidFill>
              <a:latin typeface="Calibri"/>
            </a:endParaRPr>
          </a:p>
        </p:txBody>
      </p:sp>
      <p:sp>
        <p:nvSpPr>
          <p:cNvPr id="12294" name="Line 5"/>
          <p:cNvSpPr>
            <a:spLocks noChangeShapeType="1"/>
          </p:cNvSpPr>
          <p:nvPr/>
        </p:nvSpPr>
        <p:spPr bwMode="auto">
          <a:xfrm>
            <a:off x="2286000" y="3429000"/>
            <a:ext cx="1295400"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rtl="1"/>
            <a:endParaRPr lang="en-US">
              <a:solidFill>
                <a:prstClr val="black"/>
              </a:solidFill>
              <a:latin typeface="Calibri"/>
            </a:endParaRPr>
          </a:p>
        </p:txBody>
      </p:sp>
      <p:sp>
        <p:nvSpPr>
          <p:cNvPr id="12295" name="Line 8"/>
          <p:cNvSpPr>
            <a:spLocks noChangeShapeType="1"/>
          </p:cNvSpPr>
          <p:nvPr/>
        </p:nvSpPr>
        <p:spPr bwMode="auto">
          <a:xfrm>
            <a:off x="2667000" y="2438400"/>
            <a:ext cx="381000" cy="609600"/>
          </a:xfrm>
          <a:prstGeom prst="line">
            <a:avLst/>
          </a:prstGeom>
          <a:noFill/>
          <a:ln w="9525">
            <a:solidFill>
              <a:schemeClr val="hlink"/>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rtl="1"/>
            <a:endParaRPr lang="en-US">
              <a:solidFill>
                <a:prstClr val="black"/>
              </a:solidFill>
              <a:latin typeface="Calibri"/>
            </a:endParaRPr>
          </a:p>
        </p:txBody>
      </p:sp>
      <p:sp>
        <p:nvSpPr>
          <p:cNvPr id="12296" name="Oval 6"/>
          <p:cNvSpPr>
            <a:spLocks noChangeArrowheads="1"/>
          </p:cNvSpPr>
          <p:nvPr/>
        </p:nvSpPr>
        <p:spPr bwMode="auto">
          <a:xfrm>
            <a:off x="2590800" y="23622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sp>
        <p:nvSpPr>
          <p:cNvPr id="12297" name="Oval 9"/>
          <p:cNvSpPr>
            <a:spLocks noChangeArrowheads="1"/>
          </p:cNvSpPr>
          <p:nvPr/>
        </p:nvSpPr>
        <p:spPr bwMode="auto">
          <a:xfrm>
            <a:off x="2971800" y="29718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graphicFrame>
        <p:nvGraphicFramePr>
          <p:cNvPr id="12298" name="Object 12"/>
          <p:cNvGraphicFramePr>
            <a:graphicFrameLocks noChangeAspect="1"/>
          </p:cNvGraphicFramePr>
          <p:nvPr>
            <p:extLst>
              <p:ext uri="{D42A27DB-BD31-4B8C-83A1-F6EECF244321}">
                <p14:modId xmlns:p14="http://schemas.microsoft.com/office/powerpoint/2010/main" val="2357126252"/>
              </p:ext>
            </p:extLst>
          </p:nvPr>
        </p:nvGraphicFramePr>
        <p:xfrm>
          <a:off x="4057650" y="2389188"/>
          <a:ext cx="4414838" cy="1120775"/>
        </p:xfrm>
        <a:graphic>
          <a:graphicData uri="http://schemas.openxmlformats.org/presentationml/2006/ole">
            <mc:AlternateContent xmlns:mc="http://schemas.openxmlformats.org/markup-compatibility/2006">
              <mc:Choice xmlns:v="urn:schemas-microsoft-com:vml" Requires="v">
                <p:oleObj spid="_x0000_s12301" name="Equation" r:id="rId4" imgW="1701720" imgH="431640" progId="Equation.DSMT4">
                  <p:embed/>
                </p:oleObj>
              </mc:Choice>
              <mc:Fallback>
                <p:oleObj name="Equation" r:id="rId4" imgW="1701720" imgH="431640" progId="Equation.DSMT4">
                  <p:embed/>
                  <p:pic>
                    <p:nvPicPr>
                      <p:cNvPr id="12298" name="Object 12"/>
                      <p:cNvPicPr>
                        <a:picLocks noChangeAspect="1" noChangeArrowheads="1"/>
                      </p:cNvPicPr>
                      <p:nvPr/>
                    </p:nvPicPr>
                    <p:blipFill>
                      <a:blip r:embed="rId5"/>
                      <a:srcRect/>
                      <a:stretch>
                        <a:fillRect/>
                      </a:stretch>
                    </p:blipFill>
                    <p:spPr bwMode="auto">
                      <a:xfrm>
                        <a:off x="4057650" y="2389188"/>
                        <a:ext cx="4414838"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9C87766D-1E9F-44F6-B026-6165BF6F1F9E}"/>
              </a:ext>
            </a:extLst>
          </p:cNvPr>
          <p:cNvSpPr>
            <a:spLocks noGrp="1"/>
          </p:cNvSpPr>
          <p:nvPr>
            <p:ph type="sldNum" sz="quarter" idx="12"/>
          </p:nvPr>
        </p:nvSpPr>
        <p:spPr/>
        <p:txBody>
          <a:bodyPr/>
          <a:lstStyle/>
          <a:p>
            <a:fld id="{14452C20-59BC-40FC-8A2C-7AA168804D5B}" type="slidenum">
              <a:rPr lang="he-IL" smtClean="0"/>
              <a:pPr/>
              <a:t>67</a:t>
            </a:fld>
            <a:endParaRPr lang="he-IL" dirty="0"/>
          </a:p>
        </p:txBody>
      </p:sp>
    </p:spTree>
    <p:extLst>
      <p:ext uri="{BB962C8B-B14F-4D97-AF65-F5344CB8AC3E}">
        <p14:creationId xmlns:p14="http://schemas.microsoft.com/office/powerpoint/2010/main" val="33601872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371600" y="381000"/>
            <a:ext cx="9601200" cy="838200"/>
          </a:xfrm>
        </p:spPr>
        <p:txBody>
          <a:bodyPr>
            <a:normAutofit/>
          </a:bodyPr>
          <a:lstStyle/>
          <a:p>
            <a:pPr eaLnBrk="1" hangingPunct="1"/>
            <a:r>
              <a:rPr lang="en-US" altLang="en-US" sz="3999" b="1" dirty="0"/>
              <a:t>Euclidian and Manhattan Distance</a:t>
            </a:r>
          </a:p>
        </p:txBody>
      </p:sp>
      <p:pic>
        <p:nvPicPr>
          <p:cNvPr id="112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023" y="1586394"/>
            <a:ext cx="8963865" cy="507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AutoShape 5"/>
          <p:cNvSpPr>
            <a:spLocks noChangeArrowheads="1"/>
          </p:cNvSpPr>
          <p:nvPr/>
        </p:nvSpPr>
        <p:spPr bwMode="auto">
          <a:xfrm>
            <a:off x="6248400" y="4038600"/>
            <a:ext cx="788762" cy="326940"/>
          </a:xfrm>
          <a:prstGeom prst="wedgeRoundRectCallout">
            <a:avLst>
              <a:gd name="adj1" fmla="val 68898"/>
              <a:gd name="adj2" fmla="val -64602"/>
              <a:gd name="adj3" fmla="val 16667"/>
            </a:avLst>
          </a:prstGeom>
          <a:solidFill>
            <a:schemeClr val="accent1">
              <a:lumMod val="20000"/>
              <a:lumOff val="80000"/>
            </a:schemeClr>
          </a:solidFill>
          <a:ln w="9525">
            <a:solidFill>
              <a:schemeClr val="tx1"/>
            </a:solidFill>
            <a:miter lim="800000"/>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799" dirty="0"/>
              <a:t>=3-1</a:t>
            </a:r>
          </a:p>
        </p:txBody>
      </p:sp>
      <p:sp>
        <p:nvSpPr>
          <p:cNvPr id="11269" name="AutoShape 6"/>
          <p:cNvSpPr>
            <a:spLocks noChangeArrowheads="1"/>
          </p:cNvSpPr>
          <p:nvPr/>
        </p:nvSpPr>
        <p:spPr bwMode="auto">
          <a:xfrm>
            <a:off x="8382001" y="4038600"/>
            <a:ext cx="1007799" cy="326940"/>
          </a:xfrm>
          <a:prstGeom prst="wedgeRoundRectCallout">
            <a:avLst>
              <a:gd name="adj1" fmla="val -48898"/>
              <a:gd name="adj2" fmla="val -79125"/>
              <a:gd name="adj3" fmla="val 16667"/>
            </a:avLst>
          </a:prstGeom>
          <a:solidFill>
            <a:schemeClr val="accent1">
              <a:lumMod val="20000"/>
              <a:lumOff val="80000"/>
            </a:schemeClr>
          </a:solidFill>
          <a:ln w="9525">
            <a:solidFill>
              <a:schemeClr val="tx1"/>
            </a:solidFill>
            <a:miter lim="800000"/>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799" dirty="0"/>
              <a:t>=5-2</a:t>
            </a:r>
          </a:p>
        </p:txBody>
      </p:sp>
      <p:sp>
        <p:nvSpPr>
          <p:cNvPr id="112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A5A2676F-6B79-4980-8B5A-232A34F8FA3E}" type="slidenum">
              <a:rPr lang="he-IL" altLang="en-US" sz="1400"/>
              <a:pPr algn="l">
                <a:spcBef>
                  <a:spcPct val="0"/>
                </a:spcBef>
                <a:buFontTx/>
                <a:buNone/>
              </a:pPr>
              <a:t>68</a:t>
            </a:fld>
            <a:endParaRPr lang="en-US" altLang="en-US" sz="1400"/>
          </a:p>
        </p:txBody>
      </p:sp>
    </p:spTree>
    <p:extLst>
      <p:ext uri="{BB962C8B-B14F-4D97-AF65-F5344CB8AC3E}">
        <p14:creationId xmlns:p14="http://schemas.microsoft.com/office/powerpoint/2010/main" val="49492722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t>Considerations for Cluster Analysis</a:t>
            </a:r>
          </a:p>
        </p:txBody>
      </p:sp>
      <p:sp>
        <p:nvSpPr>
          <p:cNvPr id="12291" name="Content Placeholder 2"/>
          <p:cNvSpPr>
            <a:spLocks noGrp="1"/>
          </p:cNvSpPr>
          <p:nvPr>
            <p:ph idx="1"/>
          </p:nvPr>
        </p:nvSpPr>
        <p:spPr/>
        <p:txBody>
          <a:bodyPr/>
          <a:lstStyle/>
          <a:p>
            <a:pPr>
              <a:spcAft>
                <a:spcPts val="600"/>
              </a:spcAft>
            </a:pPr>
            <a:r>
              <a:rPr lang="en-US" altLang="en-US" sz="2000" b="1" dirty="0"/>
              <a:t>Partitioning criteria</a:t>
            </a:r>
          </a:p>
          <a:p>
            <a:pPr lvl="1">
              <a:spcAft>
                <a:spcPts val="600"/>
              </a:spcAft>
            </a:pPr>
            <a:r>
              <a:rPr lang="en-US" altLang="en-US" sz="2000" dirty="0"/>
              <a:t>Single level vs. hierarchical partitioning (often, multi-level hierarchical partitioning is desirable)</a:t>
            </a:r>
          </a:p>
          <a:p>
            <a:pPr>
              <a:spcAft>
                <a:spcPts val="600"/>
              </a:spcAft>
            </a:pPr>
            <a:r>
              <a:rPr lang="en-US" altLang="en-US" sz="2000" b="1" dirty="0"/>
              <a:t>Separation of clusters</a:t>
            </a:r>
          </a:p>
          <a:p>
            <a:pPr lvl="1">
              <a:spcAft>
                <a:spcPts val="600"/>
              </a:spcAft>
            </a:pPr>
            <a:r>
              <a:rPr lang="en-US" altLang="en-US" sz="2000" dirty="0"/>
              <a:t>Exclusive (e.g., one customer belongs to only one region) vs. non-exclusive (e.g., one document may belong to more than one class)</a:t>
            </a:r>
          </a:p>
          <a:p>
            <a:pPr>
              <a:spcAft>
                <a:spcPts val="600"/>
              </a:spcAft>
            </a:pPr>
            <a:r>
              <a:rPr lang="en-US" altLang="en-US" sz="2000" b="1" dirty="0"/>
              <a:t>Similarity measure</a:t>
            </a:r>
          </a:p>
          <a:p>
            <a:pPr lvl="1">
              <a:spcAft>
                <a:spcPts val="600"/>
              </a:spcAft>
            </a:pPr>
            <a:r>
              <a:rPr lang="en-US" altLang="en-US" sz="2000" dirty="0"/>
              <a:t>Distance-based (e.g., Euclidian, road network, vector)  vs. connectivity-based (e.g., density or contiguity)</a:t>
            </a:r>
          </a:p>
          <a:p>
            <a:pPr>
              <a:spcAft>
                <a:spcPts val="600"/>
              </a:spcAft>
            </a:pPr>
            <a:r>
              <a:rPr lang="en-US" altLang="en-US" sz="2000" b="1" dirty="0"/>
              <a:t>Clustering space</a:t>
            </a:r>
          </a:p>
          <a:p>
            <a:pPr lvl="1">
              <a:spcAft>
                <a:spcPts val="600"/>
              </a:spcAft>
            </a:pPr>
            <a:r>
              <a:rPr lang="en-US" altLang="en-US" sz="2000" dirty="0"/>
              <a:t>Full space (often when low dimensional) vs. subspaces (often in high-dimensional clustering)</a:t>
            </a:r>
          </a:p>
        </p:txBody>
      </p:sp>
      <p:sp>
        <p:nvSpPr>
          <p:cNvPr id="1229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3137283-85FE-4CA2-9E9C-5F660B58B7A5}" type="slidenum">
              <a:rPr lang="en-US" altLang="en-US" sz="1200"/>
              <a:pPr eaLnBrk="1" hangingPunct="1"/>
              <a:t>69</a:t>
            </a:fld>
            <a:endParaRPr lang="en-US" altLang="en-US" sz="1200"/>
          </a:p>
        </p:txBody>
      </p:sp>
    </p:spTree>
    <p:extLst>
      <p:ext uri="{BB962C8B-B14F-4D97-AF65-F5344CB8AC3E}">
        <p14:creationId xmlns:p14="http://schemas.microsoft.com/office/powerpoint/2010/main" val="3875382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Data Objects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7988559" cy="4351338"/>
          </a:xfrm>
        </p:spPr>
        <p:txBody>
          <a:bodyPr>
            <a:normAutofit fontScale="85000" lnSpcReduction="10000"/>
          </a:bodyPr>
          <a:lstStyle/>
          <a:p>
            <a:r>
              <a:rPr lang="en-US" dirty="0"/>
              <a:t>Datasets are made up of data objects. </a:t>
            </a:r>
          </a:p>
          <a:p>
            <a:r>
              <a:rPr lang="en-US" dirty="0"/>
              <a:t>A </a:t>
            </a:r>
            <a:r>
              <a:rPr lang="en-US" b="1" dirty="0"/>
              <a:t>data object </a:t>
            </a:r>
            <a:r>
              <a:rPr lang="en-US" dirty="0"/>
              <a:t>represents an entity </a:t>
            </a:r>
          </a:p>
          <a:p>
            <a:pPr lvl="1"/>
            <a:r>
              <a:rPr lang="en-US" dirty="0"/>
              <a:t>in a sales database, the objects may be customers, store items, and sales; </a:t>
            </a:r>
          </a:p>
          <a:p>
            <a:pPr lvl="1"/>
            <a:r>
              <a:rPr lang="en-US" dirty="0"/>
              <a:t>in a medical database, the objects may be patients; </a:t>
            </a:r>
          </a:p>
          <a:p>
            <a:pPr lvl="1"/>
            <a:r>
              <a:rPr lang="en-US" dirty="0"/>
              <a:t>in a university database, the objects may be students, professors, and courses. </a:t>
            </a:r>
          </a:p>
          <a:p>
            <a:r>
              <a:rPr lang="en-US" dirty="0"/>
              <a:t>Data objects are typically described by attributes. </a:t>
            </a:r>
          </a:p>
          <a:p>
            <a:r>
              <a:rPr lang="en-US" dirty="0"/>
              <a:t>Data objects can also be referred to as </a:t>
            </a:r>
            <a:r>
              <a:rPr lang="en-US" i="1" dirty="0"/>
              <a:t>samples, examples, instances, data points</a:t>
            </a:r>
            <a:r>
              <a:rPr lang="en-US" dirty="0"/>
              <a:t>, or </a:t>
            </a:r>
            <a:r>
              <a:rPr lang="en-US" i="1" dirty="0"/>
              <a:t>objects</a:t>
            </a:r>
            <a:r>
              <a:rPr lang="en-US" dirty="0"/>
              <a:t>. </a:t>
            </a:r>
          </a:p>
          <a:p>
            <a:r>
              <a:rPr lang="en-US" dirty="0"/>
              <a:t>If the data objects are stored in a database, they are </a:t>
            </a:r>
            <a:r>
              <a:rPr lang="en-US" i="1" dirty="0"/>
              <a:t>data tuples</a:t>
            </a:r>
            <a:r>
              <a:rPr lang="en-US" dirty="0"/>
              <a:t>.  That is, the rows of a database correspond to the data objects, and the columns correspond to the attributes. </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7</a:t>
            </a:fld>
            <a:endParaRPr lang="he-IL" dirty="0"/>
          </a:p>
        </p:txBody>
      </p:sp>
      <p:pic>
        <p:nvPicPr>
          <p:cNvPr id="6146" name="Picture 2" descr="Schema flexible data objects | Download Scientific Diagram">
            <a:extLst>
              <a:ext uri="{FF2B5EF4-FFF2-40B4-BE49-F238E27FC236}">
                <a16:creationId xmlns:a16="http://schemas.microsoft.com/office/drawing/2014/main" id="{3287337C-A9DC-462C-BBC1-FBB19E21F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6718" y="301625"/>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6506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Requirements and Challenges</a:t>
            </a:r>
          </a:p>
        </p:txBody>
      </p:sp>
      <p:sp>
        <p:nvSpPr>
          <p:cNvPr id="13315" name="Content Placeholder 2"/>
          <p:cNvSpPr>
            <a:spLocks noGrp="1"/>
          </p:cNvSpPr>
          <p:nvPr>
            <p:ph idx="1"/>
          </p:nvPr>
        </p:nvSpPr>
        <p:spPr/>
        <p:txBody>
          <a:bodyPr>
            <a:normAutofit lnSpcReduction="10000"/>
          </a:bodyPr>
          <a:lstStyle/>
          <a:p>
            <a:r>
              <a:rPr lang="en-US" altLang="en-US" sz="2000" b="1" dirty="0"/>
              <a:t>Scalability</a:t>
            </a:r>
          </a:p>
          <a:p>
            <a:pPr lvl="1"/>
            <a:r>
              <a:rPr lang="en-US" altLang="en-US" sz="2000" dirty="0"/>
              <a:t>Clustering all the data instead of only on samples</a:t>
            </a:r>
          </a:p>
          <a:p>
            <a:r>
              <a:rPr lang="en-US" altLang="en-US" sz="2000" b="1" dirty="0"/>
              <a:t>Ability to deal with different types of attributes</a:t>
            </a:r>
          </a:p>
          <a:p>
            <a:pPr lvl="1"/>
            <a:r>
              <a:rPr lang="en-US" altLang="en-US" sz="2000" dirty="0"/>
              <a:t>Numerical, binary, categorical, ordinal, linked, and mixture of these </a:t>
            </a:r>
          </a:p>
          <a:p>
            <a:r>
              <a:rPr lang="en-US" altLang="en-US" sz="2000" b="1" dirty="0"/>
              <a:t>Constraint-based clustering</a:t>
            </a:r>
          </a:p>
          <a:p>
            <a:pPr marL="742950" lvl="2" indent="-342900">
              <a:buSzPct val="60000"/>
            </a:pPr>
            <a:r>
              <a:rPr lang="en-US" altLang="en-US" dirty="0"/>
              <a:t>User may give inputs on constraints</a:t>
            </a:r>
          </a:p>
          <a:p>
            <a:pPr marL="742950" lvl="2" indent="-342900">
              <a:buSzPct val="60000"/>
            </a:pPr>
            <a:r>
              <a:rPr lang="en-US" altLang="en-US" dirty="0"/>
              <a:t>Use domain knowledge to determine input parameters</a:t>
            </a:r>
          </a:p>
          <a:p>
            <a:r>
              <a:rPr lang="en-US" altLang="en-US" sz="2000" b="1" dirty="0"/>
              <a:t>Interpretability and usability</a:t>
            </a:r>
          </a:p>
          <a:p>
            <a:r>
              <a:rPr lang="en-US" altLang="en-US" sz="2000" b="1" dirty="0"/>
              <a:t>Others</a:t>
            </a:r>
            <a:r>
              <a:rPr lang="en-US" altLang="en-US" sz="2000" dirty="0"/>
              <a:t> </a:t>
            </a:r>
          </a:p>
          <a:p>
            <a:pPr lvl="1"/>
            <a:r>
              <a:rPr lang="en-US" altLang="en-US" sz="2000" dirty="0"/>
              <a:t>Discovery of clusters with arbitrary shape</a:t>
            </a:r>
          </a:p>
          <a:p>
            <a:pPr lvl="1"/>
            <a:r>
              <a:rPr lang="en-US" altLang="en-US" sz="2000" dirty="0"/>
              <a:t>Ability to deal with noisy data</a:t>
            </a:r>
          </a:p>
          <a:p>
            <a:pPr lvl="1"/>
            <a:r>
              <a:rPr lang="en-US" altLang="en-US" sz="2000" dirty="0"/>
              <a:t>Incremental clustering and insensitivity to input order</a:t>
            </a:r>
          </a:p>
          <a:p>
            <a:pPr lvl="1"/>
            <a:r>
              <a:rPr lang="en-US" altLang="en-US" sz="2000" dirty="0"/>
              <a:t>High dimensionality</a:t>
            </a:r>
          </a:p>
        </p:txBody>
      </p:sp>
      <p:sp>
        <p:nvSpPr>
          <p:cNvPr id="1331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FF0F3C49-084F-4143-A271-B6E2A986CE42}" type="slidenum">
              <a:rPr lang="en-US" altLang="en-US" sz="1200"/>
              <a:pPr eaLnBrk="1" hangingPunct="1"/>
              <a:t>70</a:t>
            </a:fld>
            <a:endParaRPr lang="en-US" altLang="en-US" sz="1200"/>
          </a:p>
        </p:txBody>
      </p:sp>
    </p:spTree>
    <p:extLst>
      <p:ext uri="{BB962C8B-B14F-4D97-AF65-F5344CB8AC3E}">
        <p14:creationId xmlns:p14="http://schemas.microsoft.com/office/powerpoint/2010/main" val="4262856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895600" y="304800"/>
            <a:ext cx="6324600" cy="685800"/>
          </a:xfrm>
          <a:noFill/>
        </p:spPr>
        <p:txBody>
          <a:bodyPr vert="horz" lIns="92075" tIns="46038" rIns="92075" bIns="46038" rtlCol="0" anchor="ctr">
            <a:normAutofit/>
          </a:bodyPr>
          <a:lstStyle/>
          <a:p>
            <a:pPr eaLnBrk="1" hangingPunct="1"/>
            <a:r>
              <a:rPr lang="en-US" altLang="en-US" sz="3200"/>
              <a:t>Major Clustering Approaches (I)</a:t>
            </a:r>
            <a:endParaRPr lang="en-US" altLang="en-US" smtClean="0"/>
          </a:p>
        </p:txBody>
      </p:sp>
      <p:sp>
        <p:nvSpPr>
          <p:cNvPr id="14339" name="Rectangle 3"/>
          <p:cNvSpPr>
            <a:spLocks noGrp="1" noChangeArrowheads="1"/>
          </p:cNvSpPr>
          <p:nvPr>
            <p:ph type="body" idx="1"/>
          </p:nvPr>
        </p:nvSpPr>
        <p:spPr>
          <a:xfrm>
            <a:off x="1828800" y="1447800"/>
            <a:ext cx="8534400" cy="5105400"/>
          </a:xfrm>
          <a:noFill/>
        </p:spPr>
        <p:txBody>
          <a:bodyPr vert="horz" lIns="92075" tIns="46038" rIns="92075" bIns="46038" rtlCol="0">
            <a:normAutofit/>
          </a:bodyPr>
          <a:lstStyle/>
          <a:p>
            <a:pPr eaLnBrk="1" hangingPunct="1"/>
            <a:r>
              <a:rPr lang="en-US" altLang="en-US" sz="2000" u="sng"/>
              <a:t>Partitioning approach</a:t>
            </a:r>
            <a:r>
              <a:rPr lang="en-US" altLang="en-US" sz="2000"/>
              <a:t>: </a:t>
            </a:r>
          </a:p>
          <a:p>
            <a:pPr lvl="1" eaLnBrk="1" hangingPunct="1"/>
            <a:r>
              <a:rPr lang="en-US" altLang="en-US" sz="2000"/>
              <a:t>Construct various partitions and then evaluate them by some criterion, e.g., minimizing the sum of square errors</a:t>
            </a:r>
          </a:p>
          <a:p>
            <a:pPr lvl="1" eaLnBrk="1" hangingPunct="1"/>
            <a:r>
              <a:rPr lang="en-US" altLang="en-US" sz="2000"/>
              <a:t>Typical methods: k-means, k-medoids, CLARANS</a:t>
            </a:r>
          </a:p>
          <a:p>
            <a:pPr eaLnBrk="1" hangingPunct="1"/>
            <a:r>
              <a:rPr lang="en-US" altLang="en-US" sz="2000" u="sng"/>
              <a:t>Hierarchical approach</a:t>
            </a:r>
            <a:r>
              <a:rPr lang="en-US" altLang="en-US" sz="2000"/>
              <a:t>: </a:t>
            </a:r>
          </a:p>
          <a:p>
            <a:pPr lvl="1" eaLnBrk="1" hangingPunct="1"/>
            <a:r>
              <a:rPr lang="en-US" altLang="en-US" sz="2000"/>
              <a:t>Create a hierarchical decomposition of the set of data (or objects) using some criterion</a:t>
            </a:r>
          </a:p>
          <a:p>
            <a:pPr lvl="1" eaLnBrk="1" hangingPunct="1"/>
            <a:r>
              <a:rPr lang="en-US" altLang="en-US" sz="2000"/>
              <a:t>Typical methods: Diana, Agnes, BIRCH, CAMELEON</a:t>
            </a:r>
          </a:p>
          <a:p>
            <a:pPr eaLnBrk="1" hangingPunct="1"/>
            <a:r>
              <a:rPr lang="en-US" altLang="en-US" sz="2000" u="sng"/>
              <a:t>Density-based approach</a:t>
            </a:r>
            <a:r>
              <a:rPr lang="en-US" altLang="en-US" sz="2000"/>
              <a:t>: </a:t>
            </a:r>
          </a:p>
          <a:p>
            <a:pPr lvl="1" eaLnBrk="1" hangingPunct="1"/>
            <a:r>
              <a:rPr lang="en-US" altLang="en-US" sz="2000"/>
              <a:t>Based on connectivity and density functions</a:t>
            </a:r>
          </a:p>
          <a:p>
            <a:pPr lvl="1" eaLnBrk="1" hangingPunct="1"/>
            <a:r>
              <a:rPr lang="en-US" altLang="en-US" sz="2000"/>
              <a:t>Typical methods: DBSACN, OPTICS, DenClue</a:t>
            </a:r>
          </a:p>
          <a:p>
            <a:pPr eaLnBrk="1" hangingPunct="1"/>
            <a:r>
              <a:rPr lang="en-US" altLang="en-US" sz="2000" u="sng"/>
              <a:t>Grid-based approach</a:t>
            </a:r>
            <a:r>
              <a:rPr lang="en-US" altLang="en-US" sz="2000"/>
              <a:t>: </a:t>
            </a:r>
          </a:p>
          <a:p>
            <a:pPr lvl="1" eaLnBrk="1" hangingPunct="1"/>
            <a:r>
              <a:rPr lang="en-US" altLang="en-US" sz="2000"/>
              <a:t>based on a multiple-level granularity structure</a:t>
            </a:r>
          </a:p>
          <a:p>
            <a:pPr lvl="1" eaLnBrk="1" hangingPunct="1"/>
            <a:r>
              <a:rPr lang="en-US" altLang="en-US" sz="2000"/>
              <a:t>Typical methods: STING, WaveCluster, CLIQUE</a:t>
            </a:r>
          </a:p>
        </p:txBody>
      </p:sp>
      <p:sp>
        <p:nvSpPr>
          <p:cNvPr id="1434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7026AB2-E88D-4D37-BF33-301A489AF3D5}" type="slidenum">
              <a:rPr lang="en-US" altLang="en-US" sz="1200"/>
              <a:pPr eaLnBrk="1" hangingPunct="1"/>
              <a:t>71</a:t>
            </a:fld>
            <a:endParaRPr lang="en-US" altLang="en-US" sz="1200"/>
          </a:p>
        </p:txBody>
      </p:sp>
    </p:spTree>
    <p:extLst>
      <p:ext uri="{BB962C8B-B14F-4D97-AF65-F5344CB8AC3E}">
        <p14:creationId xmlns:p14="http://schemas.microsoft.com/office/powerpoint/2010/main" val="2564974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895600" y="381000"/>
            <a:ext cx="6324600" cy="685800"/>
          </a:xfrm>
          <a:noFill/>
        </p:spPr>
        <p:txBody>
          <a:bodyPr vert="horz" lIns="92075" tIns="46038" rIns="92075" bIns="46038" rtlCol="0" anchor="ctr">
            <a:normAutofit/>
          </a:bodyPr>
          <a:lstStyle/>
          <a:p>
            <a:pPr eaLnBrk="1" hangingPunct="1"/>
            <a:r>
              <a:rPr lang="en-US" altLang="en-US" sz="3200"/>
              <a:t>Major Clustering Approaches (II)</a:t>
            </a:r>
          </a:p>
        </p:txBody>
      </p:sp>
      <p:sp>
        <p:nvSpPr>
          <p:cNvPr id="15363" name="Rectangle 3"/>
          <p:cNvSpPr>
            <a:spLocks noGrp="1" noChangeArrowheads="1"/>
          </p:cNvSpPr>
          <p:nvPr>
            <p:ph type="body" idx="1"/>
          </p:nvPr>
        </p:nvSpPr>
        <p:spPr>
          <a:xfrm>
            <a:off x="1828800" y="1295400"/>
            <a:ext cx="8534400" cy="5257800"/>
          </a:xfrm>
          <a:noFill/>
        </p:spPr>
        <p:txBody>
          <a:bodyPr vert="horz" lIns="92075" tIns="46038" rIns="92075" bIns="46038" rtlCol="0">
            <a:normAutofit/>
          </a:bodyPr>
          <a:lstStyle/>
          <a:p>
            <a:pPr eaLnBrk="1" hangingPunct="1"/>
            <a:r>
              <a:rPr lang="en-US" altLang="en-US" sz="2000" u="sng"/>
              <a:t>Model-based</a:t>
            </a:r>
            <a:r>
              <a:rPr lang="en-US" altLang="en-US" sz="2000"/>
              <a:t>: </a:t>
            </a:r>
          </a:p>
          <a:p>
            <a:pPr lvl="1" eaLnBrk="1" hangingPunct="1"/>
            <a:r>
              <a:rPr lang="en-US" altLang="en-US" sz="2000"/>
              <a:t>A model is hypothesized for each of the clusters and tries to find the best fit of that model to each other</a:t>
            </a:r>
          </a:p>
          <a:p>
            <a:pPr lvl="1" eaLnBrk="1" hangingPunct="1"/>
            <a:r>
              <a:rPr lang="en-US" altLang="en-US" sz="2000"/>
              <a:t>Typical methods:</a:t>
            </a:r>
            <a:r>
              <a:rPr lang="en-US" altLang="en-US" sz="2000" b="1"/>
              <a:t> </a:t>
            </a:r>
            <a:r>
              <a:rPr lang="en-US" altLang="en-US" sz="2000"/>
              <a:t>EM, SOM, COBWEB</a:t>
            </a:r>
          </a:p>
          <a:p>
            <a:pPr eaLnBrk="1" hangingPunct="1"/>
            <a:r>
              <a:rPr lang="en-US" altLang="en-US" sz="2000" u="sng"/>
              <a:t>Frequent pattern-based:</a:t>
            </a:r>
          </a:p>
          <a:p>
            <a:pPr lvl="1" eaLnBrk="1" hangingPunct="1"/>
            <a:r>
              <a:rPr lang="en-US" altLang="en-US" sz="2000"/>
              <a:t>Based on the analysis of frequent patterns</a:t>
            </a:r>
          </a:p>
          <a:p>
            <a:pPr lvl="1" eaLnBrk="1" hangingPunct="1"/>
            <a:r>
              <a:rPr lang="en-US" altLang="en-US" sz="2000"/>
              <a:t>Typical methods: p-Cluster</a:t>
            </a:r>
          </a:p>
          <a:p>
            <a:pPr eaLnBrk="1" hangingPunct="1"/>
            <a:r>
              <a:rPr lang="en-US" altLang="en-US" sz="2000" u="sng"/>
              <a:t>User-guided or constraint-based</a:t>
            </a:r>
            <a:r>
              <a:rPr lang="en-US" altLang="en-US" sz="2000"/>
              <a:t>: </a:t>
            </a:r>
          </a:p>
          <a:p>
            <a:pPr lvl="1" eaLnBrk="1" hangingPunct="1"/>
            <a:r>
              <a:rPr lang="en-US" altLang="en-US" sz="2000"/>
              <a:t>Clustering by considering user-specified or application-specific constraints</a:t>
            </a:r>
          </a:p>
          <a:p>
            <a:pPr lvl="1" eaLnBrk="1" hangingPunct="1"/>
            <a:r>
              <a:rPr lang="en-US" altLang="en-US" sz="2000"/>
              <a:t>Typical methods: COD (obstacles), constrained clustering</a:t>
            </a:r>
          </a:p>
          <a:p>
            <a:pPr eaLnBrk="1" hangingPunct="1"/>
            <a:r>
              <a:rPr lang="en-US" altLang="en-US" sz="2000" u="sng"/>
              <a:t>Link-based clustering</a:t>
            </a:r>
            <a:r>
              <a:rPr lang="en-US" altLang="en-US" sz="2000"/>
              <a:t>:</a:t>
            </a:r>
          </a:p>
          <a:p>
            <a:pPr lvl="1" eaLnBrk="1" hangingPunct="1"/>
            <a:r>
              <a:rPr lang="en-US" altLang="en-US" sz="2000"/>
              <a:t>Objects are often linked together in various ways</a:t>
            </a:r>
          </a:p>
          <a:p>
            <a:pPr lvl="1" eaLnBrk="1" hangingPunct="1"/>
            <a:r>
              <a:rPr lang="en-US" altLang="en-US" sz="2000"/>
              <a:t>Massive links can be used to cluster objects: SimRank, LinkClus</a:t>
            </a:r>
          </a:p>
        </p:txBody>
      </p:sp>
      <p:sp>
        <p:nvSpPr>
          <p:cNvPr id="1536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4DAB356-E6AC-4FF5-A945-C00DE582DF89}" type="slidenum">
              <a:rPr lang="en-US" altLang="en-US" sz="1200"/>
              <a:pPr eaLnBrk="1" hangingPunct="1"/>
              <a:t>72</a:t>
            </a:fld>
            <a:endParaRPr lang="en-US" altLang="en-US" sz="1200"/>
          </a:p>
        </p:txBody>
      </p:sp>
    </p:spTree>
    <p:extLst>
      <p:ext uri="{BB962C8B-B14F-4D97-AF65-F5344CB8AC3E}">
        <p14:creationId xmlns:p14="http://schemas.microsoft.com/office/powerpoint/2010/main" val="3203577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132013" y="-123825"/>
            <a:ext cx="7772400" cy="1143000"/>
          </a:xfrm>
        </p:spPr>
        <p:txBody>
          <a:bodyPr/>
          <a:lstStyle/>
          <a:p>
            <a:r>
              <a:rPr lang="en-US" dirty="0" smtClean="0">
                <a:effectLst>
                  <a:outerShdw blurRad="38100" dist="38100" dir="2700000" algn="tl">
                    <a:srgbClr val="C0C0C0"/>
                  </a:outerShdw>
                </a:effectLst>
              </a:rPr>
              <a:t>Types </a:t>
            </a:r>
            <a:r>
              <a:rPr lang="en-US" dirty="0">
                <a:effectLst>
                  <a:outerShdw blurRad="38100" dist="38100" dir="2700000" algn="tl">
                    <a:srgbClr val="C0C0C0"/>
                  </a:outerShdw>
                </a:effectLst>
              </a:rPr>
              <a:t>of Clustering</a:t>
            </a:r>
          </a:p>
        </p:txBody>
      </p:sp>
      <p:sp>
        <p:nvSpPr>
          <p:cNvPr id="164867" name="Rectangle 3"/>
          <p:cNvSpPr>
            <a:spLocks noChangeArrowheads="1"/>
          </p:cNvSpPr>
          <p:nvPr/>
        </p:nvSpPr>
        <p:spPr bwMode="auto">
          <a:xfrm>
            <a:off x="2438400" y="3276601"/>
            <a:ext cx="236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rtl="1"/>
            <a:r>
              <a:rPr lang="en-US" sz="2800" b="1" dirty="0">
                <a:solidFill>
                  <a:srgbClr val="1F497D"/>
                </a:solidFill>
                <a:effectLst>
                  <a:outerShdw blurRad="38100" dist="38100" dir="2700000" algn="tl">
                    <a:srgbClr val="C0C0C0"/>
                  </a:outerShdw>
                </a:effectLst>
                <a:latin typeface="Calibri"/>
              </a:rPr>
              <a:t>Hierarchical</a:t>
            </a:r>
          </a:p>
        </p:txBody>
      </p:sp>
      <p:sp>
        <p:nvSpPr>
          <p:cNvPr id="164868" name="Text Box 4"/>
          <p:cNvSpPr txBox="1">
            <a:spLocks noChangeArrowheads="1"/>
          </p:cNvSpPr>
          <p:nvPr/>
        </p:nvSpPr>
        <p:spPr bwMode="auto">
          <a:xfrm>
            <a:off x="1755776" y="993775"/>
            <a:ext cx="844391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b="1" dirty="0">
                <a:solidFill>
                  <a:prstClr val="black"/>
                </a:solidFill>
                <a:latin typeface="Calibri"/>
              </a:rPr>
              <a:t> </a:t>
            </a:r>
            <a:r>
              <a:rPr lang="en-US" b="1" dirty="0" err="1">
                <a:solidFill>
                  <a:prstClr val="black"/>
                </a:solidFill>
                <a:latin typeface="Calibri"/>
              </a:rPr>
              <a:t>Partitional</a:t>
            </a:r>
            <a:r>
              <a:rPr lang="en-US" b="1" dirty="0">
                <a:solidFill>
                  <a:prstClr val="black"/>
                </a:solidFill>
                <a:latin typeface="Calibri"/>
              </a:rPr>
              <a:t> algorithms:</a:t>
            </a:r>
            <a:r>
              <a:rPr lang="en-US" dirty="0">
                <a:solidFill>
                  <a:prstClr val="black"/>
                </a:solidFill>
                <a:latin typeface="Calibri"/>
              </a:rPr>
              <a:t> Construct various partitions and then evaluate them by some criterion </a:t>
            </a:r>
          </a:p>
          <a:p>
            <a:pPr>
              <a:buFontTx/>
              <a:buChar char="•"/>
            </a:pPr>
            <a:r>
              <a:rPr lang="en-US" b="1" dirty="0">
                <a:solidFill>
                  <a:prstClr val="black"/>
                </a:solidFill>
                <a:latin typeface="Calibri"/>
              </a:rPr>
              <a:t>Hierarchical algorithms:</a:t>
            </a:r>
            <a:r>
              <a:rPr lang="en-US" dirty="0">
                <a:solidFill>
                  <a:prstClr val="black"/>
                </a:solidFill>
                <a:latin typeface="Calibri"/>
              </a:rPr>
              <a:t> Create a hierarchical decomposition of the set of objects using some criterion</a:t>
            </a:r>
          </a:p>
          <a:p>
            <a:endParaRPr lang="en-US" dirty="0">
              <a:solidFill>
                <a:prstClr val="black"/>
              </a:solidFill>
              <a:latin typeface="Calibri"/>
            </a:endParaRPr>
          </a:p>
        </p:txBody>
      </p:sp>
      <p:sp>
        <p:nvSpPr>
          <p:cNvPr id="164869" name="Rectangle 5"/>
          <p:cNvSpPr>
            <a:spLocks noChangeArrowheads="1"/>
          </p:cNvSpPr>
          <p:nvPr/>
        </p:nvSpPr>
        <p:spPr bwMode="auto">
          <a:xfrm>
            <a:off x="7443789" y="3225801"/>
            <a:ext cx="2098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rtl="1"/>
            <a:r>
              <a:rPr lang="en-US" sz="2800" b="1" dirty="0" err="1">
                <a:solidFill>
                  <a:srgbClr val="1F497D"/>
                </a:solidFill>
                <a:effectLst>
                  <a:outerShdw blurRad="38100" dist="38100" dir="2700000" algn="tl">
                    <a:srgbClr val="C0C0C0"/>
                  </a:outerShdw>
                </a:effectLst>
                <a:latin typeface="Calibri"/>
              </a:rPr>
              <a:t>Partitional</a:t>
            </a:r>
            <a:endParaRPr lang="en-US" sz="2800" b="1" dirty="0">
              <a:solidFill>
                <a:srgbClr val="1F497D"/>
              </a:solidFill>
              <a:effectLst>
                <a:outerShdw blurRad="38100" dist="38100" dir="2700000" algn="tl">
                  <a:srgbClr val="C0C0C0"/>
                </a:outerShdw>
              </a:effectLst>
              <a:latin typeface="Calibri"/>
            </a:endParaRPr>
          </a:p>
        </p:txBody>
      </p:sp>
      <p:sp>
        <p:nvSpPr>
          <p:cNvPr id="164870" name="Rectangle 6"/>
          <p:cNvSpPr>
            <a:spLocks noChangeArrowheads="1"/>
          </p:cNvSpPr>
          <p:nvPr/>
        </p:nvSpPr>
        <p:spPr bwMode="auto">
          <a:xfrm>
            <a:off x="1676400" y="3671888"/>
            <a:ext cx="541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rtl="1"/>
            <a:endParaRPr lang="he-IL">
              <a:solidFill>
                <a:prstClr val="black"/>
              </a:solidFill>
              <a:latin typeface="Calibri"/>
              <a:cs typeface="Arial" panose="020B0604020202020204" pitchFamily="34" charset="0"/>
            </a:endParaRPr>
          </a:p>
        </p:txBody>
      </p:sp>
      <p:grpSp>
        <p:nvGrpSpPr>
          <p:cNvPr id="164871" name="Group 7"/>
          <p:cNvGrpSpPr>
            <a:grpSpLocks/>
          </p:cNvGrpSpPr>
          <p:nvPr/>
        </p:nvGrpSpPr>
        <p:grpSpPr bwMode="auto">
          <a:xfrm>
            <a:off x="6781801" y="4419600"/>
            <a:ext cx="3629025" cy="2133600"/>
            <a:chOff x="120" y="2532"/>
            <a:chExt cx="2286" cy="1344"/>
          </a:xfrm>
        </p:grpSpPr>
        <p:grpSp>
          <p:nvGrpSpPr>
            <p:cNvPr id="164872" name="Group 8"/>
            <p:cNvGrpSpPr>
              <a:grpSpLocks/>
            </p:cNvGrpSpPr>
            <p:nvPr/>
          </p:nvGrpSpPr>
          <p:grpSpPr bwMode="auto">
            <a:xfrm>
              <a:off x="120" y="2532"/>
              <a:ext cx="2286" cy="1344"/>
              <a:chOff x="156" y="2634"/>
              <a:chExt cx="2286" cy="1344"/>
            </a:xfrm>
          </p:grpSpPr>
          <p:sp>
            <p:nvSpPr>
              <p:cNvPr id="164873" name="Rectangle 9"/>
              <p:cNvSpPr>
                <a:spLocks noChangeArrowheads="1"/>
              </p:cNvSpPr>
              <p:nvPr/>
            </p:nvSpPr>
            <p:spPr bwMode="auto">
              <a:xfrm>
                <a:off x="156" y="2634"/>
                <a:ext cx="1080" cy="1344"/>
              </a:xfrm>
              <a:prstGeom prst="rect">
                <a:avLst/>
              </a:prstGeom>
              <a:solidFill>
                <a:srgbClr val="FFFF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sp>
            <p:nvSpPr>
              <p:cNvPr id="164874" name="Rectangle 10"/>
              <p:cNvSpPr>
                <a:spLocks noChangeArrowheads="1"/>
              </p:cNvSpPr>
              <p:nvPr/>
            </p:nvSpPr>
            <p:spPr bwMode="auto">
              <a:xfrm>
                <a:off x="1362" y="2634"/>
                <a:ext cx="1080" cy="1344"/>
              </a:xfrm>
              <a:prstGeom prst="rect">
                <a:avLst/>
              </a:prstGeom>
              <a:solidFill>
                <a:srgbClr val="FFFFFF"/>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rtl="1"/>
                <a:endParaRPr lang="he-IL">
                  <a:solidFill>
                    <a:prstClr val="black"/>
                  </a:solidFill>
                  <a:latin typeface="Calibri"/>
                  <a:cs typeface="Arial" panose="020B0604020202020204" pitchFamily="34" charset="0"/>
                </a:endParaRPr>
              </a:p>
            </p:txBody>
          </p:sp>
        </p:grpSp>
        <p:pic>
          <p:nvPicPr>
            <p:cNvPr id="164875" name="Picture 11" descr="Edna Krabap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 y="3190"/>
              <a:ext cx="303" cy="656"/>
            </a:xfrm>
            <a:prstGeom prst="rect">
              <a:avLst/>
            </a:prstGeom>
            <a:solidFill>
              <a:srgbClr val="FFFFFF"/>
            </a:solidFill>
          </p:spPr>
        </p:pic>
        <p:pic>
          <p:nvPicPr>
            <p:cNvPr id="164876" name="Picture 12" descr="Principal Seymour  Skinn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8" y="2571"/>
              <a:ext cx="304" cy="653"/>
            </a:xfrm>
            <a:prstGeom prst="rect">
              <a:avLst/>
            </a:prstGeom>
            <a:solidFill>
              <a:srgbClr val="FFFFFF"/>
            </a:solidFill>
          </p:spPr>
        </p:pic>
        <p:pic>
          <p:nvPicPr>
            <p:cNvPr id="164877" name="Picture 13" descr="Groundskeeper Will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2" y="2589"/>
              <a:ext cx="336" cy="514"/>
            </a:xfrm>
            <a:prstGeom prst="rect">
              <a:avLst/>
            </a:prstGeom>
            <a:solidFill>
              <a:srgbClr val="FFFFFF"/>
            </a:solidFill>
          </p:spPr>
        </p:pic>
        <p:pic>
          <p:nvPicPr>
            <p:cNvPr id="164878"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70" y="3253"/>
              <a:ext cx="375" cy="5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879"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8" y="2551"/>
              <a:ext cx="343" cy="6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880"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 y="2763"/>
              <a:ext cx="375" cy="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881" name="Picture 1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6" y="3338"/>
              <a:ext cx="269" cy="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882" name="Picture 18"/>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59" y="3432"/>
              <a:ext cx="181" cy="4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883" name="Picture 19" descr="C:\Documents and Settings\eamonn\Desktop\bios_family_marge.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5" y="2617"/>
              <a:ext cx="272" cy="836"/>
            </a:xfrm>
            <a:prstGeom prst="rect">
              <a:avLst/>
            </a:prstGeom>
            <a:solidFill>
              <a:srgbClr val="FFFFFF"/>
            </a:solidFill>
          </p:spPr>
        </p:pic>
      </p:grpSp>
      <p:grpSp>
        <p:nvGrpSpPr>
          <p:cNvPr id="164884" name="Group 20"/>
          <p:cNvGrpSpPr>
            <a:grpSpLocks/>
          </p:cNvGrpSpPr>
          <p:nvPr/>
        </p:nvGrpSpPr>
        <p:grpSpPr bwMode="auto">
          <a:xfrm>
            <a:off x="2012950" y="3990976"/>
            <a:ext cx="3587750" cy="2549525"/>
            <a:chOff x="98" y="300"/>
            <a:chExt cx="3214" cy="2284"/>
          </a:xfrm>
        </p:grpSpPr>
        <p:pic>
          <p:nvPicPr>
            <p:cNvPr id="164885" name="Picture 21" descr="Edna Krabap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 y="1440"/>
              <a:ext cx="504" cy="1091"/>
            </a:xfrm>
            <a:prstGeom prst="rect">
              <a:avLst/>
            </a:prstGeom>
            <a:noFill/>
            <a:extLst>
              <a:ext uri="{909E8E84-426E-40DD-AFC4-6F175D3DCCD1}">
                <a14:hiddenFill xmlns:a14="http://schemas.microsoft.com/office/drawing/2010/main">
                  <a:solidFill>
                    <a:srgbClr val="FFFFFF"/>
                  </a:solidFill>
                </a14:hiddenFill>
              </a:ext>
            </a:extLst>
          </p:spPr>
        </p:pic>
        <p:pic>
          <p:nvPicPr>
            <p:cNvPr id="164886" name="Picture 2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 y="1824"/>
              <a:ext cx="308" cy="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887" name="Picture 23" descr="C:\Documents and Settings\eamonn\Desktop\bios_family_marge.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00" y="1278"/>
              <a:ext cx="424" cy="1306"/>
            </a:xfrm>
            <a:prstGeom prst="rect">
              <a:avLst/>
            </a:prstGeom>
            <a:noFill/>
            <a:extLst>
              <a:ext uri="{909E8E84-426E-40DD-AFC4-6F175D3DCCD1}">
                <a14:hiddenFill xmlns:a14="http://schemas.microsoft.com/office/drawing/2010/main">
                  <a:solidFill>
                    <a:srgbClr val="FFFFFF"/>
                  </a:solidFill>
                </a14:hiddenFill>
              </a:ext>
            </a:extLst>
          </p:spPr>
        </p:pic>
        <p:grpSp>
          <p:nvGrpSpPr>
            <p:cNvPr id="164888" name="Group 24"/>
            <p:cNvGrpSpPr>
              <a:grpSpLocks/>
            </p:cNvGrpSpPr>
            <p:nvPr/>
          </p:nvGrpSpPr>
          <p:grpSpPr bwMode="auto">
            <a:xfrm>
              <a:off x="1865" y="1505"/>
              <a:ext cx="1447" cy="1031"/>
              <a:chOff x="252" y="2364"/>
              <a:chExt cx="2258" cy="1608"/>
            </a:xfrm>
          </p:grpSpPr>
          <p:pic>
            <p:nvPicPr>
              <p:cNvPr id="164889"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890" name="Picture 2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4891" name="Line 27"/>
            <p:cNvSpPr>
              <a:spLocks noChangeShapeType="1"/>
            </p:cNvSpPr>
            <p:nvPr/>
          </p:nvSpPr>
          <p:spPr bwMode="auto">
            <a:xfrm flipH="1" flipV="1">
              <a:off x="255" y="444"/>
              <a:ext cx="0" cy="903"/>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sp>
          <p:nvSpPr>
            <p:cNvPr id="164892" name="Line 28"/>
            <p:cNvSpPr>
              <a:spLocks noChangeShapeType="1"/>
            </p:cNvSpPr>
            <p:nvPr/>
          </p:nvSpPr>
          <p:spPr bwMode="auto">
            <a:xfrm flipH="1" flipV="1">
              <a:off x="2919" y="1167"/>
              <a:ext cx="0" cy="185"/>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sp>
          <p:nvSpPr>
            <p:cNvPr id="164893" name="Line 29"/>
            <p:cNvSpPr>
              <a:spLocks noChangeShapeType="1"/>
            </p:cNvSpPr>
            <p:nvPr/>
          </p:nvSpPr>
          <p:spPr bwMode="auto">
            <a:xfrm flipH="1" flipV="1">
              <a:off x="2227" y="1167"/>
              <a:ext cx="0" cy="185"/>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sp>
          <p:nvSpPr>
            <p:cNvPr id="164894" name="Line 30"/>
            <p:cNvSpPr>
              <a:spLocks noChangeShapeType="1"/>
            </p:cNvSpPr>
            <p:nvPr/>
          </p:nvSpPr>
          <p:spPr bwMode="auto">
            <a:xfrm flipH="1">
              <a:off x="2221" y="1167"/>
              <a:ext cx="703"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sp>
          <p:nvSpPr>
            <p:cNvPr id="164895" name="Line 31"/>
            <p:cNvSpPr>
              <a:spLocks noChangeShapeType="1"/>
            </p:cNvSpPr>
            <p:nvPr/>
          </p:nvSpPr>
          <p:spPr bwMode="auto">
            <a:xfrm flipH="1">
              <a:off x="1193" y="710"/>
              <a:ext cx="1384"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sp>
          <p:nvSpPr>
            <p:cNvPr id="164896" name="Line 32"/>
            <p:cNvSpPr>
              <a:spLocks noChangeShapeType="1"/>
            </p:cNvSpPr>
            <p:nvPr/>
          </p:nvSpPr>
          <p:spPr bwMode="auto">
            <a:xfrm rot="5400000" flipH="1">
              <a:off x="2343" y="943"/>
              <a:ext cx="457"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sp>
          <p:nvSpPr>
            <p:cNvPr id="164897" name="Line 33"/>
            <p:cNvSpPr>
              <a:spLocks noChangeShapeType="1"/>
            </p:cNvSpPr>
            <p:nvPr/>
          </p:nvSpPr>
          <p:spPr bwMode="auto">
            <a:xfrm rot="5400000" flipH="1">
              <a:off x="1712" y="574"/>
              <a:ext cx="265"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grpSp>
          <p:nvGrpSpPr>
            <p:cNvPr id="164898" name="Group 34"/>
            <p:cNvGrpSpPr>
              <a:grpSpLocks/>
            </p:cNvGrpSpPr>
            <p:nvPr/>
          </p:nvGrpSpPr>
          <p:grpSpPr bwMode="auto">
            <a:xfrm>
              <a:off x="859" y="969"/>
              <a:ext cx="703" cy="377"/>
              <a:chOff x="2112" y="2976"/>
              <a:chExt cx="703" cy="377"/>
            </a:xfrm>
          </p:grpSpPr>
          <p:sp>
            <p:nvSpPr>
              <p:cNvPr id="164899" name="Line 35"/>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sp>
            <p:nvSpPr>
              <p:cNvPr id="164900" name="Line 36"/>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sp>
            <p:nvSpPr>
              <p:cNvPr id="164901" name="Line 37"/>
              <p:cNvSpPr>
                <a:spLocks noChangeShapeType="1"/>
              </p:cNvSpPr>
              <p:nvPr/>
            </p:nvSpPr>
            <p:spPr bwMode="auto">
              <a:xfrm flipH="1">
                <a:off x="2112" y="2976"/>
                <a:ext cx="703"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grpSp>
        <p:sp>
          <p:nvSpPr>
            <p:cNvPr id="164902" name="Line 38"/>
            <p:cNvSpPr>
              <a:spLocks noChangeShapeType="1"/>
            </p:cNvSpPr>
            <p:nvPr/>
          </p:nvSpPr>
          <p:spPr bwMode="auto">
            <a:xfrm rot="5400000" flipH="1">
              <a:off x="1065" y="844"/>
              <a:ext cx="258"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sp>
          <p:nvSpPr>
            <p:cNvPr id="164903" name="Line 39"/>
            <p:cNvSpPr>
              <a:spLocks noChangeShapeType="1"/>
            </p:cNvSpPr>
            <p:nvPr/>
          </p:nvSpPr>
          <p:spPr bwMode="auto">
            <a:xfrm flipH="1">
              <a:off x="253" y="446"/>
              <a:ext cx="1582"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sp>
          <p:nvSpPr>
            <p:cNvPr id="164904" name="Line 40"/>
            <p:cNvSpPr>
              <a:spLocks noChangeShapeType="1"/>
            </p:cNvSpPr>
            <p:nvPr/>
          </p:nvSpPr>
          <p:spPr bwMode="auto">
            <a:xfrm rot="5400000" flipH="1">
              <a:off x="989" y="370"/>
              <a:ext cx="139"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rtl="1"/>
              <a:endParaRPr lang="he-IL">
                <a:solidFill>
                  <a:prstClr val="black"/>
                </a:solidFill>
                <a:latin typeface="Calibri"/>
                <a:cs typeface="Arial" panose="020B0604020202020204" pitchFamily="34" charset="0"/>
              </a:endParaRPr>
            </a:p>
          </p:txBody>
        </p:sp>
      </p:grpSp>
      <p:sp>
        <p:nvSpPr>
          <p:cNvPr id="2" name="Slide Number Placeholder 1">
            <a:extLst>
              <a:ext uri="{FF2B5EF4-FFF2-40B4-BE49-F238E27FC236}">
                <a16:creationId xmlns:a16="http://schemas.microsoft.com/office/drawing/2014/main" id="{70FBC577-BB77-4B03-8B10-30F9D009ECE2}"/>
              </a:ext>
            </a:extLst>
          </p:cNvPr>
          <p:cNvSpPr>
            <a:spLocks noGrp="1"/>
          </p:cNvSpPr>
          <p:nvPr>
            <p:ph type="sldNum" sz="quarter" idx="12"/>
          </p:nvPr>
        </p:nvSpPr>
        <p:spPr/>
        <p:txBody>
          <a:bodyPr/>
          <a:lstStyle/>
          <a:p>
            <a:fld id="{14452C20-59BC-40FC-8A2C-7AA168804D5B}" type="slidenum">
              <a:rPr lang="he-IL" smtClean="0"/>
              <a:pPr/>
              <a:t>73</a:t>
            </a:fld>
            <a:endParaRPr lang="he-IL" dirty="0"/>
          </a:p>
        </p:txBody>
      </p:sp>
    </p:spTree>
    <p:extLst>
      <p:ext uri="{BB962C8B-B14F-4D97-AF65-F5344CB8AC3E}">
        <p14:creationId xmlns:p14="http://schemas.microsoft.com/office/powerpoint/2010/main" val="41757233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sz="3200"/>
              <a:t>Partitioning Algorithms: Basic Concept</a:t>
            </a:r>
            <a:endParaRPr lang="en-US" altLang="en-US" sz="2800" b="1"/>
          </a:p>
        </p:txBody>
      </p:sp>
      <p:sp>
        <p:nvSpPr>
          <p:cNvPr id="17411" name="Rectangle 3"/>
          <p:cNvSpPr>
            <a:spLocks noGrp="1" noChangeArrowheads="1"/>
          </p:cNvSpPr>
          <p:nvPr>
            <p:ph type="body" sz="half" idx="1"/>
          </p:nvPr>
        </p:nvSpPr>
        <p:spPr>
          <a:xfrm>
            <a:off x="1752600" y="1371600"/>
            <a:ext cx="8534400" cy="5105400"/>
          </a:xfrm>
          <a:noFill/>
        </p:spPr>
        <p:txBody>
          <a:bodyPr vert="horz" lIns="92075" tIns="46038" rIns="92075" bIns="46038" rtlCol="0">
            <a:normAutofit lnSpcReduction="10000"/>
          </a:bodyPr>
          <a:lstStyle/>
          <a:p>
            <a:pPr eaLnBrk="1" hangingPunct="1">
              <a:lnSpc>
                <a:spcPct val="110000"/>
              </a:lnSpc>
            </a:pPr>
            <a:r>
              <a:rPr lang="en-US" altLang="en-US" sz="2000" u="sng" dirty="0"/>
              <a:t>Partitioning method:</a:t>
            </a:r>
            <a:r>
              <a:rPr lang="en-US" altLang="en-US" sz="2000" dirty="0"/>
              <a:t> Partitioning a database </a:t>
            </a:r>
            <a:r>
              <a:rPr lang="en-US" altLang="en-US" sz="2000" b="1" i="1" dirty="0"/>
              <a:t>D</a:t>
            </a:r>
            <a:r>
              <a:rPr lang="en-US" altLang="en-US" sz="2000" dirty="0"/>
              <a:t> of </a:t>
            </a:r>
            <a:r>
              <a:rPr lang="en-US" altLang="en-US" sz="2000" b="1" i="1" dirty="0"/>
              <a:t>n</a:t>
            </a:r>
            <a:r>
              <a:rPr lang="en-US" altLang="en-US" sz="2000" dirty="0"/>
              <a:t> objects into a set of </a:t>
            </a:r>
            <a:r>
              <a:rPr lang="en-US" altLang="en-US" sz="2000" b="1" i="1" dirty="0"/>
              <a:t>k</a:t>
            </a:r>
            <a:r>
              <a:rPr lang="en-US" altLang="en-US" sz="2000" dirty="0"/>
              <a:t> clusters, such that the sum of squared distances is minimized (where c</a:t>
            </a:r>
            <a:r>
              <a:rPr lang="en-US" altLang="en-US" sz="2000" baseline="-25000" dirty="0"/>
              <a:t>i</a:t>
            </a:r>
            <a:r>
              <a:rPr lang="en-US" altLang="en-US" sz="2000" dirty="0"/>
              <a:t> is the centroid or </a:t>
            </a:r>
            <a:r>
              <a:rPr lang="en-US" altLang="en-US" sz="2000" dirty="0" err="1"/>
              <a:t>medoid</a:t>
            </a:r>
            <a:r>
              <a:rPr lang="en-US" altLang="en-US" sz="2000" dirty="0"/>
              <a:t> of cluster C</a:t>
            </a:r>
            <a:r>
              <a:rPr lang="en-US" altLang="en-US" sz="2000" baseline="-25000" dirty="0"/>
              <a:t>i</a:t>
            </a:r>
            <a:r>
              <a:rPr lang="en-US" altLang="en-US" sz="2000" dirty="0"/>
              <a:t>)</a:t>
            </a:r>
          </a:p>
          <a:p>
            <a:pPr eaLnBrk="1" hangingPunct="1">
              <a:lnSpc>
                <a:spcPct val="110000"/>
              </a:lnSpc>
            </a:pPr>
            <a:endParaRPr lang="en-US" altLang="en-US" sz="2000" dirty="0"/>
          </a:p>
          <a:p>
            <a:pPr eaLnBrk="1" hangingPunct="1">
              <a:lnSpc>
                <a:spcPct val="110000"/>
              </a:lnSpc>
            </a:pPr>
            <a:endParaRPr lang="en-US" altLang="en-US" sz="2000" dirty="0"/>
          </a:p>
          <a:p>
            <a:pPr eaLnBrk="1" hangingPunct="1">
              <a:lnSpc>
                <a:spcPct val="110000"/>
              </a:lnSpc>
            </a:pPr>
            <a:r>
              <a:rPr lang="en-US" altLang="en-US" sz="2000" dirty="0"/>
              <a:t>Given </a:t>
            </a:r>
            <a:r>
              <a:rPr lang="en-US" altLang="en-US" sz="2000" i="1" dirty="0"/>
              <a:t>k</a:t>
            </a:r>
            <a:r>
              <a:rPr lang="en-US" altLang="en-US" sz="2000" dirty="0"/>
              <a:t>, find a partition of </a:t>
            </a:r>
            <a:r>
              <a:rPr lang="en-US" altLang="en-US" sz="2000" i="1" dirty="0"/>
              <a:t>k clusters </a:t>
            </a:r>
            <a:r>
              <a:rPr lang="en-US" altLang="en-US" sz="2000" dirty="0"/>
              <a:t>that optimizes the chosen partitioning criterion</a:t>
            </a:r>
          </a:p>
          <a:p>
            <a:pPr lvl="1" eaLnBrk="1" hangingPunct="1">
              <a:lnSpc>
                <a:spcPct val="110000"/>
              </a:lnSpc>
            </a:pPr>
            <a:r>
              <a:rPr lang="en-US" altLang="en-US" sz="2000" dirty="0"/>
              <a:t>Global optimal: exhaustively enumerate all partitions</a:t>
            </a:r>
          </a:p>
          <a:p>
            <a:pPr lvl="1" eaLnBrk="1" hangingPunct="1">
              <a:lnSpc>
                <a:spcPct val="110000"/>
              </a:lnSpc>
            </a:pPr>
            <a:r>
              <a:rPr lang="en-US" altLang="en-US" sz="2000" b="1" dirty="0"/>
              <a:t>Heuristic methods</a:t>
            </a:r>
            <a:r>
              <a:rPr lang="en-US" altLang="en-US" sz="2000" dirty="0"/>
              <a:t>: </a:t>
            </a:r>
            <a:r>
              <a:rPr lang="en-US" altLang="en-US" sz="2000" i="1" dirty="0"/>
              <a:t>k-means</a:t>
            </a:r>
            <a:r>
              <a:rPr lang="en-US" altLang="en-US" sz="2000" dirty="0"/>
              <a:t> and </a:t>
            </a:r>
            <a:r>
              <a:rPr lang="en-US" altLang="en-US" sz="2000" i="1" dirty="0"/>
              <a:t>k-</a:t>
            </a:r>
            <a:r>
              <a:rPr lang="en-US" altLang="en-US" sz="2000" i="1" dirty="0" err="1"/>
              <a:t>medoids</a:t>
            </a:r>
            <a:r>
              <a:rPr lang="en-US" altLang="en-US" sz="2000" dirty="0"/>
              <a:t> algorithms</a:t>
            </a:r>
          </a:p>
          <a:p>
            <a:pPr lvl="1" eaLnBrk="1" hangingPunct="1">
              <a:lnSpc>
                <a:spcPct val="110000"/>
              </a:lnSpc>
            </a:pPr>
            <a:r>
              <a:rPr lang="en-US" altLang="en-US" sz="2000" i="1" u="sng" dirty="0"/>
              <a:t>k-means</a:t>
            </a:r>
            <a:r>
              <a:rPr lang="en-US" altLang="en-US" sz="2000" dirty="0"/>
              <a:t> (MacQueen’67, Lloyd’57/’82): Each cluster is represented by the center of the cluster</a:t>
            </a:r>
          </a:p>
          <a:p>
            <a:pPr lvl="1" eaLnBrk="1" hangingPunct="1">
              <a:lnSpc>
                <a:spcPct val="110000"/>
              </a:lnSpc>
            </a:pPr>
            <a:r>
              <a:rPr lang="en-US" altLang="en-US" sz="2000" i="1" u="sng" dirty="0"/>
              <a:t>k-</a:t>
            </a:r>
            <a:r>
              <a:rPr lang="en-US" altLang="en-US" sz="2000" i="1" u="sng" dirty="0" err="1"/>
              <a:t>medoids</a:t>
            </a:r>
            <a:r>
              <a:rPr lang="en-US" altLang="en-US" sz="2000" dirty="0"/>
              <a:t> or PAM (Partition around </a:t>
            </a:r>
            <a:r>
              <a:rPr lang="en-US" altLang="en-US" sz="2000" dirty="0" err="1"/>
              <a:t>medoids</a:t>
            </a:r>
            <a:r>
              <a:rPr lang="en-US" altLang="en-US" sz="2000" dirty="0"/>
              <a:t>) (Kaufman &amp; Rousseeuw’87): Each cluster is represented by one of the objects in the cluster  </a:t>
            </a:r>
          </a:p>
        </p:txBody>
      </p:sp>
      <p:graphicFrame>
        <p:nvGraphicFramePr>
          <p:cNvPr id="17412" name="Object 4"/>
          <p:cNvGraphicFramePr>
            <a:graphicFrameLocks noGrp="1" noChangeAspect="1"/>
          </p:cNvGraphicFramePr>
          <p:nvPr>
            <p:ph sz="half" idx="2"/>
          </p:nvPr>
        </p:nvGraphicFramePr>
        <p:xfrm>
          <a:off x="4648200" y="2590801"/>
          <a:ext cx="2851150" cy="542925"/>
        </p:xfrm>
        <a:graphic>
          <a:graphicData uri="http://schemas.openxmlformats.org/presentationml/2006/ole">
            <mc:AlternateContent xmlns:mc="http://schemas.openxmlformats.org/markup-compatibility/2006">
              <mc:Choice xmlns:v="urn:schemas-microsoft-com:vml" Requires="v">
                <p:oleObj spid="_x0000_s13323" name="Equation" r:id="rId4" imgW="1333500" imgH="254000" progId="Equation.3">
                  <p:embed/>
                </p:oleObj>
              </mc:Choice>
              <mc:Fallback>
                <p:oleObj name="Equation" r:id="rId4" imgW="1333500" imgH="254000" progId="Equation.3">
                  <p:embed/>
                  <p:pic>
                    <p:nvPicPr>
                      <p:cNvPr id="1741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590801"/>
                        <a:ext cx="2851150"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3"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24A03D8-4555-4FAC-9B0A-CF7285C56728}" type="slidenum">
              <a:rPr lang="en-US" altLang="en-US" sz="1200"/>
              <a:pPr eaLnBrk="1" hangingPunct="1"/>
              <a:t>74</a:t>
            </a:fld>
            <a:endParaRPr lang="en-US" altLang="en-US" sz="1200"/>
          </a:p>
        </p:txBody>
      </p:sp>
    </p:spTree>
    <p:extLst>
      <p:ext uri="{BB962C8B-B14F-4D97-AF65-F5344CB8AC3E}">
        <p14:creationId xmlns:p14="http://schemas.microsoft.com/office/powerpoint/2010/main" val="3968082666"/>
      </p:ext>
    </p:extLst>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כותרת 1"/>
          <p:cNvSpPr>
            <a:spLocks noGrp="1"/>
          </p:cNvSpPr>
          <p:nvPr>
            <p:ph type="title"/>
          </p:nvPr>
        </p:nvSpPr>
        <p:spPr>
          <a:xfrm>
            <a:off x="1447800" y="533400"/>
            <a:ext cx="9601200" cy="609600"/>
          </a:xfrm>
        </p:spPr>
        <p:txBody>
          <a:bodyPr/>
          <a:lstStyle/>
          <a:p>
            <a:r>
              <a:rPr lang="en-US" altLang="he-IL" sz="2799" b="1" dirty="0">
                <a:cs typeface="Tahoma" panose="020B0604030504040204" pitchFamily="34" charset="0"/>
                <a:sym typeface="Symbol" panose="05050102010706020507" pitchFamily="18" charset="2"/>
              </a:rPr>
              <a:t>Typical Alternatives Distances between Clusters</a:t>
            </a:r>
            <a:endParaRPr lang="he-IL" altLang="he-IL" sz="2799" dirty="0"/>
          </a:p>
        </p:txBody>
      </p:sp>
      <p:sp>
        <p:nvSpPr>
          <p:cNvPr id="14339" name="מציין מיקום של מספר שקופית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7F3D6988-11AA-46BC-BA4C-CADFE4A88923}" type="slidenum">
              <a:rPr lang="he-IL" altLang="he-IL" sz="1400"/>
              <a:pPr algn="l">
                <a:spcBef>
                  <a:spcPct val="0"/>
                </a:spcBef>
                <a:buFontTx/>
                <a:buNone/>
              </a:pPr>
              <a:t>75</a:t>
            </a:fld>
            <a:endParaRPr lang="en-US" altLang="he-IL" sz="1400"/>
          </a:p>
        </p:txBody>
      </p:sp>
      <p:pic>
        <p:nvPicPr>
          <p:cNvPr id="2" name="Picture 2" descr="http://mines.humanoriented.com/classes/2010/fall/csci568/portfolio_exports/mvoget/cluster/kmeans_diagram.png"/>
          <p:cNvPicPr>
            <a:picLocks noChangeAspect="1" noChangeArrowheads="1"/>
          </p:cNvPicPr>
          <p:nvPr/>
        </p:nvPicPr>
        <p:blipFill>
          <a:blip r:embed="rId2"/>
          <a:srcRect/>
          <a:stretch>
            <a:fillRect/>
          </a:stretch>
        </p:blipFill>
        <p:spPr bwMode="auto">
          <a:xfrm>
            <a:off x="3733800" y="1828801"/>
            <a:ext cx="4323224" cy="33900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0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כותרת 1"/>
          <p:cNvSpPr>
            <a:spLocks noGrp="1"/>
          </p:cNvSpPr>
          <p:nvPr>
            <p:ph type="title"/>
          </p:nvPr>
        </p:nvSpPr>
        <p:spPr>
          <a:xfrm>
            <a:off x="1219200" y="76200"/>
            <a:ext cx="9601200" cy="1143000"/>
          </a:xfrm>
        </p:spPr>
        <p:txBody>
          <a:bodyPr/>
          <a:lstStyle/>
          <a:p>
            <a:pPr algn="r" rtl="1"/>
            <a:r>
              <a:rPr lang="he-IL" altLang="he-IL" dirty="0" smtClean="0"/>
              <a:t>מדדים של אשכולות</a:t>
            </a:r>
          </a:p>
        </p:txBody>
      </p:sp>
      <p:sp>
        <p:nvSpPr>
          <p:cNvPr id="3" name="מציין מיקום תוכן 2"/>
          <p:cNvSpPr>
            <a:spLocks noGrp="1"/>
          </p:cNvSpPr>
          <p:nvPr>
            <p:ph idx="1"/>
          </p:nvPr>
        </p:nvSpPr>
        <p:spPr>
          <a:xfrm>
            <a:off x="228600" y="1524000"/>
            <a:ext cx="11277638" cy="4524784"/>
          </a:xfrm>
        </p:spPr>
        <p:txBody>
          <a:bodyPr/>
          <a:lstStyle/>
          <a:p>
            <a:pPr algn="r" rtl="1">
              <a:lnSpc>
                <a:spcPct val="150000"/>
              </a:lnSpc>
              <a:defRPr/>
            </a:pPr>
            <a:r>
              <a:rPr lang="he-IL" sz="2399" b="1" u="sng" dirty="0">
                <a:latin typeface="Times New Roman" panose="02020603050405020304" pitchFamily="18" charset="0"/>
                <a:cs typeface="Times New Roman" panose="02020603050405020304" pitchFamily="18" charset="0"/>
              </a:rPr>
              <a:t>צנטרואיד</a:t>
            </a:r>
            <a:r>
              <a:rPr lang="he-IL" sz="2399" dirty="0">
                <a:latin typeface="Times New Roman" panose="02020603050405020304" pitchFamily="18" charset="0"/>
                <a:cs typeface="Times New Roman" panose="02020603050405020304" pitchFamily="18" charset="0"/>
              </a:rPr>
              <a:t> - מרכז האשכול – זהו וקטור שמספר הממדים שלו שווה למספר המשתנים, כאשר כל מקום בווקטור שווה לממוצע של המשתנה עבור כל האובייקטים באשכול </a:t>
            </a:r>
            <a:endParaRPr lang="en-US" sz="2399" dirty="0">
              <a:latin typeface="Times New Roman" panose="02020603050405020304" pitchFamily="18" charset="0"/>
              <a:cs typeface="Times New Roman" panose="02020603050405020304" pitchFamily="18" charset="0"/>
            </a:endParaRPr>
          </a:p>
          <a:p>
            <a:pPr algn="r" rtl="1">
              <a:lnSpc>
                <a:spcPct val="150000"/>
              </a:lnSpc>
              <a:defRPr/>
            </a:pPr>
            <a:r>
              <a:rPr lang="he-IL" sz="2399" b="1" u="sng" dirty="0">
                <a:latin typeface="Times New Roman" panose="02020603050405020304" pitchFamily="18" charset="0"/>
                <a:cs typeface="Times New Roman" panose="02020603050405020304" pitchFamily="18" charset="0"/>
              </a:rPr>
              <a:t>מדואיד</a:t>
            </a:r>
            <a:r>
              <a:rPr lang="he-IL" sz="2399" dirty="0">
                <a:latin typeface="Times New Roman" panose="02020603050405020304" pitchFamily="18" charset="0"/>
                <a:cs typeface="Times New Roman" panose="02020603050405020304" pitchFamily="18" charset="0"/>
              </a:rPr>
              <a:t> - הנקודה המרכזית ביותר בתוך האשכול שהיא אובייקט ב-</a:t>
            </a:r>
            <a:r>
              <a:rPr lang="en-US" sz="2399" dirty="0">
                <a:latin typeface="Times New Roman" panose="02020603050405020304" pitchFamily="18" charset="0"/>
                <a:cs typeface="Times New Roman" panose="02020603050405020304" pitchFamily="18" charset="0"/>
              </a:rPr>
              <a:t>dataset</a:t>
            </a:r>
          </a:p>
          <a:p>
            <a:pPr algn="r" rtl="1">
              <a:lnSpc>
                <a:spcPct val="150000"/>
              </a:lnSpc>
              <a:defRPr/>
            </a:pPr>
            <a:r>
              <a:rPr lang="he-IL" sz="2399" b="1" u="sng" dirty="0">
                <a:latin typeface="Times New Roman" panose="02020603050405020304" pitchFamily="18" charset="0"/>
                <a:cs typeface="Times New Roman" panose="02020603050405020304" pitchFamily="18" charset="0"/>
              </a:rPr>
              <a:t>רדיוס</a:t>
            </a:r>
            <a:r>
              <a:rPr lang="he-IL" sz="2399" dirty="0">
                <a:latin typeface="Times New Roman" panose="02020603050405020304" pitchFamily="18" charset="0"/>
                <a:cs typeface="Times New Roman" panose="02020603050405020304" pitchFamily="18" charset="0"/>
              </a:rPr>
              <a:t> – המרחק הממוצע של כל אובייקט באשכול </a:t>
            </a:r>
            <a:r>
              <a:rPr lang="he-IL" sz="2399" dirty="0" err="1">
                <a:latin typeface="Times New Roman" panose="02020603050405020304" pitchFamily="18" charset="0"/>
                <a:cs typeface="Times New Roman" panose="02020603050405020304" pitchFamily="18" charset="0"/>
              </a:rPr>
              <a:t>מהצנטרואיד</a:t>
            </a:r>
            <a:endParaRPr lang="en-US" sz="2399" dirty="0">
              <a:latin typeface="Times New Roman" panose="02020603050405020304" pitchFamily="18" charset="0"/>
              <a:cs typeface="Times New Roman" panose="02020603050405020304" pitchFamily="18" charset="0"/>
            </a:endParaRPr>
          </a:p>
          <a:p>
            <a:pPr algn="r" rtl="1">
              <a:lnSpc>
                <a:spcPct val="150000"/>
              </a:lnSpc>
              <a:defRPr/>
            </a:pPr>
            <a:r>
              <a:rPr lang="he-IL" sz="2399" b="1" u="sng" dirty="0">
                <a:latin typeface="Times New Roman" panose="02020603050405020304" pitchFamily="18" charset="0"/>
                <a:cs typeface="Times New Roman" panose="02020603050405020304" pitchFamily="18" charset="0"/>
              </a:rPr>
              <a:t>קוטר</a:t>
            </a:r>
            <a:r>
              <a:rPr lang="he-IL" sz="2399" dirty="0">
                <a:latin typeface="Times New Roman" panose="02020603050405020304" pitchFamily="18" charset="0"/>
                <a:cs typeface="Times New Roman" panose="02020603050405020304" pitchFamily="18" charset="0"/>
              </a:rPr>
              <a:t> – המרחק הממוצע בין כל שתי נקודות בתוך האשכול.</a:t>
            </a:r>
          </a:p>
          <a:p>
            <a:pPr marL="0" indent="0" algn="r" rtl="1">
              <a:lnSpc>
                <a:spcPct val="150000"/>
              </a:lnSpc>
              <a:buNone/>
              <a:defRPr/>
            </a:pPr>
            <a:r>
              <a:rPr lang="he-IL" sz="2399" dirty="0">
                <a:latin typeface="Times New Roman" panose="02020603050405020304" pitchFamily="18" charset="0"/>
                <a:cs typeface="Times New Roman" panose="02020603050405020304" pitchFamily="18" charset="0"/>
              </a:rPr>
              <a:t>	</a:t>
            </a:r>
            <a:r>
              <a:rPr lang="en-US" sz="2399" dirty="0">
                <a:latin typeface="Times New Roman" panose="02020603050405020304" pitchFamily="18" charset="0"/>
                <a:cs typeface="Times New Roman" panose="02020603050405020304" pitchFamily="18" charset="0"/>
              </a:rPr>
              <a:t>*</a:t>
            </a:r>
            <a:r>
              <a:rPr lang="he-IL" sz="2399" dirty="0">
                <a:latin typeface="Times New Roman" panose="02020603050405020304" pitchFamily="18" charset="0"/>
                <a:cs typeface="Times New Roman" panose="02020603050405020304" pitchFamily="18" charset="0"/>
              </a:rPr>
              <a:t>הרדיוס והקוטר משקפים את ה"הידוק" של האשכול מסביב </a:t>
            </a:r>
            <a:r>
              <a:rPr lang="he-IL" sz="2399" dirty="0" err="1">
                <a:latin typeface="Times New Roman" panose="02020603050405020304" pitchFamily="18" charset="0"/>
                <a:cs typeface="Times New Roman" panose="02020603050405020304" pitchFamily="18" charset="0"/>
              </a:rPr>
              <a:t>לצנטרואיד</a:t>
            </a:r>
            <a:r>
              <a:rPr lang="he-IL" sz="2399" dirty="0">
                <a:latin typeface="Times New Roman" panose="02020603050405020304" pitchFamily="18" charset="0"/>
                <a:cs typeface="Times New Roman" panose="02020603050405020304" pitchFamily="18" charset="0"/>
              </a:rPr>
              <a:t>. </a:t>
            </a:r>
            <a:endParaRPr lang="en-US" sz="2399" dirty="0">
              <a:latin typeface="Times New Roman" panose="02020603050405020304" pitchFamily="18" charset="0"/>
              <a:cs typeface="Times New Roman" panose="02020603050405020304" pitchFamily="18" charset="0"/>
            </a:endParaRPr>
          </a:p>
          <a:p>
            <a:pPr marL="0" indent="0" algn="r" rtl="1">
              <a:buNone/>
              <a:defRPr/>
            </a:pPr>
            <a:endParaRPr lang="en-US" sz="2399" dirty="0">
              <a:latin typeface="Times New Roman" panose="02020603050405020304" pitchFamily="18" charset="0"/>
              <a:cs typeface="Times New Roman" panose="02020603050405020304" pitchFamily="18" charset="0"/>
            </a:endParaRPr>
          </a:p>
          <a:p>
            <a:pPr algn="r" rtl="1">
              <a:defRPr/>
            </a:pPr>
            <a:endParaRPr lang="he-IL" sz="2399" dirty="0">
              <a:latin typeface="Times New Roman" panose="02020603050405020304" pitchFamily="18" charset="0"/>
              <a:cs typeface="Times New Roman" panose="02020603050405020304" pitchFamily="18" charset="0"/>
            </a:endParaRPr>
          </a:p>
        </p:txBody>
      </p:sp>
      <p:sp>
        <p:nvSpPr>
          <p:cNvPr id="15364" name="מציין מיקום של מספר שקופית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1C4EFE70-4F79-4C73-A377-6D4082538B6D}" type="slidenum">
              <a:rPr lang="he-IL" altLang="en-US" sz="1400"/>
              <a:pPr algn="l">
                <a:spcBef>
                  <a:spcPct val="0"/>
                </a:spcBef>
                <a:buFontTx/>
                <a:buNone/>
              </a:pPr>
              <a:t>76</a:t>
            </a:fld>
            <a:endParaRPr lang="en-US" altLang="en-US" sz="1400"/>
          </a:p>
        </p:txBody>
      </p:sp>
    </p:spTree>
    <p:extLst>
      <p:ext uri="{BB962C8B-B14F-4D97-AF65-F5344CB8AC3E}">
        <p14:creationId xmlns:p14="http://schemas.microsoft.com/office/powerpoint/2010/main" val="229057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346325" y="492126"/>
            <a:ext cx="7296150" cy="498475"/>
          </a:xfrm>
        </p:spPr>
        <p:txBody>
          <a:bodyPr>
            <a:normAutofit fontScale="90000"/>
          </a:bodyPr>
          <a:lstStyle/>
          <a:p>
            <a:pPr eaLnBrk="1" hangingPunct="1"/>
            <a:r>
              <a:rPr lang="en-US" altLang="en-US" sz="3200"/>
              <a:t>The </a:t>
            </a:r>
            <a:r>
              <a:rPr lang="en-US" altLang="en-US" sz="3200" i="1"/>
              <a:t>K-Means</a:t>
            </a:r>
            <a:r>
              <a:rPr lang="en-US" altLang="en-US" sz="3200"/>
              <a:t> Clustering Method</a:t>
            </a:r>
            <a:r>
              <a:rPr lang="en-US" altLang="en-US" sz="2400" b="1"/>
              <a:t> </a:t>
            </a:r>
            <a:endParaRPr lang="en-US" altLang="en-US" sz="2800"/>
          </a:p>
        </p:txBody>
      </p:sp>
      <p:sp>
        <p:nvSpPr>
          <p:cNvPr id="18435" name="Rectangle 3"/>
          <p:cNvSpPr>
            <a:spLocks noGrp="1" noChangeArrowheads="1"/>
          </p:cNvSpPr>
          <p:nvPr>
            <p:ph type="body" idx="1"/>
          </p:nvPr>
        </p:nvSpPr>
        <p:spPr>
          <a:xfrm>
            <a:off x="1981201" y="1447800"/>
            <a:ext cx="7851775" cy="4800600"/>
          </a:xfrm>
        </p:spPr>
        <p:txBody>
          <a:bodyPr/>
          <a:lstStyle/>
          <a:p>
            <a:pPr eaLnBrk="1" hangingPunct="1">
              <a:lnSpc>
                <a:spcPct val="120000"/>
              </a:lnSpc>
            </a:pPr>
            <a:r>
              <a:rPr lang="en-US" altLang="en-US" sz="2400"/>
              <a:t>Given </a:t>
            </a:r>
            <a:r>
              <a:rPr lang="en-US" altLang="en-US" sz="2400" i="1"/>
              <a:t>k</a:t>
            </a:r>
            <a:r>
              <a:rPr lang="en-US" altLang="en-US" sz="2400"/>
              <a:t>, the </a:t>
            </a:r>
            <a:r>
              <a:rPr lang="en-US" altLang="en-US" sz="2400" i="1"/>
              <a:t>k-means</a:t>
            </a:r>
            <a:r>
              <a:rPr lang="en-US" altLang="en-US" sz="2400"/>
              <a:t> algorithm is implemented in four steps:</a:t>
            </a:r>
          </a:p>
          <a:p>
            <a:pPr lvl="1" eaLnBrk="1" hangingPunct="1">
              <a:lnSpc>
                <a:spcPct val="120000"/>
              </a:lnSpc>
            </a:pPr>
            <a:r>
              <a:rPr lang="en-US" altLang="en-US">
                <a:solidFill>
                  <a:srgbClr val="000000"/>
                </a:solidFill>
              </a:rPr>
              <a:t>Partition objects into </a:t>
            </a:r>
            <a:r>
              <a:rPr lang="en-US" altLang="en-US" i="1">
                <a:solidFill>
                  <a:srgbClr val="000000"/>
                </a:solidFill>
              </a:rPr>
              <a:t>k</a:t>
            </a:r>
            <a:r>
              <a:rPr lang="en-US" altLang="en-US">
                <a:solidFill>
                  <a:srgbClr val="000000"/>
                </a:solidFill>
              </a:rPr>
              <a:t> nonempty subsets</a:t>
            </a:r>
          </a:p>
          <a:p>
            <a:pPr lvl="1" eaLnBrk="1" hangingPunct="1">
              <a:lnSpc>
                <a:spcPct val="120000"/>
              </a:lnSpc>
            </a:pPr>
            <a:r>
              <a:rPr lang="en-US" altLang="en-US">
                <a:solidFill>
                  <a:srgbClr val="000000"/>
                </a:solidFill>
              </a:rPr>
              <a:t>Compute seed points as the centroids of the clusters of the current partitioning (the centroid is the center, i.e., </a:t>
            </a:r>
            <a:r>
              <a:rPr lang="en-US" altLang="en-US" i="1">
                <a:solidFill>
                  <a:schemeClr val="hlink"/>
                </a:solidFill>
              </a:rPr>
              <a:t>mean point</a:t>
            </a:r>
            <a:r>
              <a:rPr lang="en-US" altLang="en-US">
                <a:solidFill>
                  <a:srgbClr val="000000"/>
                </a:solidFill>
              </a:rPr>
              <a:t>, of the cluster)</a:t>
            </a:r>
          </a:p>
          <a:p>
            <a:pPr lvl="1" eaLnBrk="1" hangingPunct="1">
              <a:lnSpc>
                <a:spcPct val="120000"/>
              </a:lnSpc>
            </a:pPr>
            <a:r>
              <a:rPr lang="en-US" altLang="en-US">
                <a:solidFill>
                  <a:srgbClr val="000000"/>
                </a:solidFill>
              </a:rPr>
              <a:t>Assign each object to the cluster with the nearest seed point  </a:t>
            </a:r>
          </a:p>
          <a:p>
            <a:pPr lvl="1" eaLnBrk="1" hangingPunct="1">
              <a:lnSpc>
                <a:spcPct val="120000"/>
              </a:lnSpc>
            </a:pPr>
            <a:r>
              <a:rPr lang="en-US" altLang="en-US">
                <a:solidFill>
                  <a:srgbClr val="000000"/>
                </a:solidFill>
              </a:rPr>
              <a:t>Go back to Step 2, stop when the assignment does not change</a:t>
            </a:r>
          </a:p>
        </p:txBody>
      </p:sp>
      <p:sp>
        <p:nvSpPr>
          <p:cNvPr id="1843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F57B0B3-A409-4435-9408-F287C38C22C2}" type="slidenum">
              <a:rPr lang="en-US" altLang="en-US" sz="1200"/>
              <a:pPr eaLnBrk="1" hangingPunct="1"/>
              <a:t>77</a:t>
            </a:fld>
            <a:endParaRPr lang="en-US" altLang="en-US" sz="1200"/>
          </a:p>
        </p:txBody>
      </p:sp>
    </p:spTree>
    <p:extLst>
      <p:ext uri="{BB962C8B-B14F-4D97-AF65-F5344CB8AC3E}">
        <p14:creationId xmlns:p14="http://schemas.microsoft.com/office/powerpoint/2010/main" val="2035701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447800" y="390426"/>
            <a:ext cx="9601200" cy="609600"/>
          </a:xfrm>
        </p:spPr>
        <p:txBody>
          <a:bodyPr anchor="b">
            <a:normAutofit fontScale="90000"/>
          </a:bodyPr>
          <a:lstStyle/>
          <a:p>
            <a:pPr eaLnBrk="1" hangingPunct="1"/>
            <a:r>
              <a:rPr lang="en-US" altLang="en-US" b="1" i="1" dirty="0" smtClean="0"/>
              <a:t>K</a:t>
            </a:r>
            <a:r>
              <a:rPr lang="en-US" altLang="en-US" b="1" dirty="0" smtClean="0"/>
              <a:t>-means</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type="body" idx="4294967295"/>
              </p:nvPr>
            </p:nvSpPr>
            <p:spPr>
              <a:xfrm>
                <a:off x="763429" y="1295401"/>
                <a:ext cx="10969943" cy="4780305"/>
              </a:xfrm>
            </p:spPr>
            <p:txBody>
              <a:bodyPr>
                <a:normAutofit/>
              </a:bodyPr>
              <a:lstStyle/>
              <a:p>
                <a:pPr marL="0" indent="0">
                  <a:buNone/>
                </a:pPr>
                <a:r>
                  <a:rPr lang="en-US" altLang="en-US" sz="2799" dirty="0">
                    <a:latin typeface="Times New Roman" panose="02020603050405020304" pitchFamily="18" charset="0"/>
                    <a:cs typeface="Times New Roman" panose="02020603050405020304" pitchFamily="18" charset="0"/>
                  </a:rPr>
                  <a:t>K-means clustering aims to minimize the within-cluster sum of squares (WCSS) </a:t>
                </a:r>
              </a:p>
              <a:p>
                <a:pPr marL="0" indent="0">
                  <a:buNone/>
                </a:pPr>
                <a:endParaRPr lang="en-US" altLang="en-US" sz="2799" dirty="0">
                  <a:latin typeface="Times New Roman" panose="02020603050405020304" pitchFamily="18" charset="0"/>
                  <a:cs typeface="Times New Roman" panose="02020603050405020304" pitchFamily="18" charset="0"/>
                </a:endParaRPr>
              </a:p>
              <a:p>
                <a:pPr marL="0" indent="0">
                  <a:buNone/>
                </a:pPr>
                <a:endParaRPr lang="en-US" altLang="en-US" sz="2799" dirty="0">
                  <a:latin typeface="Times New Roman" panose="02020603050405020304" pitchFamily="18" charset="0"/>
                  <a:cs typeface="Times New Roman" panose="02020603050405020304" pitchFamily="18" charset="0"/>
                </a:endParaRPr>
              </a:p>
              <a:p>
                <a:pPr marL="0" indent="0">
                  <a:buNone/>
                </a:pPr>
                <a:endParaRPr lang="en-US" altLang="en-US" sz="2799" dirty="0">
                  <a:latin typeface="Times New Roman" panose="02020603050405020304" pitchFamily="18" charset="0"/>
                  <a:cs typeface="Times New Roman" panose="02020603050405020304" pitchFamily="18" charset="0"/>
                </a:endParaRPr>
              </a:p>
              <a:p>
                <a:pPr marL="0" indent="0">
                  <a:buNone/>
                </a:pPr>
                <a:r>
                  <a:rPr lang="en-US" altLang="en-US" sz="2799" dirty="0">
                    <a:latin typeface="Times New Roman" panose="02020603050405020304" pitchFamily="18" charset="0"/>
                    <a:cs typeface="Times New Roman" panose="02020603050405020304" pitchFamily="18" charset="0"/>
                  </a:rPr>
                  <a:t>E – The sum of the squared error for all objects in the dataset</a:t>
                </a:r>
              </a:p>
              <a:p>
                <a:pPr marL="0" indent="0">
                  <a:buNone/>
                </a:pPr>
                <a:r>
                  <a:rPr lang="en-US" altLang="en-US" sz="2799" dirty="0">
                    <a:latin typeface="Times New Roman" panose="02020603050405020304" pitchFamily="18" charset="0"/>
                    <a:cs typeface="Times New Roman" panose="02020603050405020304" pitchFamily="18" charset="0"/>
                  </a:rPr>
                  <a:t>p – the point in the space representing a given object</a:t>
                </a:r>
              </a:p>
              <a:p>
                <a:pPr marL="0" indent="0">
                  <a:buNone/>
                </a:pPr>
                <a14:m>
                  <m:oMath xmlns:m="http://schemas.openxmlformats.org/officeDocument/2006/math">
                    <m:sSub>
                      <m:sSubPr>
                        <m:ctrlPr>
                          <a:rPr lang="en-US" altLang="en-US" sz="2799" i="1" dirty="0">
                            <a:latin typeface="Cambria Math" panose="02040503050406030204" pitchFamily="18" charset="0"/>
                            <a:cs typeface="Times New Roman" panose="02020603050405020304" pitchFamily="18" charset="0"/>
                          </a:rPr>
                        </m:ctrlPr>
                      </m:sSubPr>
                      <m:e>
                        <m:r>
                          <a:rPr lang="en-US" altLang="en-US" sz="2799" i="1" dirty="0">
                            <a:latin typeface="Cambria Math" panose="02040503050406030204" pitchFamily="18" charset="0"/>
                            <a:cs typeface="Times New Roman" panose="02020603050405020304" pitchFamily="18" charset="0"/>
                          </a:rPr>
                          <m:t>𝑐</m:t>
                        </m:r>
                      </m:e>
                      <m:sub>
                        <m:r>
                          <a:rPr lang="en-US" altLang="en-US" sz="2799" i="1" dirty="0">
                            <a:latin typeface="Cambria Math" panose="02040503050406030204" pitchFamily="18" charset="0"/>
                            <a:cs typeface="Times New Roman" panose="02020603050405020304" pitchFamily="18" charset="0"/>
                          </a:rPr>
                          <m:t>𝑖</m:t>
                        </m:r>
                      </m:sub>
                    </m:sSub>
                  </m:oMath>
                </a14:m>
                <a:r>
                  <a:rPr lang="en-US" altLang="en-US" sz="2799" i="1" dirty="0">
                    <a:latin typeface="Cambria Math" panose="02040503050406030204" pitchFamily="18" charset="0"/>
                    <a:cs typeface="Times New Roman" panose="02020603050405020304" pitchFamily="18" charset="0"/>
                  </a:rPr>
                  <a:t> </a:t>
                </a:r>
                <a:r>
                  <a:rPr lang="en-US" altLang="en-US" sz="2799" dirty="0">
                    <a:latin typeface="Times New Roman" panose="02020603050405020304" pitchFamily="18" charset="0"/>
                    <a:cs typeface="Times New Roman" panose="02020603050405020304" pitchFamily="18" charset="0"/>
                  </a:rPr>
                  <a:t>– the centroid of cluster Ci</a:t>
                </a:r>
                <a:endParaRPr lang="en-US" altLang="en-US" sz="2799" i="1" dirty="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en-US" sz="2799" i="1" dirty="0">
                          <a:latin typeface="Cambria Math" panose="02040503050406030204" pitchFamily="18" charset="0"/>
                          <a:cs typeface="Times New Roman" panose="02020603050405020304" pitchFamily="18" charset="0"/>
                        </a:rPr>
                        <m:t> </m:t>
                      </m:r>
                    </m:oMath>
                  </m:oMathPara>
                </a14:m>
                <a:endParaRPr lang="en-US" altLang="en-US" sz="2799" dirty="0">
                  <a:latin typeface="Times New Roman" panose="02020603050405020304" pitchFamily="18" charset="0"/>
                  <a:cs typeface="Times New Roman" panose="02020603050405020304" pitchFamily="18" charset="0"/>
                </a:endParaRPr>
              </a:p>
            </p:txBody>
          </p:sp>
        </mc:Choice>
        <mc:Fallback xmlns="">
          <p:sp>
            <p:nvSpPr>
              <p:cNvPr id="16387" name="Rectangle 3"/>
              <p:cNvSpPr>
                <a:spLocks noGrp="1" noRot="1" noChangeAspect="1" noMove="1" noResize="1" noEditPoints="1" noAdjustHandles="1" noChangeArrowheads="1" noChangeShapeType="1" noTextEdit="1"/>
              </p:cNvSpPr>
              <p:nvPr>
                <p:ph type="body" idx="4294967295"/>
              </p:nvPr>
            </p:nvSpPr>
            <p:spPr>
              <a:xfrm>
                <a:off x="763429" y="1295401"/>
                <a:ext cx="10969943" cy="4780305"/>
              </a:xfrm>
              <a:blipFill>
                <a:blip r:embed="rId3"/>
                <a:stretch>
                  <a:fillRect l="-1111" t="-2296"/>
                </a:stretch>
              </a:blipFill>
            </p:spPr>
            <p:txBody>
              <a:bodyPr/>
              <a:lstStyle/>
              <a:p>
                <a:r>
                  <a:rPr lang="en-US">
                    <a:noFill/>
                  </a:rPr>
                  <a:t> </a:t>
                </a:r>
              </a:p>
            </p:txBody>
          </p:sp>
        </mc:Fallback>
      </mc:AlternateContent>
      <p:sp>
        <p:nvSpPr>
          <p:cNvPr id="163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B0DFFC57-6B63-41B2-AA32-4BC281C4EC46}" type="slidenum">
              <a:rPr lang="he-IL" altLang="en-US" sz="1400"/>
              <a:pPr algn="l">
                <a:spcBef>
                  <a:spcPct val="0"/>
                </a:spcBef>
                <a:buFontTx/>
                <a:buNone/>
              </a:pPr>
              <a:t>78</a:t>
            </a:fld>
            <a:endParaRPr lang="en-US" altLang="en-US" sz="1400"/>
          </a:p>
        </p:txBody>
      </p:sp>
      <p:pic>
        <p:nvPicPr>
          <p:cNvPr id="16389" name="תמונה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6687" y="2036042"/>
            <a:ext cx="5183425" cy="168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103048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24000" y="304800"/>
            <a:ext cx="9144000" cy="609600"/>
          </a:xfrm>
        </p:spPr>
        <p:txBody>
          <a:bodyPr>
            <a:normAutofit fontScale="90000"/>
          </a:bodyPr>
          <a:lstStyle/>
          <a:p>
            <a:pPr eaLnBrk="1" hangingPunct="1"/>
            <a:r>
              <a:rPr lang="en-US" altLang="ko-KR" smtClean="0">
                <a:solidFill>
                  <a:srgbClr val="170981"/>
                </a:solidFill>
                <a:ea typeface="Gulim" pitchFamily="34" charset="-127"/>
              </a:rPr>
              <a:t>An Example of </a:t>
            </a:r>
            <a:r>
              <a:rPr lang="en-US" altLang="ko-KR" i="1" smtClean="0">
                <a:solidFill>
                  <a:srgbClr val="170981"/>
                </a:solidFill>
                <a:ea typeface="Gulim" pitchFamily="34" charset="-127"/>
              </a:rPr>
              <a:t>K-Means</a:t>
            </a:r>
            <a:r>
              <a:rPr lang="en-US" altLang="ko-KR" smtClean="0">
                <a:solidFill>
                  <a:srgbClr val="170981"/>
                </a:solidFill>
                <a:ea typeface="Gulim" pitchFamily="34" charset="-127"/>
              </a:rPr>
              <a:t> Clustering</a:t>
            </a:r>
            <a:endParaRPr lang="en-US" altLang="ko-KR" sz="2800" b="1">
              <a:solidFill>
                <a:srgbClr val="170981"/>
              </a:solidFill>
              <a:ea typeface="Gulim" pitchFamily="34" charset="-127"/>
            </a:endParaRPr>
          </a:p>
        </p:txBody>
      </p:sp>
      <p:sp>
        <p:nvSpPr>
          <p:cNvPr id="19459" name="Line 93"/>
          <p:cNvSpPr>
            <a:spLocks noChangeShapeType="1"/>
          </p:cNvSpPr>
          <p:nvPr/>
        </p:nvSpPr>
        <p:spPr bwMode="auto">
          <a:xfrm>
            <a:off x="7327900" y="23622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60" name="Text Box 181"/>
          <p:cNvSpPr txBox="1">
            <a:spLocks noChangeArrowheads="1"/>
          </p:cNvSpPr>
          <p:nvPr/>
        </p:nvSpPr>
        <p:spPr bwMode="auto">
          <a:xfrm>
            <a:off x="3975100" y="1771650"/>
            <a:ext cx="11430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1400">
                <a:ea typeface="Gulim" pitchFamily="34" charset="-127"/>
              </a:rPr>
              <a:t>K=2</a:t>
            </a:r>
          </a:p>
          <a:p>
            <a:pPr algn="l" eaLnBrk="1" hangingPunct="1">
              <a:spcBef>
                <a:spcPct val="50000"/>
              </a:spcBef>
            </a:pPr>
            <a:endParaRPr lang="en-US" altLang="ko-KR" sz="1400">
              <a:ea typeface="Gulim" pitchFamily="34" charset="-127"/>
            </a:endParaRPr>
          </a:p>
          <a:p>
            <a:pPr algn="l" eaLnBrk="1" hangingPunct="1">
              <a:spcBef>
                <a:spcPct val="50000"/>
              </a:spcBef>
            </a:pPr>
            <a:r>
              <a:rPr lang="en-US" altLang="ko-KR" sz="1400">
                <a:ea typeface="Gulim" pitchFamily="34" charset="-127"/>
              </a:rPr>
              <a:t>Arbitrarily partition objects into k groups</a:t>
            </a:r>
          </a:p>
        </p:txBody>
      </p:sp>
      <p:sp>
        <p:nvSpPr>
          <p:cNvPr id="19461" name="Line 183"/>
          <p:cNvSpPr>
            <a:spLocks noChangeShapeType="1"/>
          </p:cNvSpPr>
          <p:nvPr/>
        </p:nvSpPr>
        <p:spPr bwMode="auto">
          <a:xfrm>
            <a:off x="4127500" y="22860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9462" name="Text Box 185"/>
          <p:cNvSpPr txBox="1">
            <a:spLocks noChangeArrowheads="1"/>
          </p:cNvSpPr>
          <p:nvPr/>
        </p:nvSpPr>
        <p:spPr bwMode="auto">
          <a:xfrm>
            <a:off x="7251700" y="2438400"/>
            <a:ext cx="1066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1400">
                <a:ea typeface="Gulim" pitchFamily="34" charset="-127"/>
              </a:rPr>
              <a:t>Update the cluster centroids</a:t>
            </a:r>
          </a:p>
        </p:txBody>
      </p:sp>
      <p:sp>
        <p:nvSpPr>
          <p:cNvPr id="19463" name="Text Box 190"/>
          <p:cNvSpPr txBox="1">
            <a:spLocks noChangeArrowheads="1"/>
          </p:cNvSpPr>
          <p:nvPr/>
        </p:nvSpPr>
        <p:spPr bwMode="auto">
          <a:xfrm>
            <a:off x="7251700" y="4953001"/>
            <a:ext cx="10668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1400">
                <a:ea typeface="Gulim" pitchFamily="34" charset="-127"/>
              </a:rPr>
              <a:t>Update the cluster centroids</a:t>
            </a:r>
          </a:p>
          <a:p>
            <a:pPr algn="l" eaLnBrk="1" hangingPunct="1">
              <a:spcBef>
                <a:spcPct val="50000"/>
              </a:spcBef>
            </a:pPr>
            <a:endParaRPr lang="en-US" altLang="ko-KR" sz="1400">
              <a:ea typeface="Gulim" pitchFamily="34" charset="-127"/>
            </a:endParaRPr>
          </a:p>
        </p:txBody>
      </p:sp>
      <p:sp>
        <p:nvSpPr>
          <p:cNvPr id="19464" name="Text Box 191"/>
          <p:cNvSpPr txBox="1">
            <a:spLocks noChangeArrowheads="1"/>
          </p:cNvSpPr>
          <p:nvPr/>
        </p:nvSpPr>
        <p:spPr bwMode="auto">
          <a:xfrm>
            <a:off x="8623300" y="35814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1400">
                <a:ea typeface="Gulim" pitchFamily="34" charset="-127"/>
              </a:rPr>
              <a:t>Reassign  objects</a:t>
            </a:r>
          </a:p>
        </p:txBody>
      </p:sp>
      <p:sp>
        <p:nvSpPr>
          <p:cNvPr id="19465" name="Line 192"/>
          <p:cNvSpPr>
            <a:spLocks noChangeShapeType="1"/>
          </p:cNvSpPr>
          <p:nvPr/>
        </p:nvSpPr>
        <p:spPr bwMode="auto">
          <a:xfrm>
            <a:off x="9461500" y="3581400"/>
            <a:ext cx="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9466" name="Text Box 193"/>
          <p:cNvSpPr txBox="1">
            <a:spLocks noChangeArrowheads="1"/>
          </p:cNvSpPr>
          <p:nvPr/>
        </p:nvSpPr>
        <p:spPr bwMode="auto">
          <a:xfrm>
            <a:off x="6108700" y="3505200"/>
            <a:ext cx="99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1400">
                <a:ea typeface="Gulim" pitchFamily="34" charset="-127"/>
              </a:rPr>
              <a:t>Loop if needed</a:t>
            </a:r>
          </a:p>
        </p:txBody>
      </p:sp>
      <p:sp>
        <p:nvSpPr>
          <p:cNvPr id="19467" name="Slide Number Placeholder 19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E3521B66-7DF1-42F3-B1D1-AA8761DFBC37}" type="slidenum">
              <a:rPr lang="en-US" altLang="en-US" sz="1200"/>
              <a:pPr eaLnBrk="1" hangingPunct="1"/>
              <a:t>79</a:t>
            </a:fld>
            <a:endParaRPr lang="en-US" altLang="en-US" sz="1200"/>
          </a:p>
        </p:txBody>
      </p:sp>
      <p:graphicFrame>
        <p:nvGraphicFramePr>
          <p:cNvPr id="19468" name="Object 196"/>
          <p:cNvGraphicFramePr>
            <a:graphicFrameLocks noChangeAspect="1"/>
          </p:cNvGraphicFramePr>
          <p:nvPr/>
        </p:nvGraphicFramePr>
        <p:xfrm>
          <a:off x="1917700" y="1447801"/>
          <a:ext cx="2120900" cy="1984375"/>
        </p:xfrm>
        <a:graphic>
          <a:graphicData uri="http://schemas.openxmlformats.org/presentationml/2006/ole">
            <mc:AlternateContent xmlns:mc="http://schemas.openxmlformats.org/markup-compatibility/2006">
              <mc:Choice xmlns:v="urn:schemas-microsoft-com:vml" Requires="v">
                <p:oleObj spid="_x0000_s14383" name="SmartDraw" r:id="rId4" imgW="3479292" imgH="3255264" progId="SmartDraw.2">
                  <p:embed/>
                </p:oleObj>
              </mc:Choice>
              <mc:Fallback>
                <p:oleObj name="SmartDraw" r:id="rId4" imgW="3479292" imgH="3255264" progId="SmartDraw.2">
                  <p:embed/>
                  <p:pic>
                    <p:nvPicPr>
                      <p:cNvPr id="19468" name="Object 1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700" y="1447801"/>
                        <a:ext cx="212090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9" name="Object 197"/>
          <p:cNvGraphicFramePr>
            <a:graphicFrameLocks noChangeAspect="1"/>
          </p:cNvGraphicFramePr>
          <p:nvPr/>
        </p:nvGraphicFramePr>
        <p:xfrm>
          <a:off x="4965700" y="1447801"/>
          <a:ext cx="2184400" cy="2043113"/>
        </p:xfrm>
        <a:graphic>
          <a:graphicData uri="http://schemas.openxmlformats.org/presentationml/2006/ole">
            <mc:AlternateContent xmlns:mc="http://schemas.openxmlformats.org/markup-compatibility/2006">
              <mc:Choice xmlns:v="urn:schemas-microsoft-com:vml" Requires="v">
                <p:oleObj spid="_x0000_s14384" name="SmartDraw" r:id="rId6" imgW="3479292" imgH="3255264" progId="SmartDraw.2">
                  <p:embed/>
                </p:oleObj>
              </mc:Choice>
              <mc:Fallback>
                <p:oleObj name="SmartDraw" r:id="rId6" imgW="3479292" imgH="3255264" progId="SmartDraw.2">
                  <p:embed/>
                  <p:pic>
                    <p:nvPicPr>
                      <p:cNvPr id="19469" name="Object 1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5700" y="1447801"/>
                        <a:ext cx="21844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0" name="Object 198"/>
          <p:cNvGraphicFramePr>
            <a:graphicFrameLocks noChangeAspect="1"/>
          </p:cNvGraphicFramePr>
          <p:nvPr/>
        </p:nvGraphicFramePr>
        <p:xfrm>
          <a:off x="8318500" y="1447800"/>
          <a:ext cx="2273300" cy="2127250"/>
        </p:xfrm>
        <a:graphic>
          <a:graphicData uri="http://schemas.openxmlformats.org/presentationml/2006/ole">
            <mc:AlternateContent xmlns:mc="http://schemas.openxmlformats.org/markup-compatibility/2006">
              <mc:Choice xmlns:v="urn:schemas-microsoft-com:vml" Requires="v">
                <p:oleObj spid="_x0000_s14385" name="SmartDraw" r:id="rId8" imgW="3479292" imgH="3255264" progId="SmartDraw.2">
                  <p:embed/>
                </p:oleObj>
              </mc:Choice>
              <mc:Fallback>
                <p:oleObj name="SmartDraw" r:id="rId8" imgW="3479292" imgH="3255264" progId="SmartDraw.2">
                  <p:embed/>
                  <p:pic>
                    <p:nvPicPr>
                      <p:cNvPr id="19470" name="Object 1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144780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1" name="Object 199"/>
          <p:cNvGraphicFramePr>
            <a:graphicFrameLocks noChangeAspect="1"/>
          </p:cNvGraphicFramePr>
          <p:nvPr/>
        </p:nvGraphicFramePr>
        <p:xfrm>
          <a:off x="8318500" y="3892550"/>
          <a:ext cx="2273300" cy="2127250"/>
        </p:xfrm>
        <a:graphic>
          <a:graphicData uri="http://schemas.openxmlformats.org/presentationml/2006/ole">
            <mc:AlternateContent xmlns:mc="http://schemas.openxmlformats.org/markup-compatibility/2006">
              <mc:Choice xmlns:v="urn:schemas-microsoft-com:vml" Requires="v">
                <p:oleObj spid="_x0000_s14386" name="SmartDraw" r:id="rId10" imgW="3479292" imgH="3255264" progId="SmartDraw.2">
                  <p:embed/>
                </p:oleObj>
              </mc:Choice>
              <mc:Fallback>
                <p:oleObj name="SmartDraw" r:id="rId10" imgW="3479292" imgH="3255264" progId="SmartDraw.2">
                  <p:embed/>
                  <p:pic>
                    <p:nvPicPr>
                      <p:cNvPr id="19471" name="Object 19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8500" y="389255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2" name="Object 200"/>
          <p:cNvGraphicFramePr>
            <a:graphicFrameLocks noChangeAspect="1"/>
          </p:cNvGraphicFramePr>
          <p:nvPr/>
        </p:nvGraphicFramePr>
        <p:xfrm>
          <a:off x="5118100" y="3962401"/>
          <a:ext cx="2197100" cy="2055813"/>
        </p:xfrm>
        <a:graphic>
          <a:graphicData uri="http://schemas.openxmlformats.org/presentationml/2006/ole">
            <mc:AlternateContent xmlns:mc="http://schemas.openxmlformats.org/markup-compatibility/2006">
              <mc:Choice xmlns:v="urn:schemas-microsoft-com:vml" Requires="v">
                <p:oleObj spid="_x0000_s14387" name="SmartDraw" r:id="rId12" imgW="3479292" imgH="3255264" progId="SmartDraw.2">
                  <p:embed/>
                </p:oleObj>
              </mc:Choice>
              <mc:Fallback>
                <p:oleObj name="SmartDraw" r:id="rId12" imgW="3479292" imgH="3255264" progId="SmartDraw.2">
                  <p:embed/>
                  <p:pic>
                    <p:nvPicPr>
                      <p:cNvPr id="19472" name="Object 2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18100" y="3962401"/>
                        <a:ext cx="2197100"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73" name="Line 192"/>
          <p:cNvSpPr>
            <a:spLocks noChangeShapeType="1"/>
          </p:cNvSpPr>
          <p:nvPr/>
        </p:nvSpPr>
        <p:spPr bwMode="auto">
          <a:xfrm flipV="1">
            <a:off x="5880100" y="35052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9474" name="Text Box 181"/>
          <p:cNvSpPr txBox="1">
            <a:spLocks noChangeArrowheads="1"/>
          </p:cNvSpPr>
          <p:nvPr/>
        </p:nvSpPr>
        <p:spPr bwMode="auto">
          <a:xfrm>
            <a:off x="2146300" y="34290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1400">
                <a:ea typeface="Gulim" pitchFamily="34" charset="-127"/>
              </a:rPr>
              <a:t>The initial data set</a:t>
            </a:r>
          </a:p>
        </p:txBody>
      </p:sp>
      <p:sp>
        <p:nvSpPr>
          <p:cNvPr id="19475" name="Line 93"/>
          <p:cNvSpPr>
            <a:spLocks noChangeShapeType="1"/>
          </p:cNvSpPr>
          <p:nvPr/>
        </p:nvSpPr>
        <p:spPr bwMode="auto">
          <a:xfrm flipH="1">
            <a:off x="7327900" y="4876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476" name="Rectangle 3"/>
          <p:cNvSpPr>
            <a:spLocks noChangeArrowheads="1"/>
          </p:cNvSpPr>
          <p:nvPr/>
        </p:nvSpPr>
        <p:spPr bwMode="auto">
          <a:xfrm>
            <a:off x="1524000" y="3962400"/>
            <a:ext cx="3581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lnSpc>
                <a:spcPct val="120000"/>
              </a:lnSpc>
              <a:spcBef>
                <a:spcPct val="20000"/>
              </a:spcBef>
              <a:buClr>
                <a:schemeClr val="folHlink"/>
              </a:buClr>
              <a:buSzPct val="60000"/>
              <a:buFont typeface="Wingdings" panose="05000000000000000000" pitchFamily="2" charset="2"/>
              <a:buChar char="n"/>
            </a:pPr>
            <a:r>
              <a:rPr lang="en-US" altLang="en-US" sz="1600">
                <a:solidFill>
                  <a:srgbClr val="000000"/>
                </a:solidFill>
                <a:latin typeface="Arial" panose="020B0604020202020204" pitchFamily="34" charset="0"/>
              </a:rPr>
              <a:t>Partition objects into </a:t>
            </a:r>
            <a:r>
              <a:rPr lang="en-US" altLang="en-US" sz="1600" i="1">
                <a:solidFill>
                  <a:srgbClr val="000000"/>
                </a:solidFill>
                <a:latin typeface="Arial" panose="020B0604020202020204" pitchFamily="34" charset="0"/>
              </a:rPr>
              <a:t>k</a:t>
            </a:r>
            <a:r>
              <a:rPr lang="en-US" altLang="en-US" sz="1600">
                <a:solidFill>
                  <a:srgbClr val="000000"/>
                </a:solidFill>
                <a:latin typeface="Arial" panose="020B0604020202020204" pitchFamily="34" charset="0"/>
              </a:rPr>
              <a:t> nonempty subsets</a:t>
            </a:r>
          </a:p>
          <a:p>
            <a:pPr algn="l" eaLnBrk="1" hangingPunct="1">
              <a:lnSpc>
                <a:spcPct val="120000"/>
              </a:lnSpc>
              <a:spcBef>
                <a:spcPct val="20000"/>
              </a:spcBef>
              <a:buClr>
                <a:schemeClr val="folHlink"/>
              </a:buClr>
              <a:buSzPct val="60000"/>
              <a:buFont typeface="Wingdings" panose="05000000000000000000" pitchFamily="2" charset="2"/>
              <a:buChar char="n"/>
            </a:pPr>
            <a:r>
              <a:rPr lang="en-US" altLang="en-US" sz="1600">
                <a:latin typeface="Arial" panose="020B0604020202020204" pitchFamily="34" charset="0"/>
              </a:rPr>
              <a:t>Repeat</a:t>
            </a:r>
            <a:endParaRPr lang="en-US" altLang="en-US" sz="1600">
              <a:solidFill>
                <a:srgbClr val="000000"/>
              </a:solidFill>
              <a:latin typeface="Arial" panose="020B0604020202020204" pitchFamily="34" charset="0"/>
            </a:endParaRPr>
          </a:p>
          <a:p>
            <a:pPr lvl="1" algn="l" eaLnBrk="1" hangingPunct="1">
              <a:lnSpc>
                <a:spcPct val="120000"/>
              </a:lnSpc>
              <a:spcBef>
                <a:spcPct val="20000"/>
              </a:spcBef>
              <a:buClr>
                <a:schemeClr val="hlink"/>
              </a:buClr>
              <a:buSzPct val="55000"/>
              <a:buFont typeface="Wingdings" panose="05000000000000000000" pitchFamily="2" charset="2"/>
              <a:buChar char="n"/>
            </a:pPr>
            <a:r>
              <a:rPr lang="en-US" altLang="en-US" sz="1600">
                <a:solidFill>
                  <a:srgbClr val="000000"/>
                </a:solidFill>
                <a:latin typeface="Arial" panose="020B0604020202020204" pitchFamily="34" charset="0"/>
              </a:rPr>
              <a:t>Compute centroid (i.e., mean point) for each partition </a:t>
            </a:r>
          </a:p>
          <a:p>
            <a:pPr lvl="1" algn="l" eaLnBrk="1" hangingPunct="1">
              <a:lnSpc>
                <a:spcPct val="120000"/>
              </a:lnSpc>
              <a:spcBef>
                <a:spcPct val="20000"/>
              </a:spcBef>
              <a:buClr>
                <a:schemeClr val="hlink"/>
              </a:buClr>
              <a:buSzPct val="55000"/>
              <a:buFont typeface="Wingdings" panose="05000000000000000000" pitchFamily="2" charset="2"/>
              <a:buChar char="n"/>
            </a:pPr>
            <a:r>
              <a:rPr lang="en-US" altLang="en-US" sz="1600">
                <a:solidFill>
                  <a:srgbClr val="000000"/>
                </a:solidFill>
                <a:latin typeface="Arial" panose="020B0604020202020204" pitchFamily="34" charset="0"/>
              </a:rPr>
              <a:t>Assign each object to the cluster of its nearest centroid  </a:t>
            </a:r>
          </a:p>
          <a:p>
            <a:pPr algn="l" eaLnBrk="1" hangingPunct="1">
              <a:lnSpc>
                <a:spcPct val="120000"/>
              </a:lnSpc>
              <a:spcBef>
                <a:spcPct val="20000"/>
              </a:spcBef>
              <a:buClr>
                <a:schemeClr val="folHlink"/>
              </a:buClr>
              <a:buSzPct val="60000"/>
              <a:buFont typeface="Wingdings" panose="05000000000000000000" pitchFamily="2" charset="2"/>
              <a:buChar char="n"/>
            </a:pPr>
            <a:r>
              <a:rPr lang="en-US" altLang="en-US" sz="1600">
                <a:solidFill>
                  <a:srgbClr val="000000"/>
                </a:solidFill>
                <a:latin typeface="Arial" panose="020B0604020202020204" pitchFamily="34" charset="0"/>
              </a:rPr>
              <a:t>Until no change</a:t>
            </a:r>
          </a:p>
        </p:txBody>
      </p:sp>
    </p:spTree>
    <p:extLst>
      <p:ext uri="{BB962C8B-B14F-4D97-AF65-F5344CB8AC3E}">
        <p14:creationId xmlns:p14="http://schemas.microsoft.com/office/powerpoint/2010/main" val="3043445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Attributes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1030339" cy="4351338"/>
          </a:xfrm>
        </p:spPr>
        <p:txBody>
          <a:bodyPr>
            <a:normAutofit fontScale="92500" lnSpcReduction="20000"/>
          </a:bodyPr>
          <a:lstStyle/>
          <a:p>
            <a:r>
              <a:rPr lang="en-US" dirty="0"/>
              <a:t>An </a:t>
            </a:r>
            <a:r>
              <a:rPr lang="en-US" b="1" dirty="0"/>
              <a:t>attribute </a:t>
            </a:r>
            <a:r>
              <a:rPr lang="en-US" dirty="0"/>
              <a:t>is a data field, representing a characteristic or feature of a data object. </a:t>
            </a:r>
          </a:p>
          <a:p>
            <a:r>
              <a:rPr lang="en-US" dirty="0"/>
              <a:t>The nouns </a:t>
            </a:r>
            <a:r>
              <a:rPr lang="en-US" i="1" dirty="0"/>
              <a:t>attribute</a:t>
            </a:r>
            <a:r>
              <a:rPr lang="en-US" dirty="0"/>
              <a:t>, </a:t>
            </a:r>
            <a:r>
              <a:rPr lang="en-US" i="1" dirty="0"/>
              <a:t>dimension</a:t>
            </a:r>
            <a:r>
              <a:rPr lang="en-US" dirty="0"/>
              <a:t>, </a:t>
            </a:r>
            <a:r>
              <a:rPr lang="en-US" i="1" dirty="0"/>
              <a:t>feature</a:t>
            </a:r>
            <a:r>
              <a:rPr lang="en-US" dirty="0"/>
              <a:t>, and </a:t>
            </a:r>
            <a:r>
              <a:rPr lang="en-US" i="1" dirty="0"/>
              <a:t>variable </a:t>
            </a:r>
            <a:r>
              <a:rPr lang="en-US" dirty="0"/>
              <a:t>are often used interchangeably in the</a:t>
            </a:r>
          </a:p>
          <a:p>
            <a:r>
              <a:rPr lang="en-US" dirty="0"/>
              <a:t>literature. </a:t>
            </a:r>
          </a:p>
          <a:p>
            <a:r>
              <a:rPr lang="en-US" dirty="0" smtClean="0"/>
              <a:t>The term </a:t>
            </a:r>
            <a:r>
              <a:rPr lang="en-US" i="1" dirty="0" smtClean="0"/>
              <a:t>dimension </a:t>
            </a:r>
            <a:r>
              <a:rPr lang="en-US" dirty="0" smtClean="0"/>
              <a:t>is commonly used in data warehousing. </a:t>
            </a:r>
          </a:p>
          <a:p>
            <a:r>
              <a:rPr lang="en-US" dirty="0" smtClean="0"/>
              <a:t>Machine </a:t>
            </a:r>
            <a:r>
              <a:rPr lang="en-US" dirty="0"/>
              <a:t>learning literature tends to use the term </a:t>
            </a:r>
            <a:r>
              <a:rPr lang="en-US" i="1" dirty="0"/>
              <a:t>feature</a:t>
            </a:r>
            <a:r>
              <a:rPr lang="en-US" dirty="0"/>
              <a:t>, while statisticians prefer the term </a:t>
            </a:r>
            <a:r>
              <a:rPr lang="en-US" i="1" dirty="0"/>
              <a:t>variable</a:t>
            </a:r>
            <a:r>
              <a:rPr lang="en-US" dirty="0"/>
              <a:t>. </a:t>
            </a:r>
          </a:p>
          <a:p>
            <a:r>
              <a:rPr lang="en-US" dirty="0"/>
              <a:t>Attributes describing a customer object can include, for example, </a:t>
            </a:r>
            <a:r>
              <a:rPr lang="en-US" i="1" dirty="0"/>
              <a:t>customer ID</a:t>
            </a:r>
            <a:r>
              <a:rPr lang="en-US" dirty="0"/>
              <a:t>, </a:t>
            </a:r>
            <a:r>
              <a:rPr lang="en-US" i="1" dirty="0"/>
              <a:t>name</a:t>
            </a:r>
            <a:r>
              <a:rPr lang="en-US" dirty="0"/>
              <a:t>, and </a:t>
            </a:r>
            <a:r>
              <a:rPr lang="en-US" i="1" dirty="0"/>
              <a:t>address</a:t>
            </a:r>
            <a:r>
              <a:rPr lang="en-US" dirty="0"/>
              <a:t>. </a:t>
            </a:r>
          </a:p>
          <a:p>
            <a:r>
              <a:rPr lang="en-US" dirty="0" smtClean="0"/>
              <a:t>A </a:t>
            </a:r>
            <a:r>
              <a:rPr lang="en-US" dirty="0"/>
              <a:t>set of attributes used to describe a given object is called an </a:t>
            </a:r>
            <a:r>
              <a:rPr lang="en-US" i="1" dirty="0"/>
              <a:t>attribute vector </a:t>
            </a:r>
            <a:r>
              <a:rPr lang="en-US" dirty="0"/>
              <a:t>(or </a:t>
            </a:r>
            <a:r>
              <a:rPr lang="en-US" i="1" dirty="0"/>
              <a:t>feature vector</a:t>
            </a:r>
            <a:r>
              <a:rPr lang="en-US" dirty="0" smtClean="0"/>
              <a:t>).</a:t>
            </a:r>
            <a:endParaRPr lang="en-US"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8</a:t>
            </a:fld>
            <a:endParaRPr lang="he-IL" dirty="0"/>
          </a:p>
        </p:txBody>
      </p:sp>
    </p:spTree>
    <p:extLst>
      <p:ext uri="{BB962C8B-B14F-4D97-AF65-F5344CB8AC3E}">
        <p14:creationId xmlns:p14="http://schemas.microsoft.com/office/powerpoint/2010/main" val="14793381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1447801" y="-30296"/>
            <a:ext cx="10969943" cy="1142702"/>
          </a:xfrm>
        </p:spPr>
        <p:txBody>
          <a:bodyPr anchor="b"/>
          <a:lstStyle/>
          <a:p>
            <a:pPr eaLnBrk="1" hangingPunct="1"/>
            <a:r>
              <a:rPr lang="en-US" altLang="en-US" b="1" i="1" dirty="0" smtClean="0"/>
              <a:t>K</a:t>
            </a:r>
            <a:r>
              <a:rPr lang="en-US" altLang="en-US" b="1" dirty="0" smtClean="0"/>
              <a:t>-means</a:t>
            </a:r>
          </a:p>
        </p:txBody>
      </p:sp>
      <p:sp>
        <p:nvSpPr>
          <p:cNvPr id="16387" name="Rectangle 3"/>
          <p:cNvSpPr>
            <a:spLocks noGrp="1" noChangeArrowheads="1"/>
          </p:cNvSpPr>
          <p:nvPr>
            <p:ph type="body" idx="4294967295"/>
          </p:nvPr>
        </p:nvSpPr>
        <p:spPr>
          <a:xfrm>
            <a:off x="762001" y="1372616"/>
            <a:ext cx="10969943" cy="4780305"/>
          </a:xfrm>
        </p:spPr>
        <p:txBody>
          <a:bodyPr>
            <a:noAutofit/>
          </a:bodyPr>
          <a:lstStyle/>
          <a:p>
            <a:pPr marL="514196" indent="-514196">
              <a:lnSpc>
                <a:spcPct val="150000"/>
              </a:lnSpc>
              <a:buFontTx/>
              <a:buAutoNum type="arabicPeriod"/>
              <a:defRPr/>
            </a:pPr>
            <a:r>
              <a:rPr lang="en-US" altLang="en-US" dirty="0">
                <a:latin typeface="Times New Roman" panose="02020603050405020304" pitchFamily="18" charset="0"/>
                <a:cs typeface="Times New Roman" panose="02020603050405020304" pitchFamily="18" charset="0"/>
              </a:rPr>
              <a:t>Choose the number of clusters - </a:t>
            </a:r>
            <a:r>
              <a:rPr lang="en-US" altLang="en-US" i="1" dirty="0">
                <a:latin typeface="Times New Roman" panose="02020603050405020304" pitchFamily="18" charset="0"/>
                <a:cs typeface="Times New Roman" panose="02020603050405020304" pitchFamily="18" charset="0"/>
              </a:rPr>
              <a:t>k</a:t>
            </a:r>
            <a:endParaRPr lang="en-US" altLang="en-US" dirty="0">
              <a:latin typeface="Times New Roman" panose="02020603050405020304" pitchFamily="18" charset="0"/>
              <a:cs typeface="Times New Roman" panose="02020603050405020304" pitchFamily="18" charset="0"/>
            </a:endParaRPr>
          </a:p>
          <a:p>
            <a:pPr marL="514196" indent="-514196">
              <a:lnSpc>
                <a:spcPct val="150000"/>
              </a:lnSpc>
              <a:buFontTx/>
              <a:buAutoNum type="arabicPeriod"/>
              <a:defRPr/>
            </a:pPr>
            <a:r>
              <a:rPr lang="en-US" altLang="en-US" dirty="0">
                <a:latin typeface="Times New Roman" panose="02020603050405020304" pitchFamily="18" charset="0"/>
                <a:cs typeface="Times New Roman" panose="02020603050405020304" pitchFamily="18" charset="0"/>
              </a:rPr>
              <a:t>Cluster initialization: </a:t>
            </a:r>
          </a:p>
          <a:p>
            <a:pPr marL="399930" lvl="1" indent="0">
              <a:lnSpc>
                <a:spcPct val="150000"/>
              </a:lnSpc>
              <a:buNone/>
              <a:defRPr/>
            </a:pPr>
            <a:r>
              <a:rPr lang="en-US" altLang="en-US" sz="1600" dirty="0">
                <a:latin typeface="Times New Roman" panose="02020603050405020304" pitchFamily="18" charset="0"/>
                <a:cs typeface="Times New Roman" panose="02020603050405020304" pitchFamily="18" charset="0"/>
              </a:rPr>
              <a:t>(a) Randomly generate </a:t>
            </a:r>
            <a:r>
              <a:rPr lang="en-US" altLang="en-US" sz="1600" i="1" dirty="0">
                <a:latin typeface="Times New Roman" panose="02020603050405020304" pitchFamily="18" charset="0"/>
                <a:cs typeface="Times New Roman" panose="02020603050405020304" pitchFamily="18" charset="0"/>
              </a:rPr>
              <a:t>k</a:t>
            </a:r>
            <a:r>
              <a:rPr lang="en-US" altLang="en-US" sz="1600" dirty="0">
                <a:latin typeface="Times New Roman" panose="02020603050405020304" pitchFamily="18" charset="0"/>
                <a:cs typeface="Times New Roman" panose="02020603050405020304" pitchFamily="18" charset="0"/>
              </a:rPr>
              <a:t> clusters and determine the cluster centers  </a:t>
            </a:r>
          </a:p>
          <a:p>
            <a:pPr marL="399930" lvl="1" indent="0">
              <a:lnSpc>
                <a:spcPct val="150000"/>
              </a:lnSpc>
              <a:buNone/>
              <a:defRPr/>
            </a:pPr>
            <a:r>
              <a:rPr lang="en-US" altLang="en-US" sz="1600" dirty="0">
                <a:latin typeface="Times New Roman" panose="02020603050405020304" pitchFamily="18" charset="0"/>
                <a:cs typeface="Times New Roman" panose="02020603050405020304" pitchFamily="18" charset="0"/>
              </a:rPr>
              <a:t>			</a:t>
            </a:r>
            <a:r>
              <a:rPr lang="en-US" altLang="en-US" sz="1600" b="1" u="sng" dirty="0">
                <a:latin typeface="Times New Roman" panose="02020603050405020304" pitchFamily="18" charset="0"/>
                <a:cs typeface="Times New Roman" panose="02020603050405020304" pitchFamily="18" charset="0"/>
              </a:rPr>
              <a:t>or</a:t>
            </a:r>
          </a:p>
          <a:p>
            <a:pPr marL="399930" lvl="1" indent="0">
              <a:lnSpc>
                <a:spcPct val="150000"/>
              </a:lnSpc>
              <a:buNone/>
              <a:defRPr/>
            </a:pPr>
            <a:r>
              <a:rPr lang="en-US" altLang="en-US" sz="1600" dirty="0">
                <a:latin typeface="Times New Roman" panose="02020603050405020304" pitchFamily="18" charset="0"/>
                <a:cs typeface="Times New Roman" panose="02020603050405020304" pitchFamily="18" charset="0"/>
              </a:rPr>
              <a:t>(b) Randomly choose k observations from the dataset and use these as the initial cluster centroids. </a:t>
            </a:r>
          </a:p>
          <a:p>
            <a:pPr marL="514196" indent="-514196">
              <a:lnSpc>
                <a:spcPct val="150000"/>
              </a:lnSpc>
              <a:buFontTx/>
              <a:buAutoNum type="arabicPeriod"/>
              <a:defRPr/>
            </a:pPr>
            <a:r>
              <a:rPr lang="en-US" altLang="en-US" dirty="0">
                <a:latin typeface="Times New Roman" panose="02020603050405020304" pitchFamily="18" charset="0"/>
                <a:cs typeface="Times New Roman" panose="02020603050405020304" pitchFamily="18" charset="0"/>
              </a:rPr>
              <a:t>Until no change, do:</a:t>
            </a:r>
          </a:p>
          <a:p>
            <a:pPr marL="914126" lvl="1" indent="-514196">
              <a:lnSpc>
                <a:spcPct val="150000"/>
              </a:lnSpc>
              <a:buFontTx/>
              <a:buAutoNum type="arabicPeriod"/>
              <a:defRPr/>
            </a:pPr>
            <a:r>
              <a:rPr lang="en-US" altLang="en-US" sz="1600" dirty="0">
                <a:latin typeface="Times New Roman" panose="02020603050405020304" pitchFamily="18" charset="0"/>
                <a:cs typeface="Times New Roman" panose="02020603050405020304" pitchFamily="18" charset="0"/>
              </a:rPr>
              <a:t>Assign each point to the cluster to which the object is most similar, based on the mean value of the objects in the cluster </a:t>
            </a:r>
          </a:p>
          <a:p>
            <a:pPr marL="914126" lvl="1" indent="-514196">
              <a:lnSpc>
                <a:spcPct val="150000"/>
              </a:lnSpc>
              <a:buFontTx/>
              <a:buAutoNum type="arabicPeriod"/>
              <a:defRPr/>
            </a:pPr>
            <a:r>
              <a:rPr lang="en-US" altLang="en-US" sz="1600" dirty="0">
                <a:latin typeface="Times New Roman" panose="02020603050405020304" pitchFamily="18" charset="0"/>
                <a:cs typeface="Times New Roman" panose="02020603050405020304" pitchFamily="18" charset="0"/>
              </a:rPr>
              <a:t>Update the cluster means, i.e., calculate the mean value of the objects for each cluster</a:t>
            </a:r>
            <a:endParaRPr lang="en-US" altLang="en-US" sz="1400" dirty="0">
              <a:latin typeface="Times New Roman" panose="02020603050405020304" pitchFamily="18" charset="0"/>
              <a:cs typeface="Times New Roman" panose="02020603050405020304" pitchFamily="18" charset="0"/>
            </a:endParaRPr>
          </a:p>
          <a:p>
            <a:pPr marL="514196" indent="-514196">
              <a:lnSpc>
                <a:spcPct val="150000"/>
              </a:lnSpc>
              <a:defRPr/>
            </a:pPr>
            <a:r>
              <a:rPr lang="en-US" altLang="en-US" dirty="0">
                <a:latin typeface="Times New Roman" panose="02020603050405020304" pitchFamily="18" charset="0"/>
                <a:cs typeface="Times New Roman" panose="02020603050405020304" pitchFamily="18" charset="0"/>
              </a:rPr>
              <a:t>Sensitive to outliers and noise.</a:t>
            </a:r>
          </a:p>
        </p:txBody>
      </p:sp>
      <p:sp>
        <p:nvSpPr>
          <p:cNvPr id="184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A9D3A656-A98A-4F9E-902B-C52D846E8A4B}" type="slidenum">
              <a:rPr lang="he-IL" altLang="en-US" sz="1400"/>
              <a:pPr algn="l">
                <a:spcBef>
                  <a:spcPct val="0"/>
                </a:spcBef>
                <a:buFontTx/>
                <a:buNone/>
              </a:pPr>
              <a:t>80</a:t>
            </a:fld>
            <a:endParaRPr lang="en-US" altLang="en-US" sz="1400"/>
          </a:p>
        </p:txBody>
      </p:sp>
    </p:spTree>
    <p:extLst>
      <p:ext uri="{BB962C8B-B14F-4D97-AF65-F5344CB8AC3E}">
        <p14:creationId xmlns:p14="http://schemas.microsoft.com/office/powerpoint/2010/main" val="248322583"/>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24001" y="-17257"/>
            <a:ext cx="10969943" cy="1143000"/>
          </a:xfrm>
        </p:spPr>
        <p:txBody>
          <a:bodyPr/>
          <a:lstStyle/>
          <a:p>
            <a:pPr rtl="0" eaLnBrk="1" hangingPunct="1"/>
            <a:r>
              <a:rPr lang="en-US" altLang="en-US" b="1" i="1" dirty="0" smtClean="0"/>
              <a:t>k</a:t>
            </a:r>
            <a:r>
              <a:rPr lang="en-US" altLang="en-US" b="1" dirty="0" smtClean="0"/>
              <a:t>-means Example</a:t>
            </a:r>
          </a:p>
        </p:txBody>
      </p:sp>
      <p:pic>
        <p:nvPicPr>
          <p:cNvPr id="20483" name="Picture 1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1" y="1301266"/>
            <a:ext cx="9490415" cy="4724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048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AC752C59-9040-43A5-AFFD-247FCA74CF0F}" type="slidenum">
              <a:rPr lang="he-IL" altLang="en-US" sz="1400"/>
              <a:pPr algn="l">
                <a:spcBef>
                  <a:spcPct val="0"/>
                </a:spcBef>
                <a:buFontTx/>
                <a:buNone/>
              </a:pPr>
              <a:t>81</a:t>
            </a:fld>
            <a:endParaRPr lang="en-US" altLang="en-US" sz="1400"/>
          </a:p>
        </p:txBody>
      </p:sp>
      <p:sp>
        <p:nvSpPr>
          <p:cNvPr id="2" name="TextBox 1"/>
          <p:cNvSpPr txBox="1"/>
          <p:nvPr/>
        </p:nvSpPr>
        <p:spPr>
          <a:xfrm>
            <a:off x="6236677" y="786307"/>
            <a:ext cx="4631786" cy="400110"/>
          </a:xfrm>
          <a:prstGeom prst="rect">
            <a:avLst/>
          </a:prstGeom>
          <a:noFill/>
        </p:spPr>
        <p:txBody>
          <a:bodyPr wrap="square" rtlCol="0">
            <a:spAutoFit/>
          </a:bodyPr>
          <a:lstStyle/>
          <a:p>
            <a:pPr algn="r" rtl="1"/>
            <a:r>
              <a:rPr lang="he-IL" sz="2000" dirty="0" smtClean="0"/>
              <a:t>הריצו את אלגוריתם </a:t>
            </a:r>
            <a:r>
              <a:rPr lang="en-US" sz="2000" dirty="0" smtClean="0"/>
              <a:t>k-means</a:t>
            </a:r>
            <a:r>
              <a:rPr lang="he-IL" sz="2000" dirty="0" smtClean="0"/>
              <a:t> כאשר </a:t>
            </a:r>
            <a:r>
              <a:rPr lang="en-US" sz="2000" dirty="0" smtClean="0"/>
              <a:t>K=3</a:t>
            </a:r>
            <a:r>
              <a:rPr lang="he-IL" sz="2000" dirty="0" smtClean="0"/>
              <a:t>. </a:t>
            </a:r>
          </a:p>
        </p:txBody>
      </p:sp>
    </p:spTree>
    <p:extLst>
      <p:ext uri="{BB962C8B-B14F-4D97-AF65-F5344CB8AC3E}">
        <p14:creationId xmlns:p14="http://schemas.microsoft.com/office/powerpoint/2010/main" val="389749520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447801" y="127188"/>
            <a:ext cx="8227457" cy="792868"/>
          </a:xfrm>
        </p:spPr>
        <p:txBody>
          <a:bodyPr/>
          <a:lstStyle/>
          <a:p>
            <a:pPr rtl="0" eaLnBrk="1" hangingPunct="1"/>
            <a:r>
              <a:rPr lang="en-US" altLang="en-US" b="1" i="1" dirty="0" smtClean="0"/>
              <a:t>k</a:t>
            </a:r>
            <a:r>
              <a:rPr lang="en-US" altLang="en-US" b="1" dirty="0" smtClean="0"/>
              <a:t>-means Example</a:t>
            </a:r>
          </a:p>
        </p:txBody>
      </p:sp>
      <p:sp>
        <p:nvSpPr>
          <p:cNvPr id="22531" name="Rectangle 4"/>
          <p:cNvSpPr>
            <a:spLocks noGrp="1" noChangeArrowheads="1"/>
          </p:cNvSpPr>
          <p:nvPr>
            <p:ph type="body" idx="1"/>
          </p:nvPr>
        </p:nvSpPr>
        <p:spPr>
          <a:xfrm>
            <a:off x="5257801" y="732542"/>
            <a:ext cx="8227457" cy="604679"/>
          </a:xfrm>
        </p:spPr>
        <p:txBody>
          <a:bodyPr/>
          <a:lstStyle/>
          <a:p>
            <a:pPr algn="l" rtl="0" eaLnBrk="1" hangingPunct="1">
              <a:buFontTx/>
              <a:buNone/>
            </a:pPr>
            <a:r>
              <a:rPr lang="en-US" altLang="en-US" sz="1999" dirty="0">
                <a:solidFill>
                  <a:srgbClr val="0000FF"/>
                </a:solidFill>
              </a:rPr>
              <a:t>K=3, Iteration #1:</a:t>
            </a:r>
          </a:p>
        </p:txBody>
      </p:sp>
      <p:pic>
        <p:nvPicPr>
          <p:cNvPr id="22532" name="Picture 9"/>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52559" y="1034882"/>
            <a:ext cx="7702132" cy="53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21EB4D03-B552-4EB9-B3F6-99279B7B4522}" type="slidenum">
              <a:rPr lang="he-IL" altLang="en-US" sz="1400"/>
              <a:pPr algn="l">
                <a:spcBef>
                  <a:spcPct val="0"/>
                </a:spcBef>
                <a:buFontTx/>
                <a:buNone/>
              </a:pPr>
              <a:t>82</a:t>
            </a:fld>
            <a:endParaRPr lang="en-US" altLang="en-US" sz="1400"/>
          </a:p>
        </p:txBody>
      </p:sp>
    </p:spTree>
    <p:extLst>
      <p:ext uri="{BB962C8B-B14F-4D97-AF65-F5344CB8AC3E}">
        <p14:creationId xmlns:p14="http://schemas.microsoft.com/office/powerpoint/2010/main" val="753358655"/>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447801" y="395539"/>
            <a:ext cx="8227457" cy="704647"/>
          </a:xfrm>
        </p:spPr>
        <p:txBody>
          <a:bodyPr/>
          <a:lstStyle/>
          <a:p>
            <a:pPr rtl="0" eaLnBrk="1" hangingPunct="1"/>
            <a:r>
              <a:rPr lang="en-US" altLang="en-US" b="1" i="1" dirty="0" smtClean="0"/>
              <a:t>k</a:t>
            </a:r>
            <a:r>
              <a:rPr lang="en-US" altLang="en-US" b="1" dirty="0" smtClean="0"/>
              <a:t>-means Example</a:t>
            </a:r>
          </a:p>
        </p:txBody>
      </p:sp>
      <p:sp>
        <p:nvSpPr>
          <p:cNvPr id="24579" name="Rectangle 3"/>
          <p:cNvSpPr>
            <a:spLocks noGrp="1" noChangeArrowheads="1"/>
          </p:cNvSpPr>
          <p:nvPr>
            <p:ph type="body" idx="1"/>
          </p:nvPr>
        </p:nvSpPr>
        <p:spPr>
          <a:xfrm>
            <a:off x="4343401" y="1073458"/>
            <a:ext cx="8227457" cy="604680"/>
          </a:xfrm>
        </p:spPr>
        <p:txBody>
          <a:bodyPr/>
          <a:lstStyle/>
          <a:p>
            <a:pPr algn="l" rtl="0" eaLnBrk="1" hangingPunct="1">
              <a:buFontTx/>
              <a:buNone/>
            </a:pPr>
            <a:r>
              <a:rPr lang="en-US" altLang="en-US" dirty="0" smtClean="0"/>
              <a:t>Objects Re-assignment: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951" y="2997312"/>
            <a:ext cx="8457585" cy="334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AutoShape 10"/>
          <p:cNvSpPr>
            <a:spLocks noChangeArrowheads="1"/>
          </p:cNvSpPr>
          <p:nvPr/>
        </p:nvSpPr>
        <p:spPr bwMode="auto">
          <a:xfrm>
            <a:off x="758287" y="1934758"/>
            <a:ext cx="10492910" cy="449715"/>
          </a:xfrm>
          <a:prstGeom prst="wedgeRoundRectCallout">
            <a:avLst>
              <a:gd name="adj1" fmla="val 16074"/>
              <a:gd name="adj2" fmla="val 284756"/>
              <a:gd name="adj3" fmla="val 16667"/>
            </a:avLst>
          </a:prstGeom>
          <a:solidFill>
            <a:schemeClr val="accent2">
              <a:lumMod val="20000"/>
              <a:lumOff val="80000"/>
              <a:alpha val="59999"/>
            </a:schemeClr>
          </a:solidFill>
          <a:ln w="9525">
            <a:solidFill>
              <a:schemeClr val="accent1"/>
            </a:solidFill>
            <a:miter lim="800000"/>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FontTx/>
              <a:buNone/>
            </a:pPr>
            <a:r>
              <a:rPr lang="en-US" altLang="en-US" sz="1799" b="1" dirty="0"/>
              <a:t>= </a:t>
            </a:r>
            <a:r>
              <a:rPr lang="en-US" altLang="en-US" sz="1799" dirty="0" err="1"/>
              <a:t>sqrt</a:t>
            </a:r>
            <a:r>
              <a:rPr lang="en-US" altLang="en-US" sz="1799" dirty="0"/>
              <a:t>((0.1-0.52)</a:t>
            </a:r>
            <a:r>
              <a:rPr lang="en-US" altLang="en-US" sz="1799" baseline="30000" dirty="0"/>
              <a:t>2</a:t>
            </a:r>
            <a:r>
              <a:rPr lang="en-US" altLang="en-US" sz="1799" dirty="0"/>
              <a:t>+(0.2-0.41)</a:t>
            </a:r>
            <a:r>
              <a:rPr lang="en-US" altLang="en-US" sz="1799" baseline="30000" dirty="0"/>
              <a:t>2</a:t>
            </a:r>
            <a:r>
              <a:rPr lang="en-US" altLang="en-US" sz="1799" dirty="0"/>
              <a:t>+(0.15-0.403)</a:t>
            </a:r>
            <a:r>
              <a:rPr lang="en-US" altLang="en-US" sz="1799" baseline="30000" dirty="0"/>
              <a:t>2</a:t>
            </a:r>
            <a:r>
              <a:rPr lang="en-US" altLang="en-US" sz="1799" dirty="0"/>
              <a:t>+(0.3-0.513)</a:t>
            </a:r>
            <a:r>
              <a:rPr lang="en-US" altLang="en-US" sz="1799" baseline="30000" dirty="0"/>
              <a:t>2</a:t>
            </a:r>
            <a:r>
              <a:rPr lang="en-US" altLang="en-US" sz="1799" dirty="0"/>
              <a:t>+(0.25-0.548)</a:t>
            </a:r>
            <a:r>
              <a:rPr lang="en-US" altLang="en-US" sz="1799" baseline="30000" dirty="0"/>
              <a:t>2</a:t>
            </a:r>
            <a:r>
              <a:rPr lang="en-US" altLang="en-US" sz="1799" dirty="0"/>
              <a:t>+(0.23-0.543)</a:t>
            </a:r>
            <a:r>
              <a:rPr lang="en-US" altLang="en-US" sz="1799" baseline="30000" dirty="0"/>
              <a:t>2</a:t>
            </a:r>
            <a:r>
              <a:rPr lang="en-US" altLang="en-US" sz="1799" dirty="0"/>
              <a:t>=0.718</a:t>
            </a:r>
          </a:p>
        </p:txBody>
      </p:sp>
      <p:sp>
        <p:nvSpPr>
          <p:cNvPr id="24582" name="Rectangle 11"/>
          <p:cNvSpPr>
            <a:spLocks noChangeArrowheads="1"/>
          </p:cNvSpPr>
          <p:nvPr/>
        </p:nvSpPr>
        <p:spPr bwMode="auto">
          <a:xfrm>
            <a:off x="4800938" y="6307975"/>
            <a:ext cx="3167825" cy="36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FontTx/>
              <a:buNone/>
            </a:pPr>
            <a:r>
              <a:rPr lang="en-US" altLang="en-US" sz="1799">
                <a:solidFill>
                  <a:srgbClr val="800000"/>
                </a:solidFill>
              </a:rPr>
              <a:t>Using Euclidean distance</a:t>
            </a:r>
          </a:p>
        </p:txBody>
      </p:sp>
      <p:sp>
        <p:nvSpPr>
          <p:cNvPr id="2458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FA81F8CC-A58A-4BD5-A84C-7F05FFB0C3C4}" type="slidenum">
              <a:rPr lang="he-IL" altLang="en-US" sz="1400"/>
              <a:pPr algn="l">
                <a:spcBef>
                  <a:spcPct val="0"/>
                </a:spcBef>
                <a:buFontTx/>
                <a:buNone/>
              </a:pPr>
              <a:t>83</a:t>
            </a:fld>
            <a:endParaRPr lang="en-US" altLang="en-US" sz="1400"/>
          </a:p>
        </p:txBody>
      </p:sp>
    </p:spTree>
    <p:extLst>
      <p:ext uri="{BB962C8B-B14F-4D97-AF65-F5344CB8AC3E}">
        <p14:creationId xmlns:p14="http://schemas.microsoft.com/office/powerpoint/2010/main" val="496285889"/>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371601" y="381000"/>
            <a:ext cx="8227457" cy="578434"/>
          </a:xfrm>
        </p:spPr>
        <p:txBody>
          <a:bodyPr>
            <a:normAutofit fontScale="90000"/>
          </a:bodyPr>
          <a:lstStyle/>
          <a:p>
            <a:pPr rtl="0" eaLnBrk="1" hangingPunct="1"/>
            <a:r>
              <a:rPr lang="en-US" altLang="en-US" b="1" i="1" dirty="0" smtClean="0"/>
              <a:t>k</a:t>
            </a:r>
            <a:r>
              <a:rPr lang="en-US" altLang="en-US" b="1" dirty="0" smtClean="0"/>
              <a:t>-means Example</a:t>
            </a:r>
          </a:p>
        </p:txBody>
      </p:sp>
      <p:sp>
        <p:nvSpPr>
          <p:cNvPr id="26627" name="Rectangle 3"/>
          <p:cNvSpPr>
            <a:spLocks noGrp="1" noChangeArrowheads="1"/>
          </p:cNvSpPr>
          <p:nvPr>
            <p:ph type="body" idx="1"/>
          </p:nvPr>
        </p:nvSpPr>
        <p:spPr>
          <a:xfrm>
            <a:off x="4572001" y="959435"/>
            <a:ext cx="8227457" cy="604679"/>
          </a:xfrm>
        </p:spPr>
        <p:txBody>
          <a:bodyPr/>
          <a:lstStyle/>
          <a:p>
            <a:pPr algn="l" rtl="0" eaLnBrk="1" hangingPunct="1">
              <a:buFontTx/>
              <a:buNone/>
            </a:pPr>
            <a:r>
              <a:rPr lang="en-US" altLang="en-US" sz="2399" dirty="0">
                <a:solidFill>
                  <a:srgbClr val="0000FF"/>
                </a:solidFill>
              </a:rPr>
              <a:t>Iteration #2:</a:t>
            </a:r>
          </a:p>
        </p:txBody>
      </p:sp>
      <p:pic>
        <p:nvPicPr>
          <p:cNvPr id="2662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957" y="1369757"/>
            <a:ext cx="8638513" cy="167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8958" y="3070320"/>
            <a:ext cx="8638513" cy="167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8958" y="4797069"/>
            <a:ext cx="8638513" cy="194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31FD400A-0A43-4598-8009-3002646E6F5C}" type="slidenum">
              <a:rPr lang="he-IL" altLang="en-US" sz="1400"/>
              <a:pPr algn="l">
                <a:spcBef>
                  <a:spcPct val="0"/>
                </a:spcBef>
                <a:buFontTx/>
                <a:buNone/>
              </a:pPr>
              <a:t>84</a:t>
            </a:fld>
            <a:endParaRPr lang="en-US" altLang="en-US" sz="1400"/>
          </a:p>
        </p:txBody>
      </p:sp>
    </p:spTree>
    <p:extLst>
      <p:ext uri="{BB962C8B-B14F-4D97-AF65-F5344CB8AC3E}">
        <p14:creationId xmlns:p14="http://schemas.microsoft.com/office/powerpoint/2010/main" val="334516573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1" y="333684"/>
            <a:ext cx="8227457" cy="666214"/>
          </a:xfrm>
        </p:spPr>
        <p:txBody>
          <a:bodyPr>
            <a:normAutofit fontScale="90000"/>
          </a:bodyPr>
          <a:lstStyle/>
          <a:p>
            <a:pPr rtl="0" eaLnBrk="1" hangingPunct="1"/>
            <a:r>
              <a:rPr lang="en-US" altLang="en-US" b="1" i="1" dirty="0" smtClean="0"/>
              <a:t>k</a:t>
            </a:r>
            <a:r>
              <a:rPr lang="en-US" altLang="en-US" b="1" dirty="0" smtClean="0"/>
              <a:t>-means Example</a:t>
            </a:r>
          </a:p>
        </p:txBody>
      </p:sp>
      <p:sp>
        <p:nvSpPr>
          <p:cNvPr id="28675" name="Rectangle 3"/>
          <p:cNvSpPr>
            <a:spLocks noGrp="1" noChangeArrowheads="1"/>
          </p:cNvSpPr>
          <p:nvPr>
            <p:ph type="body" idx="1"/>
          </p:nvPr>
        </p:nvSpPr>
        <p:spPr>
          <a:xfrm>
            <a:off x="4213716" y="1037414"/>
            <a:ext cx="8227457" cy="604680"/>
          </a:xfrm>
        </p:spPr>
        <p:txBody>
          <a:bodyPr/>
          <a:lstStyle/>
          <a:p>
            <a:pPr algn="l" rtl="0" eaLnBrk="1" hangingPunct="1">
              <a:buFontTx/>
              <a:buNone/>
            </a:pPr>
            <a:r>
              <a:rPr lang="en-US" altLang="en-US" dirty="0" smtClean="0"/>
              <a:t>Objects Re-assignment:</a:t>
            </a:r>
          </a:p>
        </p:txBody>
      </p:sp>
      <p:sp>
        <p:nvSpPr>
          <p:cNvPr id="28676" name="Rectangle 7"/>
          <p:cNvSpPr>
            <a:spLocks noChangeArrowheads="1"/>
          </p:cNvSpPr>
          <p:nvPr/>
        </p:nvSpPr>
        <p:spPr bwMode="auto">
          <a:xfrm>
            <a:off x="5159620" y="6307975"/>
            <a:ext cx="3167825" cy="36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FontTx/>
              <a:buNone/>
            </a:pPr>
            <a:r>
              <a:rPr lang="en-US" altLang="en-US" sz="1799">
                <a:solidFill>
                  <a:srgbClr val="800000"/>
                </a:solidFill>
              </a:rPr>
              <a:t>Using Euclidean distance</a:t>
            </a:r>
          </a:p>
        </p:txBody>
      </p:sp>
      <p:pic>
        <p:nvPicPr>
          <p:cNvPr id="28677"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4532" y="2924307"/>
            <a:ext cx="8673428" cy="339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AutoShape 5"/>
          <p:cNvSpPr>
            <a:spLocks noChangeArrowheads="1"/>
          </p:cNvSpPr>
          <p:nvPr/>
        </p:nvSpPr>
        <p:spPr bwMode="auto">
          <a:xfrm>
            <a:off x="2133600" y="1704395"/>
            <a:ext cx="8991601" cy="547182"/>
          </a:xfrm>
          <a:prstGeom prst="wedgeRoundRectCallout">
            <a:avLst>
              <a:gd name="adj1" fmla="val -18352"/>
              <a:gd name="adj2" fmla="val 257737"/>
              <a:gd name="adj3" fmla="val 16667"/>
            </a:avLst>
          </a:prstGeom>
          <a:solidFill>
            <a:schemeClr val="accent2">
              <a:lumMod val="20000"/>
              <a:lumOff val="80000"/>
              <a:alpha val="30196"/>
            </a:schemeClr>
          </a:solidFill>
          <a:ln w="9525">
            <a:solidFill>
              <a:schemeClr val="accent1"/>
            </a:solidFill>
            <a:miter lim="800000"/>
            <a:headEnd/>
            <a:tailEnd/>
          </a:ln>
        </p:spPr>
        <p:txBody>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eaLnBrk="1" hangingPunct="1">
              <a:spcBef>
                <a:spcPct val="0"/>
              </a:spcBef>
              <a:buFontTx/>
              <a:buNone/>
            </a:pPr>
            <a:r>
              <a:rPr lang="en-US" altLang="en-US" sz="1600" dirty="0"/>
              <a:t>= </a:t>
            </a:r>
            <a:r>
              <a:rPr lang="en-US" altLang="en-US" sz="1600" dirty="0" err="1"/>
              <a:t>sqrt</a:t>
            </a:r>
            <a:r>
              <a:rPr lang="en-US" altLang="en-US" sz="1600" dirty="0"/>
              <a:t>((0.1-0.123)</a:t>
            </a:r>
            <a:r>
              <a:rPr lang="en-US" altLang="en-US" sz="1600" baseline="30000" dirty="0"/>
              <a:t>2</a:t>
            </a:r>
            <a:r>
              <a:rPr lang="en-US" altLang="en-US" sz="1600" dirty="0"/>
              <a:t>+(0.2-0.203)</a:t>
            </a:r>
            <a:r>
              <a:rPr lang="en-US" altLang="en-US" sz="1600" baseline="30000" dirty="0"/>
              <a:t>2</a:t>
            </a:r>
            <a:r>
              <a:rPr lang="en-US" altLang="en-US" sz="1600" dirty="0"/>
              <a:t>+(0.15-0.143)</a:t>
            </a:r>
            <a:r>
              <a:rPr lang="en-US" altLang="en-US" sz="1600" baseline="30000" dirty="0"/>
              <a:t>2</a:t>
            </a:r>
            <a:r>
              <a:rPr lang="en-US" altLang="en-US" sz="1600" dirty="0"/>
              <a:t>+(0.3-0.283)</a:t>
            </a:r>
            <a:r>
              <a:rPr lang="en-US" altLang="en-US" sz="1600" baseline="30000" dirty="0"/>
              <a:t>2</a:t>
            </a:r>
            <a:r>
              <a:rPr lang="en-US" altLang="en-US" sz="1600" dirty="0"/>
              <a:t>+(0.25-0.277)</a:t>
            </a:r>
            <a:r>
              <a:rPr lang="en-US" altLang="en-US" sz="1600" baseline="30000" dirty="0"/>
              <a:t>2</a:t>
            </a:r>
            <a:r>
              <a:rPr lang="en-US" altLang="en-US" sz="1600" dirty="0"/>
              <a:t>+(0.23-0.250)</a:t>
            </a:r>
            <a:r>
              <a:rPr lang="en-US" altLang="en-US" sz="1600" baseline="30000" dirty="0"/>
              <a:t>2</a:t>
            </a:r>
            <a:r>
              <a:rPr lang="en-US" altLang="en-US" sz="1600" dirty="0"/>
              <a:t>=0.045</a:t>
            </a:r>
          </a:p>
        </p:txBody>
      </p:sp>
      <p:sp>
        <p:nvSpPr>
          <p:cNvPr id="28679"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4DB99B06-1807-42D1-B827-CF34F7E89E1E}" type="slidenum">
              <a:rPr lang="he-IL" altLang="en-US" sz="1400"/>
              <a:pPr algn="l">
                <a:spcBef>
                  <a:spcPct val="0"/>
                </a:spcBef>
                <a:buFontTx/>
                <a:buNone/>
              </a:pPr>
              <a:t>85</a:t>
            </a:fld>
            <a:endParaRPr lang="en-US" altLang="en-US" sz="1400"/>
          </a:p>
        </p:txBody>
      </p:sp>
      <p:sp>
        <p:nvSpPr>
          <p:cNvPr id="3" name="TextBox 2"/>
          <p:cNvSpPr txBox="1">
            <a:spLocks noChangeArrowheads="1"/>
          </p:cNvSpPr>
          <p:nvPr/>
        </p:nvSpPr>
        <p:spPr bwMode="auto">
          <a:xfrm>
            <a:off x="8686800" y="2405521"/>
            <a:ext cx="1799756" cy="369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lgn="r" rtl="1">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lgn="r" rtl="1">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lgn="r" rtl="1">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lgn="r" rtl="1">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eaLnBrk="1" hangingPunct="1">
              <a:spcBef>
                <a:spcPct val="0"/>
              </a:spcBef>
              <a:buFontTx/>
              <a:buNone/>
            </a:pPr>
            <a:r>
              <a:rPr lang="en-US" altLang="en-US" sz="1799" b="1" dirty="0">
                <a:solidFill>
                  <a:srgbClr val="FF0000"/>
                </a:solidFill>
              </a:rPr>
              <a:t>Convergence</a:t>
            </a:r>
            <a:r>
              <a:rPr lang="en-US" altLang="en-US" sz="1799" dirty="0"/>
              <a:t>!</a:t>
            </a:r>
          </a:p>
        </p:txBody>
      </p:sp>
    </p:spTree>
    <p:extLst>
      <p:ext uri="{BB962C8B-B14F-4D97-AF65-F5344CB8AC3E}">
        <p14:creationId xmlns:p14="http://schemas.microsoft.com/office/powerpoint/2010/main" val="550807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כותרת 1"/>
          <p:cNvSpPr>
            <a:spLocks noGrp="1"/>
          </p:cNvSpPr>
          <p:nvPr>
            <p:ph type="title"/>
          </p:nvPr>
        </p:nvSpPr>
        <p:spPr>
          <a:xfrm>
            <a:off x="1447800" y="383515"/>
            <a:ext cx="9601200" cy="685800"/>
          </a:xfrm>
        </p:spPr>
        <p:txBody>
          <a:bodyPr>
            <a:normAutofit fontScale="90000"/>
          </a:bodyPr>
          <a:lstStyle/>
          <a:p>
            <a:r>
              <a:rPr lang="en-US" altLang="he-IL" b="1" dirty="0" smtClean="0"/>
              <a:t>Choosing the Number of Clusters</a:t>
            </a:r>
            <a:endParaRPr lang="he-IL" altLang="he-IL" b="1" dirty="0" smtClean="0"/>
          </a:p>
        </p:txBody>
      </p:sp>
      <p:sp>
        <p:nvSpPr>
          <p:cNvPr id="3" name="מציין מיקום תוכן 2"/>
          <p:cNvSpPr>
            <a:spLocks noGrp="1" noRot="1" noChangeAspect="1" noMove="1" noResize="1" noEditPoints="1" noAdjustHandles="1" noChangeArrowheads="1" noChangeShapeType="1" noTextEdit="1"/>
          </p:cNvSpPr>
          <p:nvPr>
            <p:ph idx="1"/>
          </p:nvPr>
        </p:nvSpPr>
        <p:spPr>
          <a:xfrm>
            <a:off x="611030" y="1600678"/>
            <a:ext cx="10969943" cy="4524784"/>
          </a:xfrm>
          <a:blipFill rotWithShape="0">
            <a:blip r:embed="rId3"/>
            <a:stretch>
              <a:fillRect l="-722" t="-943"/>
            </a:stretch>
          </a:blipFill>
          <a:extLst/>
        </p:spPr>
        <p:txBody>
          <a:bodyPr/>
          <a:lstStyle/>
          <a:p>
            <a:r>
              <a:rPr lang="he-IL">
                <a:noFill/>
              </a:rPr>
              <a:t> </a:t>
            </a:r>
          </a:p>
        </p:txBody>
      </p:sp>
      <p:graphicFrame>
        <p:nvGraphicFramePr>
          <p:cNvPr id="4" name="טבלה 3"/>
          <p:cNvGraphicFramePr>
            <a:graphicFrameLocks noGrp="1"/>
          </p:cNvGraphicFramePr>
          <p:nvPr/>
        </p:nvGraphicFramePr>
        <p:xfrm>
          <a:off x="6672113" y="4005113"/>
          <a:ext cx="3656648" cy="2651712"/>
        </p:xfrm>
        <a:graphic>
          <a:graphicData uri="http://schemas.openxmlformats.org/drawingml/2006/table">
            <a:tbl>
              <a:tblPr firstRow="1" firstCol="1">
                <a:tableStyleId>{21E4AEA4-8DFA-4A89-87EB-49C32662AFE0}</a:tableStyleId>
              </a:tblPr>
              <a:tblGrid>
                <a:gridCol w="914162">
                  <a:extLst>
                    <a:ext uri="{9D8B030D-6E8A-4147-A177-3AD203B41FA5}">
                      <a16:colId xmlns:a16="http://schemas.microsoft.com/office/drawing/2014/main" val="20000"/>
                    </a:ext>
                  </a:extLst>
                </a:gridCol>
                <a:gridCol w="914162">
                  <a:extLst>
                    <a:ext uri="{9D8B030D-6E8A-4147-A177-3AD203B41FA5}">
                      <a16:colId xmlns:a16="http://schemas.microsoft.com/office/drawing/2014/main" val="20001"/>
                    </a:ext>
                  </a:extLst>
                </a:gridCol>
                <a:gridCol w="914162">
                  <a:extLst>
                    <a:ext uri="{9D8B030D-6E8A-4147-A177-3AD203B41FA5}">
                      <a16:colId xmlns:a16="http://schemas.microsoft.com/office/drawing/2014/main" val="20002"/>
                    </a:ext>
                  </a:extLst>
                </a:gridCol>
                <a:gridCol w="914162">
                  <a:extLst>
                    <a:ext uri="{9D8B030D-6E8A-4147-A177-3AD203B41FA5}">
                      <a16:colId xmlns:a16="http://schemas.microsoft.com/office/drawing/2014/main" val="20003"/>
                    </a:ext>
                  </a:extLst>
                </a:gridCol>
              </a:tblGrid>
              <a:tr h="220920">
                <a:tc>
                  <a:txBody>
                    <a:bodyPr/>
                    <a:lstStyle/>
                    <a:p>
                      <a:pPr algn="ctr" fontAlgn="b"/>
                      <a:r>
                        <a:rPr lang="en-US" sz="1400" u="none" strike="noStrike">
                          <a:effectLst/>
                        </a:rPr>
                        <a:t>Obs</a:t>
                      </a:r>
                      <a:endParaRPr lang="en-US"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en-US" sz="1400" u="none" strike="noStrike">
                          <a:effectLst/>
                        </a:rPr>
                        <a:t>cluster</a:t>
                      </a:r>
                      <a:endParaRPr lang="en-US"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en-US" sz="1400" u="none" strike="noStrike" dirty="0" err="1" smtClean="0">
                          <a:effectLst/>
                        </a:rPr>
                        <a:t>dist</a:t>
                      </a:r>
                      <a:endParaRPr lang="en-US" sz="1400" b="0" i="0" u="none" strike="noStrike" dirty="0">
                        <a:solidFill>
                          <a:srgbClr val="FFFFFF"/>
                        </a:solidFill>
                        <a:effectLst/>
                        <a:latin typeface="Arial" panose="020B0604020202020204" pitchFamily="34" charset="0"/>
                      </a:endParaRPr>
                    </a:p>
                  </a:txBody>
                  <a:tcPr marL="7618" marR="7618" marT="7616" marB="0" anchor="b"/>
                </a:tc>
                <a:tc>
                  <a:txBody>
                    <a:bodyPr/>
                    <a:lstStyle/>
                    <a:p>
                      <a:pPr algn="ctr" fontAlgn="b"/>
                      <a:r>
                        <a:rPr lang="en-US" sz="1400" u="none" strike="noStrike" dirty="0" smtClean="0">
                          <a:effectLst/>
                        </a:rPr>
                        <a:t>dist</a:t>
                      </a:r>
                      <a:r>
                        <a:rPr lang="en-US" sz="1400" u="none" strike="noStrike" baseline="30000" dirty="0" smtClean="0">
                          <a:effectLst/>
                        </a:rPr>
                        <a:t>2</a:t>
                      </a:r>
                      <a:endParaRPr lang="en-US" sz="1400" b="0" i="0" u="none" strike="noStrike" dirty="0">
                        <a:solidFill>
                          <a:srgbClr val="FFFFFF"/>
                        </a:solidFill>
                        <a:effectLst/>
                        <a:latin typeface="Arial" panose="020B0604020202020204" pitchFamily="34" charset="0"/>
                      </a:endParaRPr>
                    </a:p>
                  </a:txBody>
                  <a:tcPr marL="7618" marR="7618" marT="7616" marB="0" anchor="b"/>
                </a:tc>
                <a:extLst>
                  <a:ext uri="{0D108BD9-81ED-4DB2-BD59-A6C34878D82A}">
                    <a16:rowId xmlns:a16="http://schemas.microsoft.com/office/drawing/2014/main" val="10000"/>
                  </a:ext>
                </a:extLst>
              </a:tr>
              <a:tr h="220920">
                <a:tc>
                  <a:txBody>
                    <a:bodyPr/>
                    <a:lstStyle/>
                    <a:p>
                      <a:pPr algn="ctr" fontAlgn="b"/>
                      <a:r>
                        <a:rPr lang="he-IL" sz="1400" u="none" strike="noStrike">
                          <a:effectLst/>
                        </a:rPr>
                        <a:t>1</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1</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0.045</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0.002025</a:t>
                      </a:r>
                      <a:endParaRPr lang="he-IL" sz="1400" b="0" i="0" u="none" strike="noStrike">
                        <a:solidFill>
                          <a:srgbClr val="FFFFFF"/>
                        </a:solidFill>
                        <a:effectLst/>
                        <a:latin typeface="Arial" panose="020B0604020202020204" pitchFamily="34" charset="0"/>
                      </a:endParaRPr>
                    </a:p>
                  </a:txBody>
                  <a:tcPr marL="7618" marR="7618" marT="7616" marB="0" anchor="b"/>
                </a:tc>
                <a:extLst>
                  <a:ext uri="{0D108BD9-81ED-4DB2-BD59-A6C34878D82A}">
                    <a16:rowId xmlns:a16="http://schemas.microsoft.com/office/drawing/2014/main" val="10001"/>
                  </a:ext>
                </a:extLst>
              </a:tr>
              <a:tr h="220920">
                <a:tc>
                  <a:txBody>
                    <a:bodyPr/>
                    <a:lstStyle/>
                    <a:p>
                      <a:pPr algn="ctr" fontAlgn="b"/>
                      <a:r>
                        <a:rPr lang="he-IL" sz="1400" u="none" strike="noStrike">
                          <a:effectLst/>
                        </a:rPr>
                        <a:t>3</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1</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0.046</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0.002116</a:t>
                      </a:r>
                      <a:endParaRPr lang="he-IL" sz="1400" b="0" i="0" u="none" strike="noStrike">
                        <a:solidFill>
                          <a:srgbClr val="FFFFFF"/>
                        </a:solidFill>
                        <a:effectLst/>
                        <a:latin typeface="Arial" panose="020B0604020202020204" pitchFamily="34" charset="0"/>
                      </a:endParaRPr>
                    </a:p>
                  </a:txBody>
                  <a:tcPr marL="7618" marR="7618" marT="7616" marB="0" anchor="b"/>
                </a:tc>
                <a:extLst>
                  <a:ext uri="{0D108BD9-81ED-4DB2-BD59-A6C34878D82A}">
                    <a16:rowId xmlns:a16="http://schemas.microsoft.com/office/drawing/2014/main" val="10002"/>
                  </a:ext>
                </a:extLst>
              </a:tr>
              <a:tr h="220920">
                <a:tc>
                  <a:txBody>
                    <a:bodyPr/>
                    <a:lstStyle/>
                    <a:p>
                      <a:pPr algn="ctr" fontAlgn="b"/>
                      <a:r>
                        <a:rPr lang="he-IL" sz="1400" u="none" strike="noStrike">
                          <a:effectLst/>
                        </a:rPr>
                        <a:t>8</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1</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0.047</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0.002209</a:t>
                      </a:r>
                      <a:endParaRPr lang="he-IL" sz="1400" b="0" i="0" u="none" strike="noStrike">
                        <a:solidFill>
                          <a:srgbClr val="FFFFFF"/>
                        </a:solidFill>
                        <a:effectLst/>
                        <a:latin typeface="Arial" panose="020B0604020202020204" pitchFamily="34" charset="0"/>
                      </a:endParaRPr>
                    </a:p>
                  </a:txBody>
                  <a:tcPr marL="7618" marR="7618" marT="7616" marB="0" anchor="b"/>
                </a:tc>
                <a:extLst>
                  <a:ext uri="{0D108BD9-81ED-4DB2-BD59-A6C34878D82A}">
                    <a16:rowId xmlns:a16="http://schemas.microsoft.com/office/drawing/2014/main" val="10003"/>
                  </a:ext>
                </a:extLst>
              </a:tr>
              <a:tr h="220920">
                <a:tc>
                  <a:txBody>
                    <a:bodyPr/>
                    <a:lstStyle/>
                    <a:p>
                      <a:pPr algn="ctr" fontAlgn="b"/>
                      <a:r>
                        <a:rPr lang="he-IL" sz="1400" u="none" strike="noStrike">
                          <a:effectLst/>
                        </a:rPr>
                        <a:t>2</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2</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0.06</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0.0036</a:t>
                      </a:r>
                      <a:endParaRPr lang="he-IL" sz="1400" b="0" i="0" u="none" strike="noStrike">
                        <a:solidFill>
                          <a:srgbClr val="FFFFFF"/>
                        </a:solidFill>
                        <a:effectLst/>
                        <a:latin typeface="Arial" panose="020B0604020202020204" pitchFamily="34" charset="0"/>
                      </a:endParaRPr>
                    </a:p>
                  </a:txBody>
                  <a:tcPr marL="7618" marR="7618" marT="7616" marB="0" anchor="b"/>
                </a:tc>
                <a:extLst>
                  <a:ext uri="{0D108BD9-81ED-4DB2-BD59-A6C34878D82A}">
                    <a16:rowId xmlns:a16="http://schemas.microsoft.com/office/drawing/2014/main" val="10004"/>
                  </a:ext>
                </a:extLst>
              </a:tr>
              <a:tr h="220920">
                <a:tc>
                  <a:txBody>
                    <a:bodyPr/>
                    <a:lstStyle/>
                    <a:p>
                      <a:pPr algn="ctr" fontAlgn="b"/>
                      <a:r>
                        <a:rPr lang="he-IL" sz="1400" u="none" strike="noStrike">
                          <a:effectLst/>
                        </a:rPr>
                        <a:t>4</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2</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0.081</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0.006561</a:t>
                      </a:r>
                      <a:endParaRPr lang="he-IL" sz="1400" b="0" i="0" u="none" strike="noStrike">
                        <a:solidFill>
                          <a:srgbClr val="FFFFFF"/>
                        </a:solidFill>
                        <a:effectLst/>
                        <a:latin typeface="Arial" panose="020B0604020202020204" pitchFamily="34" charset="0"/>
                      </a:endParaRPr>
                    </a:p>
                  </a:txBody>
                  <a:tcPr marL="7618" marR="7618" marT="7616" marB="0" anchor="b"/>
                </a:tc>
                <a:extLst>
                  <a:ext uri="{0D108BD9-81ED-4DB2-BD59-A6C34878D82A}">
                    <a16:rowId xmlns:a16="http://schemas.microsoft.com/office/drawing/2014/main" val="10005"/>
                  </a:ext>
                </a:extLst>
              </a:tr>
              <a:tr h="220920">
                <a:tc>
                  <a:txBody>
                    <a:bodyPr/>
                    <a:lstStyle/>
                    <a:p>
                      <a:pPr algn="ctr" fontAlgn="b"/>
                      <a:r>
                        <a:rPr lang="he-IL" sz="1400" u="none" strike="noStrike">
                          <a:effectLst/>
                        </a:rPr>
                        <a:t>7</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2</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0.066</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0.004356</a:t>
                      </a:r>
                      <a:endParaRPr lang="he-IL" sz="1400" b="0" i="0" u="none" strike="noStrike">
                        <a:solidFill>
                          <a:srgbClr val="FFFFFF"/>
                        </a:solidFill>
                        <a:effectLst/>
                        <a:latin typeface="Arial" panose="020B0604020202020204" pitchFamily="34" charset="0"/>
                      </a:endParaRPr>
                    </a:p>
                  </a:txBody>
                  <a:tcPr marL="7618" marR="7618" marT="7616" marB="0" anchor="b"/>
                </a:tc>
                <a:extLst>
                  <a:ext uri="{0D108BD9-81ED-4DB2-BD59-A6C34878D82A}">
                    <a16:rowId xmlns:a16="http://schemas.microsoft.com/office/drawing/2014/main" val="10006"/>
                  </a:ext>
                </a:extLst>
              </a:tr>
              <a:tr h="220920">
                <a:tc>
                  <a:txBody>
                    <a:bodyPr/>
                    <a:lstStyle/>
                    <a:p>
                      <a:pPr algn="ctr" fontAlgn="b"/>
                      <a:r>
                        <a:rPr lang="he-IL" sz="1400" u="none" strike="noStrike">
                          <a:effectLst/>
                        </a:rPr>
                        <a:t>5</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3</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0.07</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0.0049</a:t>
                      </a:r>
                      <a:endParaRPr lang="he-IL" sz="1400" b="0" i="0" u="none" strike="noStrike">
                        <a:solidFill>
                          <a:srgbClr val="FFFFFF"/>
                        </a:solidFill>
                        <a:effectLst/>
                        <a:latin typeface="Arial" panose="020B0604020202020204" pitchFamily="34" charset="0"/>
                      </a:endParaRPr>
                    </a:p>
                  </a:txBody>
                  <a:tcPr marL="7618" marR="7618" marT="7616" marB="0" anchor="b"/>
                </a:tc>
                <a:extLst>
                  <a:ext uri="{0D108BD9-81ED-4DB2-BD59-A6C34878D82A}">
                    <a16:rowId xmlns:a16="http://schemas.microsoft.com/office/drawing/2014/main" val="10007"/>
                  </a:ext>
                </a:extLst>
              </a:tr>
              <a:tr h="220920">
                <a:tc>
                  <a:txBody>
                    <a:bodyPr/>
                    <a:lstStyle/>
                    <a:p>
                      <a:pPr algn="ctr" fontAlgn="b"/>
                      <a:r>
                        <a:rPr lang="he-IL" sz="1400" u="none" strike="noStrike">
                          <a:effectLst/>
                        </a:rPr>
                        <a:t>6</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3</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0.082</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0.006724</a:t>
                      </a:r>
                      <a:endParaRPr lang="he-IL" sz="1400" b="0" i="0" u="none" strike="noStrike">
                        <a:solidFill>
                          <a:srgbClr val="FFFFFF"/>
                        </a:solidFill>
                        <a:effectLst/>
                        <a:latin typeface="Arial" panose="020B0604020202020204" pitchFamily="34" charset="0"/>
                      </a:endParaRPr>
                    </a:p>
                  </a:txBody>
                  <a:tcPr marL="7618" marR="7618" marT="7616" marB="0" anchor="b"/>
                </a:tc>
                <a:extLst>
                  <a:ext uri="{0D108BD9-81ED-4DB2-BD59-A6C34878D82A}">
                    <a16:rowId xmlns:a16="http://schemas.microsoft.com/office/drawing/2014/main" val="10008"/>
                  </a:ext>
                </a:extLst>
              </a:tr>
              <a:tr h="220920">
                <a:tc>
                  <a:txBody>
                    <a:bodyPr/>
                    <a:lstStyle/>
                    <a:p>
                      <a:pPr algn="ctr" fontAlgn="b"/>
                      <a:r>
                        <a:rPr lang="he-IL" sz="1400" u="none" strike="noStrike">
                          <a:effectLst/>
                        </a:rPr>
                        <a:t>9</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3</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dirty="0">
                          <a:effectLst/>
                        </a:rPr>
                        <a:t>0.24</a:t>
                      </a:r>
                      <a:endParaRPr lang="he-IL" sz="1400" b="0" i="0" u="none" strike="noStrike" dirty="0">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0.0576</a:t>
                      </a:r>
                      <a:endParaRPr lang="he-IL" sz="1400" b="0" i="0" u="none" strike="noStrike">
                        <a:solidFill>
                          <a:srgbClr val="FFFFFF"/>
                        </a:solidFill>
                        <a:effectLst/>
                        <a:latin typeface="Arial" panose="020B0604020202020204" pitchFamily="34" charset="0"/>
                      </a:endParaRPr>
                    </a:p>
                  </a:txBody>
                  <a:tcPr marL="7618" marR="7618" marT="7616" marB="0" anchor="b"/>
                </a:tc>
                <a:extLst>
                  <a:ext uri="{0D108BD9-81ED-4DB2-BD59-A6C34878D82A}">
                    <a16:rowId xmlns:a16="http://schemas.microsoft.com/office/drawing/2014/main" val="10009"/>
                  </a:ext>
                </a:extLst>
              </a:tr>
              <a:tr h="220920">
                <a:tc>
                  <a:txBody>
                    <a:bodyPr/>
                    <a:lstStyle/>
                    <a:p>
                      <a:pPr algn="ctr" fontAlgn="b"/>
                      <a:r>
                        <a:rPr lang="he-IL" sz="1400" u="none" strike="noStrike">
                          <a:effectLst/>
                        </a:rPr>
                        <a:t>10</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dirty="0">
                          <a:effectLst/>
                        </a:rPr>
                        <a:t>3</a:t>
                      </a:r>
                      <a:endParaRPr lang="he-IL" sz="1400" b="0" i="0" u="none" strike="noStrike" dirty="0">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0.115</a:t>
                      </a:r>
                      <a:endParaRPr lang="he-IL" sz="1400" b="0" i="0" u="none" strike="noStrike">
                        <a:solidFill>
                          <a:srgbClr val="FFFFFF"/>
                        </a:solidFill>
                        <a:effectLst/>
                        <a:latin typeface="Arial" panose="020B0604020202020204" pitchFamily="34" charset="0"/>
                      </a:endParaRPr>
                    </a:p>
                  </a:txBody>
                  <a:tcPr marL="7618" marR="7618" marT="7616" marB="0" anchor="b"/>
                </a:tc>
                <a:tc>
                  <a:txBody>
                    <a:bodyPr/>
                    <a:lstStyle/>
                    <a:p>
                      <a:pPr algn="ctr" fontAlgn="b"/>
                      <a:r>
                        <a:rPr lang="he-IL" sz="1400" u="none" strike="noStrike">
                          <a:effectLst/>
                        </a:rPr>
                        <a:t>0.013225</a:t>
                      </a:r>
                      <a:endParaRPr lang="he-IL" sz="1400" b="0" i="0" u="none" strike="noStrike">
                        <a:solidFill>
                          <a:srgbClr val="FFFFFF"/>
                        </a:solidFill>
                        <a:effectLst/>
                        <a:latin typeface="Arial" panose="020B0604020202020204" pitchFamily="34" charset="0"/>
                      </a:endParaRPr>
                    </a:p>
                  </a:txBody>
                  <a:tcPr marL="7618" marR="7618" marT="7616" marB="0" anchor="b"/>
                </a:tc>
                <a:extLst>
                  <a:ext uri="{0D108BD9-81ED-4DB2-BD59-A6C34878D82A}">
                    <a16:rowId xmlns:a16="http://schemas.microsoft.com/office/drawing/2014/main" val="10010"/>
                  </a:ext>
                </a:extLst>
              </a:tr>
              <a:tr h="220920">
                <a:tc>
                  <a:txBody>
                    <a:bodyPr/>
                    <a:lstStyle/>
                    <a:p>
                      <a:pPr algn="ctr" fontAlgn="b"/>
                      <a:r>
                        <a:rPr lang="he-IL" sz="1400" u="none" strike="noStrike" dirty="0">
                          <a:effectLst/>
                        </a:rPr>
                        <a:t> </a:t>
                      </a:r>
                      <a:endParaRPr lang="he-IL" sz="1400" b="0" i="0" u="none" strike="noStrike" dirty="0">
                        <a:solidFill>
                          <a:srgbClr val="FFFFFF"/>
                        </a:solidFill>
                        <a:effectLst/>
                        <a:latin typeface="Arial" panose="020B0604020202020204" pitchFamily="34" charset="0"/>
                      </a:endParaRPr>
                    </a:p>
                  </a:txBody>
                  <a:tcPr marL="7618" marR="7618" marT="7616" marB="0" anchor="b">
                    <a:solidFill>
                      <a:srgbClr val="FFFF00"/>
                    </a:solidFill>
                  </a:tcPr>
                </a:tc>
                <a:tc>
                  <a:txBody>
                    <a:bodyPr/>
                    <a:lstStyle/>
                    <a:p>
                      <a:pPr algn="ctr" fontAlgn="b"/>
                      <a:r>
                        <a:rPr lang="he-IL" sz="1400" u="none" strike="noStrike">
                          <a:effectLst/>
                        </a:rPr>
                        <a:t> </a:t>
                      </a:r>
                      <a:endParaRPr lang="he-IL" sz="1400" b="0" i="0" u="none" strike="noStrike">
                        <a:solidFill>
                          <a:srgbClr val="FFFFFF"/>
                        </a:solidFill>
                        <a:effectLst/>
                        <a:latin typeface="Arial" panose="020B0604020202020204" pitchFamily="34" charset="0"/>
                      </a:endParaRPr>
                    </a:p>
                  </a:txBody>
                  <a:tcPr marL="7618" marR="7618" marT="7616" marB="0" anchor="b">
                    <a:solidFill>
                      <a:srgbClr val="FFFF00"/>
                    </a:solidFill>
                  </a:tcPr>
                </a:tc>
                <a:tc>
                  <a:txBody>
                    <a:bodyPr/>
                    <a:lstStyle/>
                    <a:p>
                      <a:pPr algn="ctr" fontAlgn="b"/>
                      <a:r>
                        <a:rPr lang="en-US" sz="1400" u="none" strike="noStrike">
                          <a:effectLst/>
                        </a:rPr>
                        <a:t>WCSS</a:t>
                      </a:r>
                      <a:endParaRPr lang="en-US" sz="1400" b="0" i="0" u="none" strike="noStrike">
                        <a:solidFill>
                          <a:srgbClr val="FFFFFF"/>
                        </a:solidFill>
                        <a:effectLst/>
                        <a:latin typeface="Arial" panose="020B0604020202020204" pitchFamily="34" charset="0"/>
                      </a:endParaRPr>
                    </a:p>
                  </a:txBody>
                  <a:tcPr marL="7618" marR="7618" marT="7616" marB="0" anchor="b">
                    <a:solidFill>
                      <a:srgbClr val="FFFF00"/>
                    </a:solidFill>
                  </a:tcPr>
                </a:tc>
                <a:tc>
                  <a:txBody>
                    <a:bodyPr/>
                    <a:lstStyle/>
                    <a:p>
                      <a:pPr algn="ctr" fontAlgn="b"/>
                      <a:r>
                        <a:rPr lang="he-IL" sz="1400" u="none" strike="noStrike" dirty="0">
                          <a:effectLst/>
                        </a:rPr>
                        <a:t>0.103316</a:t>
                      </a:r>
                      <a:endParaRPr lang="he-IL" sz="1400" b="0" i="0" u="none" strike="noStrike" dirty="0">
                        <a:solidFill>
                          <a:srgbClr val="FFFFFF"/>
                        </a:solidFill>
                        <a:effectLst/>
                        <a:latin typeface="Arial" panose="020B0604020202020204" pitchFamily="34" charset="0"/>
                      </a:endParaRPr>
                    </a:p>
                  </a:txBody>
                  <a:tcPr marL="7618" marR="7618" marT="7616" marB="0" anchor="b">
                    <a:solidFill>
                      <a:srgbClr val="FFFF00"/>
                    </a:solidFill>
                  </a:tcPr>
                </a:tc>
                <a:extLst>
                  <a:ext uri="{0D108BD9-81ED-4DB2-BD59-A6C34878D82A}">
                    <a16:rowId xmlns:a16="http://schemas.microsoft.com/office/drawing/2014/main" val="10011"/>
                  </a:ext>
                </a:extLst>
              </a:tr>
            </a:tbl>
          </a:graphicData>
        </a:graphic>
      </p:graphicFrame>
      <p:sp>
        <p:nvSpPr>
          <p:cNvPr id="2" name="מציין מיקום של מספר שקופית 1"/>
          <p:cNvSpPr>
            <a:spLocks noGrp="1"/>
          </p:cNvSpPr>
          <p:nvPr>
            <p:ph type="sldNum" sz="quarter" idx="12"/>
          </p:nvPr>
        </p:nvSpPr>
        <p:spPr/>
        <p:txBody>
          <a:bodyPr/>
          <a:lstStyle/>
          <a:p>
            <a:fld id="{14452C20-59BC-40FC-8A2C-7AA168804D5B}" type="slidenum">
              <a:rPr lang="he-IL" smtClean="0"/>
              <a:pPr/>
              <a:t>86</a:t>
            </a:fld>
            <a:endParaRPr lang="he-IL" dirty="0"/>
          </a:p>
        </p:txBody>
      </p:sp>
    </p:spTree>
    <p:extLst>
      <p:ext uri="{BB962C8B-B14F-4D97-AF65-F5344CB8AC3E}">
        <p14:creationId xmlns:p14="http://schemas.microsoft.com/office/powerpoint/2010/main" val="174283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74889" y="436563"/>
            <a:ext cx="7439025" cy="442912"/>
          </a:xfrm>
        </p:spPr>
        <p:txBody>
          <a:bodyPr>
            <a:normAutofit fontScale="90000"/>
          </a:bodyPr>
          <a:lstStyle/>
          <a:p>
            <a:pPr eaLnBrk="1" hangingPunct="1"/>
            <a:r>
              <a:rPr lang="en-US" altLang="en-US" sz="3200"/>
              <a:t>Comments on the </a:t>
            </a:r>
            <a:r>
              <a:rPr lang="en-US" altLang="en-US" sz="3200" i="1"/>
              <a:t>K-Means</a:t>
            </a:r>
            <a:r>
              <a:rPr lang="en-US" altLang="en-US" sz="3200"/>
              <a:t> Method</a:t>
            </a:r>
            <a:endParaRPr lang="en-US" altLang="en-US" sz="2400" b="1"/>
          </a:p>
        </p:txBody>
      </p:sp>
      <p:sp>
        <p:nvSpPr>
          <p:cNvPr id="20483" name="Rectangle 3"/>
          <p:cNvSpPr>
            <a:spLocks noGrp="1" noChangeArrowheads="1"/>
          </p:cNvSpPr>
          <p:nvPr>
            <p:ph type="body" idx="1"/>
          </p:nvPr>
        </p:nvSpPr>
        <p:spPr>
          <a:xfrm>
            <a:off x="1828800" y="1371600"/>
            <a:ext cx="8534400" cy="5257800"/>
          </a:xfrm>
        </p:spPr>
        <p:txBody>
          <a:bodyPr/>
          <a:lstStyle/>
          <a:p>
            <a:pPr eaLnBrk="1" hangingPunct="1">
              <a:lnSpc>
                <a:spcPct val="120000"/>
              </a:lnSpc>
            </a:pPr>
            <a:r>
              <a:rPr lang="en-US" altLang="en-US" sz="2000" u="sng"/>
              <a:t>Strength:</a:t>
            </a:r>
            <a:r>
              <a:rPr lang="en-US" altLang="en-US" sz="2000"/>
              <a:t> </a:t>
            </a:r>
            <a:r>
              <a:rPr lang="en-US" altLang="en-US" sz="2000" i="1"/>
              <a:t>Efficient</a:t>
            </a:r>
            <a:r>
              <a:rPr lang="en-US" altLang="en-US" sz="2000"/>
              <a:t>: </a:t>
            </a:r>
            <a:r>
              <a:rPr lang="en-US" altLang="en-US" sz="2000" i="1"/>
              <a:t>O</a:t>
            </a:r>
            <a:r>
              <a:rPr lang="en-US" altLang="en-US" sz="2000"/>
              <a:t>(</a:t>
            </a:r>
            <a:r>
              <a:rPr lang="en-US" altLang="en-US" sz="2000" i="1"/>
              <a:t>tkn</a:t>
            </a:r>
            <a:r>
              <a:rPr lang="en-US" altLang="en-US" sz="2000"/>
              <a:t>), where </a:t>
            </a:r>
            <a:r>
              <a:rPr lang="en-US" altLang="en-US" sz="2000" i="1"/>
              <a:t>n</a:t>
            </a:r>
            <a:r>
              <a:rPr lang="en-US" altLang="en-US" sz="2000"/>
              <a:t> is # objects, </a:t>
            </a:r>
            <a:r>
              <a:rPr lang="en-US" altLang="en-US" sz="2000" i="1"/>
              <a:t>k</a:t>
            </a:r>
            <a:r>
              <a:rPr lang="en-US" altLang="en-US" sz="2000"/>
              <a:t> is # clusters, and </a:t>
            </a:r>
            <a:r>
              <a:rPr lang="en-US" altLang="en-US" sz="2000" i="1"/>
              <a:t>t  </a:t>
            </a:r>
            <a:r>
              <a:rPr lang="en-US" altLang="en-US" sz="2000"/>
              <a:t>is # iterations. Normally, </a:t>
            </a:r>
            <a:r>
              <a:rPr lang="en-US" altLang="en-US" sz="2000" i="1"/>
              <a:t>k</a:t>
            </a:r>
            <a:r>
              <a:rPr lang="en-US" altLang="en-US" sz="2000"/>
              <a:t>, </a:t>
            </a:r>
            <a:r>
              <a:rPr lang="en-US" altLang="en-US" sz="2000" i="1"/>
              <a:t>t</a:t>
            </a:r>
            <a:r>
              <a:rPr lang="en-US" altLang="en-US" sz="2000"/>
              <a:t> &lt;&lt; </a:t>
            </a:r>
            <a:r>
              <a:rPr lang="en-US" altLang="en-US" sz="2000" i="1"/>
              <a:t>n</a:t>
            </a:r>
            <a:r>
              <a:rPr lang="en-US" altLang="en-US" sz="2000"/>
              <a:t>.</a:t>
            </a:r>
          </a:p>
          <a:p>
            <a:pPr lvl="2" eaLnBrk="1" hangingPunct="1">
              <a:lnSpc>
                <a:spcPct val="120000"/>
              </a:lnSpc>
            </a:pPr>
            <a:r>
              <a:rPr lang="en-US" altLang="ko-KR">
                <a:ea typeface="Gulim" pitchFamily="34" charset="-127"/>
              </a:rPr>
              <a:t>Comparing: PAM: O(k(n-k)</a:t>
            </a:r>
            <a:r>
              <a:rPr lang="en-US" altLang="ko-KR" baseline="30000">
                <a:ea typeface="Gulim" pitchFamily="34" charset="-127"/>
              </a:rPr>
              <a:t>2</a:t>
            </a:r>
            <a:r>
              <a:rPr lang="en-US" altLang="ko-KR">
                <a:ea typeface="Gulim" pitchFamily="34" charset="-127"/>
              </a:rPr>
              <a:t> ), CLARA: O(ks</a:t>
            </a:r>
            <a:r>
              <a:rPr lang="en-US" altLang="ko-KR" baseline="30000">
                <a:ea typeface="Gulim" pitchFamily="34" charset="-127"/>
              </a:rPr>
              <a:t>2</a:t>
            </a:r>
            <a:r>
              <a:rPr lang="en-US" altLang="ko-KR">
                <a:ea typeface="Gulim" pitchFamily="34" charset="-127"/>
              </a:rPr>
              <a:t> + k(n-k))</a:t>
            </a:r>
            <a:endParaRPr lang="en-US" altLang="en-US"/>
          </a:p>
          <a:p>
            <a:pPr eaLnBrk="1" hangingPunct="1">
              <a:lnSpc>
                <a:spcPct val="120000"/>
              </a:lnSpc>
            </a:pPr>
            <a:r>
              <a:rPr lang="en-US" altLang="en-US" sz="2000" u="sng"/>
              <a:t>Comment:</a:t>
            </a:r>
            <a:r>
              <a:rPr lang="en-US" altLang="en-US" sz="2000"/>
              <a:t> Often terminates at a </a:t>
            </a:r>
            <a:r>
              <a:rPr lang="en-US" altLang="en-US" sz="2000" i="1"/>
              <a:t>local optimal</a:t>
            </a:r>
            <a:r>
              <a:rPr lang="en-US" altLang="en-US" sz="2000"/>
              <a:t>. </a:t>
            </a:r>
          </a:p>
          <a:p>
            <a:pPr eaLnBrk="1" hangingPunct="1">
              <a:lnSpc>
                <a:spcPct val="120000"/>
              </a:lnSpc>
            </a:pPr>
            <a:r>
              <a:rPr lang="en-US" altLang="en-US" sz="2000" u="sng"/>
              <a:t>Weakness</a:t>
            </a:r>
            <a:endParaRPr lang="en-US" altLang="en-US" sz="2000"/>
          </a:p>
          <a:p>
            <a:pPr lvl="1" eaLnBrk="1" hangingPunct="1">
              <a:lnSpc>
                <a:spcPct val="120000"/>
              </a:lnSpc>
            </a:pPr>
            <a:r>
              <a:rPr lang="en-US" altLang="en-US" sz="2000"/>
              <a:t>Applicable only to objects in a continuous n-dimensional space </a:t>
            </a:r>
            <a:endParaRPr lang="en-US" altLang="en-US" sz="2000" i="1"/>
          </a:p>
          <a:p>
            <a:pPr lvl="2" eaLnBrk="1" hangingPunct="1">
              <a:lnSpc>
                <a:spcPct val="120000"/>
              </a:lnSpc>
            </a:pPr>
            <a:r>
              <a:rPr lang="en-US" altLang="en-US"/>
              <a:t>Using the k-modes method for categorical data</a:t>
            </a:r>
          </a:p>
          <a:p>
            <a:pPr lvl="2" eaLnBrk="1" hangingPunct="1">
              <a:lnSpc>
                <a:spcPct val="120000"/>
              </a:lnSpc>
            </a:pPr>
            <a:r>
              <a:rPr lang="en-US" altLang="en-US"/>
              <a:t>In comparison, k-medoids can be applied to a wide range of data</a:t>
            </a:r>
          </a:p>
          <a:p>
            <a:pPr lvl="1" eaLnBrk="1" hangingPunct="1">
              <a:lnSpc>
                <a:spcPct val="120000"/>
              </a:lnSpc>
            </a:pPr>
            <a:r>
              <a:rPr lang="en-US" altLang="en-US" sz="2000"/>
              <a:t>Need to specify </a:t>
            </a:r>
            <a:r>
              <a:rPr lang="en-US" altLang="en-US" sz="2000" i="1"/>
              <a:t>k, </a:t>
            </a:r>
            <a:r>
              <a:rPr lang="en-US" altLang="en-US" sz="2000"/>
              <a:t>the </a:t>
            </a:r>
            <a:r>
              <a:rPr lang="en-US" altLang="en-US" sz="2000" i="1"/>
              <a:t>number</a:t>
            </a:r>
            <a:r>
              <a:rPr lang="en-US" altLang="en-US" sz="2000"/>
              <a:t> of clusters, in advance (there are ways to automatically determine the best k (see Hastie et al., 2009)</a:t>
            </a:r>
          </a:p>
          <a:p>
            <a:pPr lvl="1" eaLnBrk="1" hangingPunct="1">
              <a:lnSpc>
                <a:spcPct val="120000"/>
              </a:lnSpc>
            </a:pPr>
            <a:r>
              <a:rPr lang="en-US" altLang="en-US" sz="2000"/>
              <a:t>Sensitive to noisy data and </a:t>
            </a:r>
            <a:r>
              <a:rPr lang="en-US" altLang="en-US" sz="2000" i="1"/>
              <a:t>outliers</a:t>
            </a:r>
            <a:endParaRPr lang="en-US" altLang="en-US" sz="2000"/>
          </a:p>
          <a:p>
            <a:pPr lvl="1" eaLnBrk="1" hangingPunct="1">
              <a:lnSpc>
                <a:spcPct val="120000"/>
              </a:lnSpc>
            </a:pPr>
            <a:r>
              <a:rPr lang="en-US" altLang="en-US" sz="2000"/>
              <a:t>Not suitable to discover clusters with </a:t>
            </a:r>
            <a:r>
              <a:rPr lang="en-US" altLang="en-US" sz="2000" i="1"/>
              <a:t>non-convex shapes</a:t>
            </a:r>
          </a:p>
        </p:txBody>
      </p:sp>
      <p:sp>
        <p:nvSpPr>
          <p:cNvPr id="2048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E9BDE1D-A52A-40D2-BB3A-C3A168DAC580}" type="slidenum">
              <a:rPr lang="en-US" altLang="en-US" sz="1200"/>
              <a:pPr eaLnBrk="1" hangingPunct="1"/>
              <a:t>87</a:t>
            </a:fld>
            <a:endParaRPr lang="en-US" altLang="en-US" sz="1200"/>
          </a:p>
        </p:txBody>
      </p:sp>
    </p:spTree>
    <p:extLst>
      <p:ext uri="{BB962C8B-B14F-4D97-AF65-F5344CB8AC3E}">
        <p14:creationId xmlns:p14="http://schemas.microsoft.com/office/powerpoint/2010/main" val="67629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sz="3200"/>
              <a:t>Variations of the </a:t>
            </a:r>
            <a:r>
              <a:rPr lang="en-US" altLang="en-US" sz="3200" i="1"/>
              <a:t>K-Means</a:t>
            </a:r>
            <a:r>
              <a:rPr lang="en-US" altLang="en-US" sz="3200"/>
              <a:t> Method</a:t>
            </a:r>
            <a:endParaRPr lang="en-US" altLang="en-US" sz="2400" b="1"/>
          </a:p>
        </p:txBody>
      </p:sp>
      <p:sp>
        <p:nvSpPr>
          <p:cNvPr id="21507" name="Rectangle 3"/>
          <p:cNvSpPr>
            <a:spLocks noGrp="1" noChangeArrowheads="1"/>
          </p:cNvSpPr>
          <p:nvPr>
            <p:ph type="body" sz="half" idx="1"/>
          </p:nvPr>
        </p:nvSpPr>
        <p:spPr>
          <a:xfrm>
            <a:off x="1905000" y="1371600"/>
            <a:ext cx="8458200" cy="5105400"/>
          </a:xfrm>
        </p:spPr>
        <p:txBody>
          <a:bodyPr/>
          <a:lstStyle/>
          <a:p>
            <a:pPr eaLnBrk="1" hangingPunct="1">
              <a:lnSpc>
                <a:spcPct val="150000"/>
              </a:lnSpc>
            </a:pPr>
            <a:r>
              <a:rPr lang="en-US" altLang="en-US" sz="2000"/>
              <a:t>Most of the variants of the </a:t>
            </a:r>
            <a:r>
              <a:rPr lang="en-US" altLang="en-US" sz="2000" i="1"/>
              <a:t>k-means</a:t>
            </a:r>
            <a:r>
              <a:rPr lang="en-US" altLang="en-US" sz="2000"/>
              <a:t> which differ in</a:t>
            </a:r>
          </a:p>
          <a:p>
            <a:pPr lvl="1" eaLnBrk="1" hangingPunct="1">
              <a:lnSpc>
                <a:spcPct val="150000"/>
              </a:lnSpc>
            </a:pPr>
            <a:r>
              <a:rPr lang="en-US" altLang="en-US" sz="2000"/>
              <a:t>Selection of the initial </a:t>
            </a:r>
            <a:r>
              <a:rPr lang="en-US" altLang="en-US" sz="2000" i="1"/>
              <a:t>k</a:t>
            </a:r>
            <a:r>
              <a:rPr lang="en-US" altLang="en-US" sz="2000"/>
              <a:t> means</a:t>
            </a:r>
          </a:p>
          <a:p>
            <a:pPr lvl="1" eaLnBrk="1" hangingPunct="1">
              <a:lnSpc>
                <a:spcPct val="150000"/>
              </a:lnSpc>
            </a:pPr>
            <a:r>
              <a:rPr lang="en-US" altLang="en-US" sz="2000"/>
              <a:t>Dissimilarity calculations</a:t>
            </a:r>
          </a:p>
          <a:p>
            <a:pPr lvl="1" eaLnBrk="1" hangingPunct="1">
              <a:lnSpc>
                <a:spcPct val="150000"/>
              </a:lnSpc>
            </a:pPr>
            <a:r>
              <a:rPr lang="en-US" altLang="en-US" sz="2000"/>
              <a:t>Strategies to calculate cluster means</a:t>
            </a:r>
          </a:p>
          <a:p>
            <a:pPr eaLnBrk="1" hangingPunct="1">
              <a:lnSpc>
                <a:spcPct val="150000"/>
              </a:lnSpc>
            </a:pPr>
            <a:r>
              <a:rPr lang="en-US" altLang="en-US" sz="2000"/>
              <a:t>Handling categorical data: </a:t>
            </a:r>
            <a:r>
              <a:rPr lang="en-US" altLang="en-US" sz="2000" i="1"/>
              <a:t>k-modes</a:t>
            </a:r>
            <a:endParaRPr lang="en-US" altLang="en-US" sz="2000"/>
          </a:p>
          <a:p>
            <a:pPr lvl="1" eaLnBrk="1" hangingPunct="1">
              <a:lnSpc>
                <a:spcPct val="150000"/>
              </a:lnSpc>
            </a:pPr>
            <a:r>
              <a:rPr lang="en-US" altLang="en-US" sz="2000"/>
              <a:t>Replacing means of clusters with </a:t>
            </a:r>
            <a:r>
              <a:rPr lang="en-US" altLang="en-US" sz="2000" u="sng"/>
              <a:t>modes</a:t>
            </a:r>
            <a:endParaRPr lang="en-US" altLang="en-US" sz="2000"/>
          </a:p>
          <a:p>
            <a:pPr lvl="1" eaLnBrk="1" hangingPunct="1">
              <a:lnSpc>
                <a:spcPct val="150000"/>
              </a:lnSpc>
            </a:pPr>
            <a:r>
              <a:rPr lang="en-US" altLang="en-US" sz="2000"/>
              <a:t>Using new dissimilarity measures to deal with categorical objects</a:t>
            </a:r>
          </a:p>
          <a:p>
            <a:pPr lvl="1" eaLnBrk="1" hangingPunct="1">
              <a:lnSpc>
                <a:spcPct val="150000"/>
              </a:lnSpc>
            </a:pPr>
            <a:r>
              <a:rPr lang="en-US" altLang="en-US" sz="2000"/>
              <a:t>Using a </a:t>
            </a:r>
            <a:r>
              <a:rPr lang="en-US" altLang="en-US" sz="2000" u="sng"/>
              <a:t>frequency</a:t>
            </a:r>
            <a:r>
              <a:rPr lang="en-US" altLang="en-US" sz="2000"/>
              <a:t>-based method to update modes of clusters</a:t>
            </a:r>
          </a:p>
          <a:p>
            <a:pPr lvl="1" eaLnBrk="1" hangingPunct="1">
              <a:lnSpc>
                <a:spcPct val="150000"/>
              </a:lnSpc>
            </a:pPr>
            <a:r>
              <a:rPr lang="en-US" altLang="en-US" sz="2000"/>
              <a:t>A mixture of categorical and numerical data: </a:t>
            </a:r>
            <a:r>
              <a:rPr lang="en-US" altLang="en-US" sz="2000" i="1"/>
              <a:t>k-prototype</a:t>
            </a:r>
            <a:r>
              <a:rPr lang="en-US" altLang="en-US" sz="2000"/>
              <a:t> method</a:t>
            </a:r>
          </a:p>
        </p:txBody>
      </p:sp>
      <p:graphicFrame>
        <p:nvGraphicFramePr>
          <p:cNvPr id="21508" name="Object 4"/>
          <p:cNvGraphicFramePr>
            <a:graphicFrameLocks noGrp="1" noChangeAspect="1"/>
          </p:cNvGraphicFramePr>
          <p:nvPr>
            <p:ph sz="half" idx="2"/>
          </p:nvPr>
        </p:nvGraphicFramePr>
        <p:xfrm>
          <a:off x="7620000" y="1981200"/>
          <a:ext cx="2687638" cy="1371600"/>
        </p:xfrm>
        <a:graphic>
          <a:graphicData uri="http://schemas.openxmlformats.org/presentationml/2006/ole">
            <mc:AlternateContent xmlns:mc="http://schemas.openxmlformats.org/markup-compatibility/2006">
              <mc:Choice xmlns:v="urn:schemas-microsoft-com:vml" Requires="v">
                <p:oleObj spid="_x0000_s16391" name="SmartDraw" r:id="rId4" imgW="2688336" imgH="1371600" progId="SmartDraw.2">
                  <p:embed/>
                </p:oleObj>
              </mc:Choice>
              <mc:Fallback>
                <p:oleObj name="SmartDraw" r:id="rId4" imgW="2688336" imgH="1371600" progId="SmartDraw.2">
                  <p:embed/>
                  <p:pic>
                    <p:nvPicPr>
                      <p:cNvPr id="215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1981200"/>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9"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3993C1E-D61D-4CE0-8C3D-10C4F626CD04}" type="slidenum">
              <a:rPr lang="en-US" altLang="en-US" sz="1200"/>
              <a:pPr eaLnBrk="1" hangingPunct="1"/>
              <a:t>88</a:t>
            </a:fld>
            <a:endParaRPr lang="en-US" altLang="en-US" sz="1200"/>
          </a:p>
        </p:txBody>
      </p:sp>
    </p:spTree>
    <p:extLst>
      <p:ext uri="{BB962C8B-B14F-4D97-AF65-F5344CB8AC3E}">
        <p14:creationId xmlns:p14="http://schemas.microsoft.com/office/powerpoint/2010/main" val="1935582140"/>
      </p:ext>
    </p:extLst>
  </p:cSld>
  <p:clrMapOvr>
    <a:masterClrMapping/>
  </p:clrMapOvr>
  <p:transition>
    <p:zo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1752600" y="304800"/>
            <a:ext cx="8566150" cy="609600"/>
          </a:xfrm>
        </p:spPr>
        <p:txBody>
          <a:bodyPr/>
          <a:lstStyle/>
          <a:p>
            <a:pPr eaLnBrk="1" hangingPunct="1"/>
            <a:r>
              <a:rPr lang="en-US" altLang="ko-KR" sz="3200">
                <a:ea typeface="Gulim" pitchFamily="34" charset="-127"/>
              </a:rPr>
              <a:t>What Is the Problem of the K-Means Method?</a:t>
            </a:r>
            <a:endParaRPr lang="en-US" altLang="en-US" sz="3200">
              <a:ea typeface="Gulim" pitchFamily="34" charset="-127"/>
            </a:endParaRPr>
          </a:p>
        </p:txBody>
      </p:sp>
      <p:sp>
        <p:nvSpPr>
          <p:cNvPr id="22531" name="Rectangle 1027"/>
          <p:cNvSpPr>
            <a:spLocks noGrp="1" noChangeArrowheads="1"/>
          </p:cNvSpPr>
          <p:nvPr>
            <p:ph type="body" idx="1"/>
          </p:nvPr>
        </p:nvSpPr>
        <p:spPr>
          <a:xfrm>
            <a:off x="1828800" y="1371600"/>
            <a:ext cx="8534400" cy="4572000"/>
          </a:xfrm>
        </p:spPr>
        <p:txBody>
          <a:bodyPr/>
          <a:lstStyle/>
          <a:p>
            <a:pPr eaLnBrk="1" hangingPunct="1">
              <a:lnSpc>
                <a:spcPct val="150000"/>
              </a:lnSpc>
            </a:pPr>
            <a:r>
              <a:rPr lang="en-US" altLang="ko-KR" sz="2000">
                <a:ea typeface="Gulim" pitchFamily="34" charset="-127"/>
              </a:rPr>
              <a:t>The k-means algorithm is sensitive to outliers !</a:t>
            </a:r>
          </a:p>
          <a:p>
            <a:pPr lvl="1" eaLnBrk="1" hangingPunct="1">
              <a:lnSpc>
                <a:spcPct val="150000"/>
              </a:lnSpc>
            </a:pPr>
            <a:r>
              <a:rPr lang="en-US" altLang="ko-KR" sz="2000">
                <a:ea typeface="Gulim" pitchFamily="34" charset="-127"/>
              </a:rPr>
              <a:t>Since an object with an extremely large value may substantially distort the distribution of the data</a:t>
            </a:r>
          </a:p>
          <a:p>
            <a:pPr eaLnBrk="1" hangingPunct="1">
              <a:lnSpc>
                <a:spcPct val="150000"/>
              </a:lnSpc>
            </a:pPr>
            <a:r>
              <a:rPr lang="en-US" altLang="ko-KR" sz="2000">
                <a:ea typeface="Gulim" pitchFamily="34" charset="-127"/>
              </a:rPr>
              <a:t>K-Medoids:  Instead of taking the </a:t>
            </a:r>
            <a:r>
              <a:rPr lang="en-US" altLang="ko-KR" sz="2000" b="1">
                <a:ea typeface="Gulim" pitchFamily="34" charset="-127"/>
              </a:rPr>
              <a:t>mean</a:t>
            </a:r>
            <a:r>
              <a:rPr lang="en-US" altLang="ko-KR" sz="2000">
                <a:ea typeface="Gulim" pitchFamily="34" charset="-127"/>
              </a:rPr>
              <a:t> value of the object in a cluster as a reference point, </a:t>
            </a:r>
            <a:r>
              <a:rPr lang="en-US" altLang="ko-KR" sz="2000" b="1">
                <a:ea typeface="Gulim" pitchFamily="34" charset="-127"/>
              </a:rPr>
              <a:t>medoids</a:t>
            </a:r>
            <a:r>
              <a:rPr lang="en-US" altLang="ko-KR" sz="2000">
                <a:ea typeface="Gulim" pitchFamily="34" charset="-127"/>
              </a:rPr>
              <a:t> can be used, which is the </a:t>
            </a:r>
            <a:r>
              <a:rPr lang="en-US" altLang="ko-KR" sz="2000" b="1">
                <a:ea typeface="Gulim" pitchFamily="34" charset="-127"/>
              </a:rPr>
              <a:t>most centrally located</a:t>
            </a:r>
            <a:r>
              <a:rPr lang="en-US" altLang="ko-KR" sz="2000">
                <a:ea typeface="Gulim" pitchFamily="34" charset="-127"/>
              </a:rPr>
              <a:t> object in a cluster</a:t>
            </a:r>
          </a:p>
        </p:txBody>
      </p:sp>
      <p:sp>
        <p:nvSpPr>
          <p:cNvPr id="22533" name="Slide Number Placeholder 17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058F781-C091-419A-BFD9-4CBF44A8DFD0}" type="slidenum">
              <a:rPr lang="en-US" altLang="en-US" sz="1200"/>
              <a:pPr eaLnBrk="1" hangingPunct="1"/>
              <a:t>89</a:t>
            </a:fld>
            <a:endParaRPr lang="en-US" altLang="en-US" sz="1200"/>
          </a:p>
        </p:txBody>
      </p:sp>
      <p:grpSp>
        <p:nvGrpSpPr>
          <p:cNvPr id="173" name="Group 1028"/>
          <p:cNvGrpSpPr>
            <a:grpSpLocks/>
          </p:cNvGrpSpPr>
          <p:nvPr/>
        </p:nvGrpSpPr>
        <p:grpSpPr bwMode="auto">
          <a:xfrm>
            <a:off x="3018692" y="4591050"/>
            <a:ext cx="5257800" cy="1765300"/>
            <a:chOff x="1344" y="3072"/>
            <a:chExt cx="3312" cy="1112"/>
          </a:xfrm>
        </p:grpSpPr>
        <p:grpSp>
          <p:nvGrpSpPr>
            <p:cNvPr id="174" name="Group 1029"/>
            <p:cNvGrpSpPr>
              <a:grpSpLocks/>
            </p:cNvGrpSpPr>
            <p:nvPr/>
          </p:nvGrpSpPr>
          <p:grpSpPr bwMode="auto">
            <a:xfrm>
              <a:off x="1344" y="3072"/>
              <a:ext cx="1248" cy="1112"/>
              <a:chOff x="1728" y="864"/>
              <a:chExt cx="1396" cy="1208"/>
            </a:xfrm>
          </p:grpSpPr>
          <p:sp>
            <p:nvSpPr>
              <p:cNvPr id="261" name="Rectangle 1030"/>
              <p:cNvSpPr>
                <a:spLocks noChangeArrowheads="1"/>
              </p:cNvSpPr>
              <p:nvPr/>
            </p:nvSpPr>
            <p:spPr bwMode="auto">
              <a:xfrm>
                <a:off x="1728" y="8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2" name="Rectangle 1031"/>
              <p:cNvSpPr>
                <a:spLocks noChangeArrowheads="1"/>
              </p:cNvSpPr>
              <p:nvPr/>
            </p:nvSpPr>
            <p:spPr bwMode="auto">
              <a:xfrm>
                <a:off x="1861" y="9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3" name="Line 1032"/>
              <p:cNvSpPr>
                <a:spLocks noChangeShapeType="1"/>
              </p:cNvSpPr>
              <p:nvPr/>
            </p:nvSpPr>
            <p:spPr bwMode="auto">
              <a:xfrm>
                <a:off x="1861" y="18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1033"/>
              <p:cNvSpPr>
                <a:spLocks noChangeShapeType="1"/>
              </p:cNvSpPr>
              <p:nvPr/>
            </p:nvSpPr>
            <p:spPr bwMode="auto">
              <a:xfrm>
                <a:off x="1861" y="17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1034"/>
              <p:cNvSpPr>
                <a:spLocks noChangeShapeType="1"/>
              </p:cNvSpPr>
              <p:nvPr/>
            </p:nvSpPr>
            <p:spPr bwMode="auto">
              <a:xfrm>
                <a:off x="1861" y="16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Line 1035"/>
              <p:cNvSpPr>
                <a:spLocks noChangeShapeType="1"/>
              </p:cNvSpPr>
              <p:nvPr/>
            </p:nvSpPr>
            <p:spPr bwMode="auto">
              <a:xfrm>
                <a:off x="1861" y="15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Line 1036"/>
              <p:cNvSpPr>
                <a:spLocks noChangeShapeType="1"/>
              </p:cNvSpPr>
              <p:nvPr/>
            </p:nvSpPr>
            <p:spPr bwMode="auto">
              <a:xfrm>
                <a:off x="1861" y="14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8" name="Line 1037"/>
              <p:cNvSpPr>
                <a:spLocks noChangeShapeType="1"/>
              </p:cNvSpPr>
              <p:nvPr/>
            </p:nvSpPr>
            <p:spPr bwMode="auto">
              <a:xfrm>
                <a:off x="1861" y="13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1038"/>
              <p:cNvSpPr>
                <a:spLocks noChangeShapeType="1"/>
              </p:cNvSpPr>
              <p:nvPr/>
            </p:nvSpPr>
            <p:spPr bwMode="auto">
              <a:xfrm>
                <a:off x="1861" y="12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0" name="Line 1039"/>
              <p:cNvSpPr>
                <a:spLocks noChangeShapeType="1"/>
              </p:cNvSpPr>
              <p:nvPr/>
            </p:nvSpPr>
            <p:spPr bwMode="auto">
              <a:xfrm>
                <a:off x="1861" y="11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1" name="Line 1040"/>
              <p:cNvSpPr>
                <a:spLocks noChangeShapeType="1"/>
              </p:cNvSpPr>
              <p:nvPr/>
            </p:nvSpPr>
            <p:spPr bwMode="auto">
              <a:xfrm>
                <a:off x="1861" y="10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Line 1041"/>
              <p:cNvSpPr>
                <a:spLocks noChangeShapeType="1"/>
              </p:cNvSpPr>
              <p:nvPr/>
            </p:nvSpPr>
            <p:spPr bwMode="auto">
              <a:xfrm>
                <a:off x="1861" y="9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3" name="Line 1042"/>
              <p:cNvSpPr>
                <a:spLocks noChangeShapeType="1"/>
              </p:cNvSpPr>
              <p:nvPr/>
            </p:nvSpPr>
            <p:spPr bwMode="auto">
              <a:xfrm>
                <a:off x="19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043"/>
              <p:cNvSpPr>
                <a:spLocks noChangeShapeType="1"/>
              </p:cNvSpPr>
              <p:nvPr/>
            </p:nvSpPr>
            <p:spPr bwMode="auto">
              <a:xfrm>
                <a:off x="2102"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044"/>
              <p:cNvSpPr>
                <a:spLocks noChangeShapeType="1"/>
              </p:cNvSpPr>
              <p:nvPr/>
            </p:nvSpPr>
            <p:spPr bwMode="auto">
              <a:xfrm>
                <a:off x="221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045"/>
              <p:cNvSpPr>
                <a:spLocks noChangeShapeType="1"/>
              </p:cNvSpPr>
              <p:nvPr/>
            </p:nvSpPr>
            <p:spPr bwMode="auto">
              <a:xfrm>
                <a:off x="23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046"/>
              <p:cNvSpPr>
                <a:spLocks noChangeShapeType="1"/>
              </p:cNvSpPr>
              <p:nvPr/>
            </p:nvSpPr>
            <p:spPr bwMode="auto">
              <a:xfrm>
                <a:off x="2460"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Line 1047"/>
              <p:cNvSpPr>
                <a:spLocks noChangeShapeType="1"/>
              </p:cNvSpPr>
              <p:nvPr/>
            </p:nvSpPr>
            <p:spPr bwMode="auto">
              <a:xfrm>
                <a:off x="25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 name="Line 1048"/>
              <p:cNvSpPr>
                <a:spLocks noChangeShapeType="1"/>
              </p:cNvSpPr>
              <p:nvPr/>
            </p:nvSpPr>
            <p:spPr bwMode="auto">
              <a:xfrm>
                <a:off x="270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Line 1049"/>
              <p:cNvSpPr>
                <a:spLocks noChangeShapeType="1"/>
              </p:cNvSpPr>
              <p:nvPr/>
            </p:nvSpPr>
            <p:spPr bwMode="auto">
              <a:xfrm>
                <a:off x="2818"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1" name="Line 1050"/>
              <p:cNvSpPr>
                <a:spLocks noChangeShapeType="1"/>
              </p:cNvSpPr>
              <p:nvPr/>
            </p:nvSpPr>
            <p:spPr bwMode="auto">
              <a:xfrm>
                <a:off x="29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 name="Line 1051"/>
              <p:cNvSpPr>
                <a:spLocks noChangeShapeType="1"/>
              </p:cNvSpPr>
              <p:nvPr/>
            </p:nvSpPr>
            <p:spPr bwMode="auto">
              <a:xfrm>
                <a:off x="305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Rectangle 1052"/>
              <p:cNvSpPr>
                <a:spLocks noChangeArrowheads="1"/>
              </p:cNvSpPr>
              <p:nvPr/>
            </p:nvSpPr>
            <p:spPr bwMode="auto">
              <a:xfrm>
                <a:off x="1861" y="9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84" name="Line 1053"/>
              <p:cNvSpPr>
                <a:spLocks noChangeShapeType="1"/>
              </p:cNvSpPr>
              <p:nvPr/>
            </p:nvSpPr>
            <p:spPr bwMode="auto">
              <a:xfrm>
                <a:off x="186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054"/>
              <p:cNvSpPr>
                <a:spLocks noChangeShapeType="1"/>
              </p:cNvSpPr>
              <p:nvPr/>
            </p:nvSpPr>
            <p:spPr bwMode="auto">
              <a:xfrm>
                <a:off x="1849" y="19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055"/>
              <p:cNvSpPr>
                <a:spLocks noChangeShapeType="1"/>
              </p:cNvSpPr>
              <p:nvPr/>
            </p:nvSpPr>
            <p:spPr bwMode="auto">
              <a:xfrm>
                <a:off x="1849" y="18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Line 1056"/>
              <p:cNvSpPr>
                <a:spLocks noChangeShapeType="1"/>
              </p:cNvSpPr>
              <p:nvPr/>
            </p:nvSpPr>
            <p:spPr bwMode="auto">
              <a:xfrm>
                <a:off x="1849" y="17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8" name="Line 1057"/>
              <p:cNvSpPr>
                <a:spLocks noChangeShapeType="1"/>
              </p:cNvSpPr>
              <p:nvPr/>
            </p:nvSpPr>
            <p:spPr bwMode="auto">
              <a:xfrm>
                <a:off x="1849" y="16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9" name="Line 1058"/>
              <p:cNvSpPr>
                <a:spLocks noChangeShapeType="1"/>
              </p:cNvSpPr>
              <p:nvPr/>
            </p:nvSpPr>
            <p:spPr bwMode="auto">
              <a:xfrm>
                <a:off x="1849" y="15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0" name="Line 1059"/>
              <p:cNvSpPr>
                <a:spLocks noChangeShapeType="1"/>
              </p:cNvSpPr>
              <p:nvPr/>
            </p:nvSpPr>
            <p:spPr bwMode="auto">
              <a:xfrm>
                <a:off x="1849" y="14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1060"/>
              <p:cNvSpPr>
                <a:spLocks noChangeShapeType="1"/>
              </p:cNvSpPr>
              <p:nvPr/>
            </p:nvSpPr>
            <p:spPr bwMode="auto">
              <a:xfrm>
                <a:off x="1849" y="13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1061"/>
              <p:cNvSpPr>
                <a:spLocks noChangeShapeType="1"/>
              </p:cNvSpPr>
              <p:nvPr/>
            </p:nvSpPr>
            <p:spPr bwMode="auto">
              <a:xfrm>
                <a:off x="1849" y="12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1062"/>
              <p:cNvSpPr>
                <a:spLocks noChangeShapeType="1"/>
              </p:cNvSpPr>
              <p:nvPr/>
            </p:nvSpPr>
            <p:spPr bwMode="auto">
              <a:xfrm>
                <a:off x="1849" y="11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1063"/>
              <p:cNvSpPr>
                <a:spLocks noChangeShapeType="1"/>
              </p:cNvSpPr>
              <p:nvPr/>
            </p:nvSpPr>
            <p:spPr bwMode="auto">
              <a:xfrm>
                <a:off x="1849" y="10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5" name="Line 1064"/>
              <p:cNvSpPr>
                <a:spLocks noChangeShapeType="1"/>
              </p:cNvSpPr>
              <p:nvPr/>
            </p:nvSpPr>
            <p:spPr bwMode="auto">
              <a:xfrm>
                <a:off x="1849" y="9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Line 1065"/>
              <p:cNvSpPr>
                <a:spLocks noChangeShapeType="1"/>
              </p:cNvSpPr>
              <p:nvPr/>
            </p:nvSpPr>
            <p:spPr bwMode="auto">
              <a:xfrm>
                <a:off x="1861" y="19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 name="Line 1066"/>
              <p:cNvSpPr>
                <a:spLocks noChangeShapeType="1"/>
              </p:cNvSpPr>
              <p:nvPr/>
            </p:nvSpPr>
            <p:spPr bwMode="auto">
              <a:xfrm flipV="1">
                <a:off x="186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Line 1067"/>
              <p:cNvSpPr>
                <a:spLocks noChangeShapeType="1"/>
              </p:cNvSpPr>
              <p:nvPr/>
            </p:nvSpPr>
            <p:spPr bwMode="auto">
              <a:xfrm flipV="1">
                <a:off x="19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1068"/>
              <p:cNvSpPr>
                <a:spLocks noChangeShapeType="1"/>
              </p:cNvSpPr>
              <p:nvPr/>
            </p:nvSpPr>
            <p:spPr bwMode="auto">
              <a:xfrm flipV="1">
                <a:off x="2102"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1069"/>
              <p:cNvSpPr>
                <a:spLocks noChangeShapeType="1"/>
              </p:cNvSpPr>
              <p:nvPr/>
            </p:nvSpPr>
            <p:spPr bwMode="auto">
              <a:xfrm flipV="1">
                <a:off x="221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Line 1070"/>
              <p:cNvSpPr>
                <a:spLocks noChangeShapeType="1"/>
              </p:cNvSpPr>
              <p:nvPr/>
            </p:nvSpPr>
            <p:spPr bwMode="auto">
              <a:xfrm flipV="1">
                <a:off x="23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2" name="Line 1071"/>
              <p:cNvSpPr>
                <a:spLocks noChangeShapeType="1"/>
              </p:cNvSpPr>
              <p:nvPr/>
            </p:nvSpPr>
            <p:spPr bwMode="auto">
              <a:xfrm flipV="1">
                <a:off x="2460"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 name="Line 1072"/>
              <p:cNvSpPr>
                <a:spLocks noChangeShapeType="1"/>
              </p:cNvSpPr>
              <p:nvPr/>
            </p:nvSpPr>
            <p:spPr bwMode="auto">
              <a:xfrm flipV="1">
                <a:off x="25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 name="Line 1073"/>
              <p:cNvSpPr>
                <a:spLocks noChangeShapeType="1"/>
              </p:cNvSpPr>
              <p:nvPr/>
            </p:nvSpPr>
            <p:spPr bwMode="auto">
              <a:xfrm flipV="1">
                <a:off x="270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5" name="Line 1074"/>
              <p:cNvSpPr>
                <a:spLocks noChangeShapeType="1"/>
              </p:cNvSpPr>
              <p:nvPr/>
            </p:nvSpPr>
            <p:spPr bwMode="auto">
              <a:xfrm flipV="1">
                <a:off x="2818"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1075"/>
              <p:cNvSpPr>
                <a:spLocks noChangeShapeType="1"/>
              </p:cNvSpPr>
              <p:nvPr/>
            </p:nvSpPr>
            <p:spPr bwMode="auto">
              <a:xfrm flipV="1">
                <a:off x="29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1076"/>
              <p:cNvSpPr>
                <a:spLocks noChangeShapeType="1"/>
              </p:cNvSpPr>
              <p:nvPr/>
            </p:nvSpPr>
            <p:spPr bwMode="auto">
              <a:xfrm flipV="1">
                <a:off x="305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Freeform 1077"/>
              <p:cNvSpPr>
                <a:spLocks/>
              </p:cNvSpPr>
              <p:nvPr/>
            </p:nvSpPr>
            <p:spPr bwMode="auto">
              <a:xfrm>
                <a:off x="2191" y="15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309" name="Freeform 1078"/>
              <p:cNvSpPr>
                <a:spLocks/>
              </p:cNvSpPr>
              <p:nvPr/>
            </p:nvSpPr>
            <p:spPr bwMode="auto">
              <a:xfrm>
                <a:off x="2191" y="13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310" name="Freeform 1079"/>
              <p:cNvSpPr>
                <a:spLocks/>
              </p:cNvSpPr>
              <p:nvPr/>
            </p:nvSpPr>
            <p:spPr bwMode="auto">
              <a:xfrm>
                <a:off x="2673" y="16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311" name="Freeform 1080"/>
              <p:cNvSpPr>
                <a:spLocks/>
              </p:cNvSpPr>
              <p:nvPr/>
            </p:nvSpPr>
            <p:spPr bwMode="auto">
              <a:xfrm>
                <a:off x="2311" y="12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312" name="Freeform 1081"/>
              <p:cNvSpPr>
                <a:spLocks/>
              </p:cNvSpPr>
              <p:nvPr/>
            </p:nvSpPr>
            <p:spPr bwMode="auto">
              <a:xfrm>
                <a:off x="2191" y="11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313" name="Freeform 1082"/>
              <p:cNvSpPr>
                <a:spLocks/>
              </p:cNvSpPr>
              <p:nvPr/>
            </p:nvSpPr>
            <p:spPr bwMode="auto">
              <a:xfrm>
                <a:off x="2790"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314" name="Freeform 1083"/>
              <p:cNvSpPr>
                <a:spLocks/>
              </p:cNvSpPr>
              <p:nvPr/>
            </p:nvSpPr>
            <p:spPr bwMode="auto">
              <a:xfrm>
                <a:off x="2311" y="14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315" name="Freeform 1084"/>
              <p:cNvSpPr>
                <a:spLocks/>
              </p:cNvSpPr>
              <p:nvPr/>
            </p:nvSpPr>
            <p:spPr bwMode="auto">
              <a:xfrm>
                <a:off x="2432" y="17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316" name="Freeform 1085"/>
              <p:cNvSpPr>
                <a:spLocks/>
              </p:cNvSpPr>
              <p:nvPr/>
            </p:nvSpPr>
            <p:spPr bwMode="auto">
              <a:xfrm>
                <a:off x="2673" y="15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317" name="Freeform 1086"/>
              <p:cNvSpPr>
                <a:spLocks/>
              </p:cNvSpPr>
              <p:nvPr/>
            </p:nvSpPr>
            <p:spPr bwMode="auto">
              <a:xfrm>
                <a:off x="2432"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318" name="Rectangle 1087"/>
              <p:cNvSpPr>
                <a:spLocks noChangeArrowheads="1"/>
              </p:cNvSpPr>
              <p:nvPr/>
            </p:nvSpPr>
            <p:spPr bwMode="auto">
              <a:xfrm>
                <a:off x="1805" y="18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0</a:t>
                </a:r>
                <a:endParaRPr lang="ko-KR" altLang="en-US">
                  <a:ea typeface="Gulim" pitchFamily="34" charset="-127"/>
                </a:endParaRPr>
              </a:p>
            </p:txBody>
          </p:sp>
          <p:sp>
            <p:nvSpPr>
              <p:cNvPr id="319" name="Rectangle 1088"/>
              <p:cNvSpPr>
                <a:spLocks noChangeArrowheads="1"/>
              </p:cNvSpPr>
              <p:nvPr/>
            </p:nvSpPr>
            <p:spPr bwMode="auto">
              <a:xfrm>
                <a:off x="1805" y="17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1</a:t>
                </a:r>
                <a:endParaRPr lang="ko-KR" altLang="en-US">
                  <a:ea typeface="Gulim" pitchFamily="34" charset="-127"/>
                </a:endParaRPr>
              </a:p>
            </p:txBody>
          </p:sp>
          <p:sp>
            <p:nvSpPr>
              <p:cNvPr id="320" name="Rectangle 1089"/>
              <p:cNvSpPr>
                <a:spLocks noChangeArrowheads="1"/>
              </p:cNvSpPr>
              <p:nvPr/>
            </p:nvSpPr>
            <p:spPr bwMode="auto">
              <a:xfrm>
                <a:off x="1805" y="17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2</a:t>
                </a:r>
                <a:endParaRPr lang="ko-KR" altLang="en-US">
                  <a:ea typeface="Gulim" pitchFamily="34" charset="-127"/>
                </a:endParaRPr>
              </a:p>
            </p:txBody>
          </p:sp>
          <p:sp>
            <p:nvSpPr>
              <p:cNvPr id="321" name="Rectangle 1090"/>
              <p:cNvSpPr>
                <a:spLocks noChangeArrowheads="1"/>
              </p:cNvSpPr>
              <p:nvPr/>
            </p:nvSpPr>
            <p:spPr bwMode="auto">
              <a:xfrm>
                <a:off x="1805" y="16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3</a:t>
                </a:r>
                <a:endParaRPr lang="ko-KR" altLang="en-US">
                  <a:ea typeface="Gulim" pitchFamily="34" charset="-127"/>
                </a:endParaRPr>
              </a:p>
            </p:txBody>
          </p:sp>
          <p:sp>
            <p:nvSpPr>
              <p:cNvPr id="322" name="Rectangle 1091"/>
              <p:cNvSpPr>
                <a:spLocks noChangeArrowheads="1"/>
              </p:cNvSpPr>
              <p:nvPr/>
            </p:nvSpPr>
            <p:spPr bwMode="auto">
              <a:xfrm>
                <a:off x="1805" y="15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4</a:t>
                </a:r>
                <a:endParaRPr lang="ko-KR" altLang="en-US">
                  <a:ea typeface="Gulim" pitchFamily="34" charset="-127"/>
                </a:endParaRPr>
              </a:p>
            </p:txBody>
          </p:sp>
          <p:sp>
            <p:nvSpPr>
              <p:cNvPr id="323" name="Rectangle 1092"/>
              <p:cNvSpPr>
                <a:spLocks noChangeArrowheads="1"/>
              </p:cNvSpPr>
              <p:nvPr/>
            </p:nvSpPr>
            <p:spPr bwMode="auto">
              <a:xfrm>
                <a:off x="1805" y="14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5</a:t>
                </a:r>
                <a:endParaRPr lang="ko-KR" altLang="en-US">
                  <a:ea typeface="Gulim" pitchFamily="34" charset="-127"/>
                </a:endParaRPr>
              </a:p>
            </p:txBody>
          </p:sp>
          <p:sp>
            <p:nvSpPr>
              <p:cNvPr id="324" name="Rectangle 1093"/>
              <p:cNvSpPr>
                <a:spLocks noChangeArrowheads="1"/>
              </p:cNvSpPr>
              <p:nvPr/>
            </p:nvSpPr>
            <p:spPr bwMode="auto">
              <a:xfrm>
                <a:off x="1805" y="13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6</a:t>
                </a:r>
                <a:endParaRPr lang="ko-KR" altLang="en-US">
                  <a:ea typeface="Gulim" pitchFamily="34" charset="-127"/>
                </a:endParaRPr>
              </a:p>
            </p:txBody>
          </p:sp>
          <p:sp>
            <p:nvSpPr>
              <p:cNvPr id="325" name="Rectangle 1094"/>
              <p:cNvSpPr>
                <a:spLocks noChangeArrowheads="1"/>
              </p:cNvSpPr>
              <p:nvPr/>
            </p:nvSpPr>
            <p:spPr bwMode="auto">
              <a:xfrm>
                <a:off x="1805" y="12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7</a:t>
                </a:r>
                <a:endParaRPr lang="ko-KR" altLang="en-US">
                  <a:ea typeface="Gulim" pitchFamily="34" charset="-127"/>
                </a:endParaRPr>
              </a:p>
            </p:txBody>
          </p:sp>
          <p:sp>
            <p:nvSpPr>
              <p:cNvPr id="326" name="Rectangle 1095"/>
              <p:cNvSpPr>
                <a:spLocks noChangeArrowheads="1"/>
              </p:cNvSpPr>
              <p:nvPr/>
            </p:nvSpPr>
            <p:spPr bwMode="auto">
              <a:xfrm>
                <a:off x="1805" y="11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8</a:t>
                </a:r>
                <a:endParaRPr lang="ko-KR" altLang="en-US">
                  <a:ea typeface="Gulim" pitchFamily="34" charset="-127"/>
                </a:endParaRPr>
              </a:p>
            </p:txBody>
          </p:sp>
          <p:sp>
            <p:nvSpPr>
              <p:cNvPr id="327" name="Rectangle 1096"/>
              <p:cNvSpPr>
                <a:spLocks noChangeArrowheads="1"/>
              </p:cNvSpPr>
              <p:nvPr/>
            </p:nvSpPr>
            <p:spPr bwMode="auto">
              <a:xfrm>
                <a:off x="1805" y="10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9</a:t>
                </a:r>
                <a:endParaRPr lang="ko-KR" altLang="en-US">
                  <a:ea typeface="Gulim" pitchFamily="34" charset="-127"/>
                </a:endParaRPr>
              </a:p>
            </p:txBody>
          </p:sp>
          <p:sp>
            <p:nvSpPr>
              <p:cNvPr id="328" name="Rectangle 1097"/>
              <p:cNvSpPr>
                <a:spLocks noChangeArrowheads="1"/>
              </p:cNvSpPr>
              <p:nvPr/>
            </p:nvSpPr>
            <p:spPr bwMode="auto">
              <a:xfrm>
                <a:off x="1779" y="9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10</a:t>
                </a:r>
                <a:endParaRPr lang="ko-KR" altLang="en-US">
                  <a:ea typeface="Gulim" pitchFamily="34" charset="-127"/>
                </a:endParaRPr>
              </a:p>
            </p:txBody>
          </p:sp>
          <p:sp>
            <p:nvSpPr>
              <p:cNvPr id="329" name="Rectangle 1098"/>
              <p:cNvSpPr>
                <a:spLocks noChangeArrowheads="1"/>
              </p:cNvSpPr>
              <p:nvPr/>
            </p:nvSpPr>
            <p:spPr bwMode="auto">
              <a:xfrm>
                <a:off x="184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0</a:t>
                </a:r>
                <a:endParaRPr lang="ko-KR" altLang="en-US">
                  <a:ea typeface="Gulim" pitchFamily="34" charset="-127"/>
                </a:endParaRPr>
              </a:p>
            </p:txBody>
          </p:sp>
          <p:sp>
            <p:nvSpPr>
              <p:cNvPr id="330" name="Rectangle 1099"/>
              <p:cNvSpPr>
                <a:spLocks noChangeArrowheads="1"/>
              </p:cNvSpPr>
              <p:nvPr/>
            </p:nvSpPr>
            <p:spPr bwMode="auto">
              <a:xfrm>
                <a:off x="196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1</a:t>
                </a:r>
                <a:endParaRPr lang="ko-KR" altLang="en-US">
                  <a:ea typeface="Gulim" pitchFamily="34" charset="-127"/>
                </a:endParaRPr>
              </a:p>
            </p:txBody>
          </p:sp>
          <p:sp>
            <p:nvSpPr>
              <p:cNvPr id="331" name="Rectangle 1100"/>
              <p:cNvSpPr>
                <a:spLocks noChangeArrowheads="1"/>
              </p:cNvSpPr>
              <p:nvPr/>
            </p:nvSpPr>
            <p:spPr bwMode="auto">
              <a:xfrm>
                <a:off x="2090"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2</a:t>
                </a:r>
                <a:endParaRPr lang="ko-KR" altLang="en-US">
                  <a:ea typeface="Gulim" pitchFamily="34" charset="-127"/>
                </a:endParaRPr>
              </a:p>
            </p:txBody>
          </p:sp>
          <p:sp>
            <p:nvSpPr>
              <p:cNvPr id="332" name="Rectangle 1101"/>
              <p:cNvSpPr>
                <a:spLocks noChangeArrowheads="1"/>
              </p:cNvSpPr>
              <p:nvPr/>
            </p:nvSpPr>
            <p:spPr bwMode="auto">
              <a:xfrm>
                <a:off x="220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3</a:t>
                </a:r>
                <a:endParaRPr lang="ko-KR" altLang="en-US">
                  <a:ea typeface="Gulim" pitchFamily="34" charset="-127"/>
                </a:endParaRPr>
              </a:p>
            </p:txBody>
          </p:sp>
          <p:sp>
            <p:nvSpPr>
              <p:cNvPr id="333" name="Rectangle 1102"/>
              <p:cNvSpPr>
                <a:spLocks noChangeArrowheads="1"/>
              </p:cNvSpPr>
              <p:nvPr/>
            </p:nvSpPr>
            <p:spPr bwMode="auto">
              <a:xfrm>
                <a:off x="232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4</a:t>
                </a:r>
                <a:endParaRPr lang="ko-KR" altLang="en-US">
                  <a:ea typeface="Gulim" pitchFamily="34" charset="-127"/>
                </a:endParaRPr>
              </a:p>
            </p:txBody>
          </p:sp>
          <p:sp>
            <p:nvSpPr>
              <p:cNvPr id="334" name="Rectangle 1103"/>
              <p:cNvSpPr>
                <a:spLocks noChangeArrowheads="1"/>
              </p:cNvSpPr>
              <p:nvPr/>
            </p:nvSpPr>
            <p:spPr bwMode="auto">
              <a:xfrm>
                <a:off x="244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5</a:t>
                </a:r>
                <a:endParaRPr lang="ko-KR" altLang="en-US">
                  <a:ea typeface="Gulim" pitchFamily="34" charset="-127"/>
                </a:endParaRPr>
              </a:p>
            </p:txBody>
          </p:sp>
          <p:sp>
            <p:nvSpPr>
              <p:cNvPr id="335" name="Rectangle 1104"/>
              <p:cNvSpPr>
                <a:spLocks noChangeArrowheads="1"/>
              </p:cNvSpPr>
              <p:nvPr/>
            </p:nvSpPr>
            <p:spPr bwMode="auto">
              <a:xfrm>
                <a:off x="256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6</a:t>
                </a:r>
                <a:endParaRPr lang="ko-KR" altLang="en-US">
                  <a:ea typeface="Gulim" pitchFamily="34" charset="-127"/>
                </a:endParaRPr>
              </a:p>
            </p:txBody>
          </p:sp>
          <p:sp>
            <p:nvSpPr>
              <p:cNvPr id="336" name="Rectangle 1105"/>
              <p:cNvSpPr>
                <a:spLocks noChangeArrowheads="1"/>
              </p:cNvSpPr>
              <p:nvPr/>
            </p:nvSpPr>
            <p:spPr bwMode="auto">
              <a:xfrm>
                <a:off x="268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7</a:t>
                </a:r>
                <a:endParaRPr lang="ko-KR" altLang="en-US">
                  <a:ea typeface="Gulim" pitchFamily="34" charset="-127"/>
                </a:endParaRPr>
              </a:p>
            </p:txBody>
          </p:sp>
          <p:sp>
            <p:nvSpPr>
              <p:cNvPr id="337" name="Rectangle 1106"/>
              <p:cNvSpPr>
                <a:spLocks noChangeArrowheads="1"/>
              </p:cNvSpPr>
              <p:nvPr/>
            </p:nvSpPr>
            <p:spPr bwMode="auto">
              <a:xfrm>
                <a:off x="280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8</a:t>
                </a:r>
                <a:endParaRPr lang="ko-KR" altLang="en-US">
                  <a:ea typeface="Gulim" pitchFamily="34" charset="-127"/>
                </a:endParaRPr>
              </a:p>
            </p:txBody>
          </p:sp>
          <p:sp>
            <p:nvSpPr>
              <p:cNvPr id="338" name="Rectangle 1107"/>
              <p:cNvSpPr>
                <a:spLocks noChangeArrowheads="1"/>
              </p:cNvSpPr>
              <p:nvPr/>
            </p:nvSpPr>
            <p:spPr bwMode="auto">
              <a:xfrm>
                <a:off x="292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9</a:t>
                </a:r>
                <a:endParaRPr lang="ko-KR" altLang="en-US">
                  <a:ea typeface="Gulim" pitchFamily="34" charset="-127"/>
                </a:endParaRPr>
              </a:p>
            </p:txBody>
          </p:sp>
          <p:sp>
            <p:nvSpPr>
              <p:cNvPr id="339" name="Rectangle 1108"/>
              <p:cNvSpPr>
                <a:spLocks noChangeArrowheads="1"/>
              </p:cNvSpPr>
              <p:nvPr/>
            </p:nvSpPr>
            <p:spPr bwMode="auto">
              <a:xfrm>
                <a:off x="3035" y="1962"/>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10</a:t>
                </a:r>
                <a:endParaRPr lang="ko-KR" altLang="en-US">
                  <a:ea typeface="Gulim" pitchFamily="34" charset="-127"/>
                </a:endParaRPr>
              </a:p>
            </p:txBody>
          </p:sp>
          <p:sp>
            <p:nvSpPr>
              <p:cNvPr id="340" name="Rectangle 1109"/>
              <p:cNvSpPr>
                <a:spLocks noChangeArrowheads="1"/>
              </p:cNvSpPr>
              <p:nvPr/>
            </p:nvSpPr>
            <p:spPr bwMode="auto">
              <a:xfrm>
                <a:off x="1728" y="8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175" name="Group 1110"/>
            <p:cNvGrpSpPr>
              <a:grpSpLocks/>
            </p:cNvGrpSpPr>
            <p:nvPr/>
          </p:nvGrpSpPr>
          <p:grpSpPr bwMode="auto">
            <a:xfrm>
              <a:off x="3408" y="3072"/>
              <a:ext cx="1248" cy="1112"/>
              <a:chOff x="3616" y="2464"/>
              <a:chExt cx="1396" cy="1208"/>
            </a:xfrm>
          </p:grpSpPr>
          <p:sp>
            <p:nvSpPr>
              <p:cNvPr id="177" name="Rectangle 1111"/>
              <p:cNvSpPr>
                <a:spLocks noChangeArrowheads="1"/>
              </p:cNvSpPr>
              <p:nvPr/>
            </p:nvSpPr>
            <p:spPr bwMode="auto">
              <a:xfrm>
                <a:off x="3616" y="24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78" name="Rectangle 1112"/>
              <p:cNvSpPr>
                <a:spLocks noChangeArrowheads="1"/>
              </p:cNvSpPr>
              <p:nvPr/>
            </p:nvSpPr>
            <p:spPr bwMode="auto">
              <a:xfrm>
                <a:off x="3749" y="25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79" name="Line 1113"/>
              <p:cNvSpPr>
                <a:spLocks noChangeShapeType="1"/>
              </p:cNvSpPr>
              <p:nvPr/>
            </p:nvSpPr>
            <p:spPr bwMode="auto">
              <a:xfrm>
                <a:off x="3749" y="34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1114"/>
              <p:cNvSpPr>
                <a:spLocks noChangeShapeType="1"/>
              </p:cNvSpPr>
              <p:nvPr/>
            </p:nvSpPr>
            <p:spPr bwMode="auto">
              <a:xfrm>
                <a:off x="3749" y="33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1115"/>
              <p:cNvSpPr>
                <a:spLocks noChangeShapeType="1"/>
              </p:cNvSpPr>
              <p:nvPr/>
            </p:nvSpPr>
            <p:spPr bwMode="auto">
              <a:xfrm>
                <a:off x="3749" y="32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1116"/>
              <p:cNvSpPr>
                <a:spLocks noChangeShapeType="1"/>
              </p:cNvSpPr>
              <p:nvPr/>
            </p:nvSpPr>
            <p:spPr bwMode="auto">
              <a:xfrm>
                <a:off x="3749" y="31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1117"/>
              <p:cNvSpPr>
                <a:spLocks noChangeShapeType="1"/>
              </p:cNvSpPr>
              <p:nvPr/>
            </p:nvSpPr>
            <p:spPr bwMode="auto">
              <a:xfrm>
                <a:off x="3749" y="30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1118"/>
              <p:cNvSpPr>
                <a:spLocks noChangeShapeType="1"/>
              </p:cNvSpPr>
              <p:nvPr/>
            </p:nvSpPr>
            <p:spPr bwMode="auto">
              <a:xfrm>
                <a:off x="3749" y="29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1119"/>
              <p:cNvSpPr>
                <a:spLocks noChangeShapeType="1"/>
              </p:cNvSpPr>
              <p:nvPr/>
            </p:nvSpPr>
            <p:spPr bwMode="auto">
              <a:xfrm>
                <a:off x="3749" y="28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1120"/>
              <p:cNvSpPr>
                <a:spLocks noChangeShapeType="1"/>
              </p:cNvSpPr>
              <p:nvPr/>
            </p:nvSpPr>
            <p:spPr bwMode="auto">
              <a:xfrm>
                <a:off x="3749" y="27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1121"/>
              <p:cNvSpPr>
                <a:spLocks noChangeShapeType="1"/>
              </p:cNvSpPr>
              <p:nvPr/>
            </p:nvSpPr>
            <p:spPr bwMode="auto">
              <a:xfrm>
                <a:off x="3749" y="26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Line 1122"/>
              <p:cNvSpPr>
                <a:spLocks noChangeShapeType="1"/>
              </p:cNvSpPr>
              <p:nvPr/>
            </p:nvSpPr>
            <p:spPr bwMode="auto">
              <a:xfrm>
                <a:off x="3749" y="25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 name="Line 1123"/>
              <p:cNvSpPr>
                <a:spLocks noChangeShapeType="1"/>
              </p:cNvSpPr>
              <p:nvPr/>
            </p:nvSpPr>
            <p:spPr bwMode="auto">
              <a:xfrm>
                <a:off x="38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1124"/>
              <p:cNvSpPr>
                <a:spLocks noChangeShapeType="1"/>
              </p:cNvSpPr>
              <p:nvPr/>
            </p:nvSpPr>
            <p:spPr bwMode="auto">
              <a:xfrm>
                <a:off x="3990"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1125"/>
              <p:cNvSpPr>
                <a:spLocks noChangeShapeType="1"/>
              </p:cNvSpPr>
              <p:nvPr/>
            </p:nvSpPr>
            <p:spPr bwMode="auto">
              <a:xfrm>
                <a:off x="410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1126"/>
              <p:cNvSpPr>
                <a:spLocks noChangeShapeType="1"/>
              </p:cNvSpPr>
              <p:nvPr/>
            </p:nvSpPr>
            <p:spPr bwMode="auto">
              <a:xfrm>
                <a:off x="42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1127"/>
              <p:cNvSpPr>
                <a:spLocks noChangeShapeType="1"/>
              </p:cNvSpPr>
              <p:nvPr/>
            </p:nvSpPr>
            <p:spPr bwMode="auto">
              <a:xfrm>
                <a:off x="4348"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Line 1128"/>
              <p:cNvSpPr>
                <a:spLocks noChangeShapeType="1"/>
              </p:cNvSpPr>
              <p:nvPr/>
            </p:nvSpPr>
            <p:spPr bwMode="auto">
              <a:xfrm>
                <a:off x="44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 name="Line 1129"/>
              <p:cNvSpPr>
                <a:spLocks noChangeShapeType="1"/>
              </p:cNvSpPr>
              <p:nvPr/>
            </p:nvSpPr>
            <p:spPr bwMode="auto">
              <a:xfrm>
                <a:off x="458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1130"/>
              <p:cNvSpPr>
                <a:spLocks noChangeShapeType="1"/>
              </p:cNvSpPr>
              <p:nvPr/>
            </p:nvSpPr>
            <p:spPr bwMode="auto">
              <a:xfrm>
                <a:off x="4706"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1131"/>
              <p:cNvSpPr>
                <a:spLocks noChangeShapeType="1"/>
              </p:cNvSpPr>
              <p:nvPr/>
            </p:nvSpPr>
            <p:spPr bwMode="auto">
              <a:xfrm>
                <a:off x="48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1132"/>
              <p:cNvSpPr>
                <a:spLocks noChangeShapeType="1"/>
              </p:cNvSpPr>
              <p:nvPr/>
            </p:nvSpPr>
            <p:spPr bwMode="auto">
              <a:xfrm>
                <a:off x="494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Rectangle 1133"/>
              <p:cNvSpPr>
                <a:spLocks noChangeArrowheads="1"/>
              </p:cNvSpPr>
              <p:nvPr/>
            </p:nvSpPr>
            <p:spPr bwMode="auto">
              <a:xfrm>
                <a:off x="3749" y="25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00" name="Line 1134"/>
              <p:cNvSpPr>
                <a:spLocks noChangeShapeType="1"/>
              </p:cNvSpPr>
              <p:nvPr/>
            </p:nvSpPr>
            <p:spPr bwMode="auto">
              <a:xfrm>
                <a:off x="374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1135"/>
              <p:cNvSpPr>
                <a:spLocks noChangeShapeType="1"/>
              </p:cNvSpPr>
              <p:nvPr/>
            </p:nvSpPr>
            <p:spPr bwMode="auto">
              <a:xfrm>
                <a:off x="3737" y="35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1136"/>
              <p:cNvSpPr>
                <a:spLocks noChangeShapeType="1"/>
              </p:cNvSpPr>
              <p:nvPr/>
            </p:nvSpPr>
            <p:spPr bwMode="auto">
              <a:xfrm>
                <a:off x="3737" y="34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1137"/>
              <p:cNvSpPr>
                <a:spLocks noChangeShapeType="1"/>
              </p:cNvSpPr>
              <p:nvPr/>
            </p:nvSpPr>
            <p:spPr bwMode="auto">
              <a:xfrm>
                <a:off x="3737" y="33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1138"/>
              <p:cNvSpPr>
                <a:spLocks noChangeShapeType="1"/>
              </p:cNvSpPr>
              <p:nvPr/>
            </p:nvSpPr>
            <p:spPr bwMode="auto">
              <a:xfrm>
                <a:off x="3737" y="32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1139"/>
              <p:cNvSpPr>
                <a:spLocks noChangeShapeType="1"/>
              </p:cNvSpPr>
              <p:nvPr/>
            </p:nvSpPr>
            <p:spPr bwMode="auto">
              <a:xfrm>
                <a:off x="3737" y="31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1140"/>
              <p:cNvSpPr>
                <a:spLocks noChangeShapeType="1"/>
              </p:cNvSpPr>
              <p:nvPr/>
            </p:nvSpPr>
            <p:spPr bwMode="auto">
              <a:xfrm>
                <a:off x="3737" y="30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1141"/>
              <p:cNvSpPr>
                <a:spLocks noChangeShapeType="1"/>
              </p:cNvSpPr>
              <p:nvPr/>
            </p:nvSpPr>
            <p:spPr bwMode="auto">
              <a:xfrm>
                <a:off x="3737" y="29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Line 1142"/>
              <p:cNvSpPr>
                <a:spLocks noChangeShapeType="1"/>
              </p:cNvSpPr>
              <p:nvPr/>
            </p:nvSpPr>
            <p:spPr bwMode="auto">
              <a:xfrm>
                <a:off x="3737" y="28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Line 1143"/>
              <p:cNvSpPr>
                <a:spLocks noChangeShapeType="1"/>
              </p:cNvSpPr>
              <p:nvPr/>
            </p:nvSpPr>
            <p:spPr bwMode="auto">
              <a:xfrm>
                <a:off x="3737" y="27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1144"/>
              <p:cNvSpPr>
                <a:spLocks noChangeShapeType="1"/>
              </p:cNvSpPr>
              <p:nvPr/>
            </p:nvSpPr>
            <p:spPr bwMode="auto">
              <a:xfrm>
                <a:off x="3737" y="26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1145"/>
              <p:cNvSpPr>
                <a:spLocks noChangeShapeType="1"/>
              </p:cNvSpPr>
              <p:nvPr/>
            </p:nvSpPr>
            <p:spPr bwMode="auto">
              <a:xfrm>
                <a:off x="3737" y="25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Line 1146"/>
              <p:cNvSpPr>
                <a:spLocks noChangeShapeType="1"/>
              </p:cNvSpPr>
              <p:nvPr/>
            </p:nvSpPr>
            <p:spPr bwMode="auto">
              <a:xfrm>
                <a:off x="3749" y="35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 name="Line 1147"/>
              <p:cNvSpPr>
                <a:spLocks noChangeShapeType="1"/>
              </p:cNvSpPr>
              <p:nvPr/>
            </p:nvSpPr>
            <p:spPr bwMode="auto">
              <a:xfrm flipV="1">
                <a:off x="374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 name="Line 1148"/>
              <p:cNvSpPr>
                <a:spLocks noChangeShapeType="1"/>
              </p:cNvSpPr>
              <p:nvPr/>
            </p:nvSpPr>
            <p:spPr bwMode="auto">
              <a:xfrm flipV="1">
                <a:off x="38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 name="Line 1149"/>
              <p:cNvSpPr>
                <a:spLocks noChangeShapeType="1"/>
              </p:cNvSpPr>
              <p:nvPr/>
            </p:nvSpPr>
            <p:spPr bwMode="auto">
              <a:xfrm flipV="1">
                <a:off x="3990"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1150"/>
              <p:cNvSpPr>
                <a:spLocks noChangeShapeType="1"/>
              </p:cNvSpPr>
              <p:nvPr/>
            </p:nvSpPr>
            <p:spPr bwMode="auto">
              <a:xfrm flipV="1">
                <a:off x="410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1151"/>
              <p:cNvSpPr>
                <a:spLocks noChangeShapeType="1"/>
              </p:cNvSpPr>
              <p:nvPr/>
            </p:nvSpPr>
            <p:spPr bwMode="auto">
              <a:xfrm flipV="1">
                <a:off x="42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1152"/>
              <p:cNvSpPr>
                <a:spLocks noChangeShapeType="1"/>
              </p:cNvSpPr>
              <p:nvPr/>
            </p:nvSpPr>
            <p:spPr bwMode="auto">
              <a:xfrm flipV="1">
                <a:off x="4348"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1153"/>
              <p:cNvSpPr>
                <a:spLocks noChangeShapeType="1"/>
              </p:cNvSpPr>
              <p:nvPr/>
            </p:nvSpPr>
            <p:spPr bwMode="auto">
              <a:xfrm flipV="1">
                <a:off x="44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1154"/>
              <p:cNvSpPr>
                <a:spLocks noChangeShapeType="1"/>
              </p:cNvSpPr>
              <p:nvPr/>
            </p:nvSpPr>
            <p:spPr bwMode="auto">
              <a:xfrm flipV="1">
                <a:off x="458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1155"/>
              <p:cNvSpPr>
                <a:spLocks noChangeShapeType="1"/>
              </p:cNvSpPr>
              <p:nvPr/>
            </p:nvSpPr>
            <p:spPr bwMode="auto">
              <a:xfrm flipV="1">
                <a:off x="4706"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1156"/>
              <p:cNvSpPr>
                <a:spLocks noChangeShapeType="1"/>
              </p:cNvSpPr>
              <p:nvPr/>
            </p:nvSpPr>
            <p:spPr bwMode="auto">
              <a:xfrm flipV="1">
                <a:off x="48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1157"/>
              <p:cNvSpPr>
                <a:spLocks noChangeShapeType="1"/>
              </p:cNvSpPr>
              <p:nvPr/>
            </p:nvSpPr>
            <p:spPr bwMode="auto">
              <a:xfrm flipV="1">
                <a:off x="494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Freeform 1158"/>
              <p:cNvSpPr>
                <a:spLocks/>
              </p:cNvSpPr>
              <p:nvPr/>
            </p:nvSpPr>
            <p:spPr bwMode="auto">
              <a:xfrm>
                <a:off x="4079" y="31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225" name="Freeform 1159"/>
              <p:cNvSpPr>
                <a:spLocks/>
              </p:cNvSpPr>
              <p:nvPr/>
            </p:nvSpPr>
            <p:spPr bwMode="auto">
              <a:xfrm>
                <a:off x="4079" y="29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226" name="Freeform 1160"/>
              <p:cNvSpPr>
                <a:spLocks/>
              </p:cNvSpPr>
              <p:nvPr/>
            </p:nvSpPr>
            <p:spPr bwMode="auto">
              <a:xfrm>
                <a:off x="4561" y="32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227" name="Freeform 1161"/>
              <p:cNvSpPr>
                <a:spLocks/>
              </p:cNvSpPr>
              <p:nvPr/>
            </p:nvSpPr>
            <p:spPr bwMode="auto">
              <a:xfrm>
                <a:off x="4199" y="28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228" name="Freeform 1162"/>
              <p:cNvSpPr>
                <a:spLocks/>
              </p:cNvSpPr>
              <p:nvPr/>
            </p:nvSpPr>
            <p:spPr bwMode="auto">
              <a:xfrm>
                <a:off x="4079" y="27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229" name="Freeform 1163"/>
              <p:cNvSpPr>
                <a:spLocks/>
              </p:cNvSpPr>
              <p:nvPr/>
            </p:nvSpPr>
            <p:spPr bwMode="auto">
              <a:xfrm>
                <a:off x="4678"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230" name="Freeform 1164"/>
              <p:cNvSpPr>
                <a:spLocks/>
              </p:cNvSpPr>
              <p:nvPr/>
            </p:nvSpPr>
            <p:spPr bwMode="auto">
              <a:xfrm>
                <a:off x="4199" y="30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231" name="Freeform 1165"/>
              <p:cNvSpPr>
                <a:spLocks/>
              </p:cNvSpPr>
              <p:nvPr/>
            </p:nvSpPr>
            <p:spPr bwMode="auto">
              <a:xfrm>
                <a:off x="4320" y="33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232" name="Freeform 1166"/>
              <p:cNvSpPr>
                <a:spLocks/>
              </p:cNvSpPr>
              <p:nvPr/>
            </p:nvSpPr>
            <p:spPr bwMode="auto">
              <a:xfrm>
                <a:off x="4561" y="31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endParaRPr lang="en-US"/>
              </a:p>
            </p:txBody>
          </p:sp>
          <p:sp>
            <p:nvSpPr>
              <p:cNvPr id="233" name="Freeform 1167"/>
              <p:cNvSpPr>
                <a:spLocks/>
              </p:cNvSpPr>
              <p:nvPr/>
            </p:nvSpPr>
            <p:spPr bwMode="auto">
              <a:xfrm>
                <a:off x="4320"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endParaRPr lang="en-US"/>
              </a:p>
            </p:txBody>
          </p:sp>
          <p:sp>
            <p:nvSpPr>
              <p:cNvPr id="234" name="Rectangle 1168"/>
              <p:cNvSpPr>
                <a:spLocks noChangeArrowheads="1"/>
              </p:cNvSpPr>
              <p:nvPr/>
            </p:nvSpPr>
            <p:spPr bwMode="auto">
              <a:xfrm>
                <a:off x="3693" y="34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0</a:t>
                </a:r>
                <a:endParaRPr lang="ko-KR" altLang="en-US">
                  <a:ea typeface="Gulim" pitchFamily="34" charset="-127"/>
                </a:endParaRPr>
              </a:p>
            </p:txBody>
          </p:sp>
          <p:sp>
            <p:nvSpPr>
              <p:cNvPr id="235" name="Rectangle 1169"/>
              <p:cNvSpPr>
                <a:spLocks noChangeArrowheads="1"/>
              </p:cNvSpPr>
              <p:nvPr/>
            </p:nvSpPr>
            <p:spPr bwMode="auto">
              <a:xfrm>
                <a:off x="3693" y="33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1</a:t>
                </a:r>
                <a:endParaRPr lang="ko-KR" altLang="en-US">
                  <a:ea typeface="Gulim" pitchFamily="34" charset="-127"/>
                </a:endParaRPr>
              </a:p>
            </p:txBody>
          </p:sp>
          <p:sp>
            <p:nvSpPr>
              <p:cNvPr id="236" name="Rectangle 1170"/>
              <p:cNvSpPr>
                <a:spLocks noChangeArrowheads="1"/>
              </p:cNvSpPr>
              <p:nvPr/>
            </p:nvSpPr>
            <p:spPr bwMode="auto">
              <a:xfrm>
                <a:off x="3693" y="33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2</a:t>
                </a:r>
                <a:endParaRPr lang="ko-KR" altLang="en-US">
                  <a:ea typeface="Gulim" pitchFamily="34" charset="-127"/>
                </a:endParaRPr>
              </a:p>
            </p:txBody>
          </p:sp>
          <p:sp>
            <p:nvSpPr>
              <p:cNvPr id="237" name="Rectangle 1171"/>
              <p:cNvSpPr>
                <a:spLocks noChangeArrowheads="1"/>
              </p:cNvSpPr>
              <p:nvPr/>
            </p:nvSpPr>
            <p:spPr bwMode="auto">
              <a:xfrm>
                <a:off x="3693" y="32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3</a:t>
                </a:r>
                <a:endParaRPr lang="ko-KR" altLang="en-US">
                  <a:ea typeface="Gulim" pitchFamily="34" charset="-127"/>
                </a:endParaRPr>
              </a:p>
            </p:txBody>
          </p:sp>
          <p:sp>
            <p:nvSpPr>
              <p:cNvPr id="238" name="Rectangle 1172"/>
              <p:cNvSpPr>
                <a:spLocks noChangeArrowheads="1"/>
              </p:cNvSpPr>
              <p:nvPr/>
            </p:nvSpPr>
            <p:spPr bwMode="auto">
              <a:xfrm>
                <a:off x="3693" y="31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4</a:t>
                </a:r>
                <a:endParaRPr lang="ko-KR" altLang="en-US">
                  <a:ea typeface="Gulim" pitchFamily="34" charset="-127"/>
                </a:endParaRPr>
              </a:p>
            </p:txBody>
          </p:sp>
          <p:sp>
            <p:nvSpPr>
              <p:cNvPr id="239" name="Rectangle 1173"/>
              <p:cNvSpPr>
                <a:spLocks noChangeArrowheads="1"/>
              </p:cNvSpPr>
              <p:nvPr/>
            </p:nvSpPr>
            <p:spPr bwMode="auto">
              <a:xfrm>
                <a:off x="3693" y="30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5</a:t>
                </a:r>
                <a:endParaRPr lang="ko-KR" altLang="en-US">
                  <a:ea typeface="Gulim" pitchFamily="34" charset="-127"/>
                </a:endParaRPr>
              </a:p>
            </p:txBody>
          </p:sp>
          <p:sp>
            <p:nvSpPr>
              <p:cNvPr id="240" name="Rectangle 1174"/>
              <p:cNvSpPr>
                <a:spLocks noChangeArrowheads="1"/>
              </p:cNvSpPr>
              <p:nvPr/>
            </p:nvSpPr>
            <p:spPr bwMode="auto">
              <a:xfrm>
                <a:off x="3693" y="29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6</a:t>
                </a:r>
                <a:endParaRPr lang="ko-KR" altLang="en-US">
                  <a:ea typeface="Gulim" pitchFamily="34" charset="-127"/>
                </a:endParaRPr>
              </a:p>
            </p:txBody>
          </p:sp>
          <p:sp>
            <p:nvSpPr>
              <p:cNvPr id="241" name="Rectangle 1175"/>
              <p:cNvSpPr>
                <a:spLocks noChangeArrowheads="1"/>
              </p:cNvSpPr>
              <p:nvPr/>
            </p:nvSpPr>
            <p:spPr bwMode="auto">
              <a:xfrm>
                <a:off x="3693" y="28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7</a:t>
                </a:r>
                <a:endParaRPr lang="ko-KR" altLang="en-US">
                  <a:ea typeface="Gulim" pitchFamily="34" charset="-127"/>
                </a:endParaRPr>
              </a:p>
            </p:txBody>
          </p:sp>
          <p:sp>
            <p:nvSpPr>
              <p:cNvPr id="242" name="Rectangle 1176"/>
              <p:cNvSpPr>
                <a:spLocks noChangeArrowheads="1"/>
              </p:cNvSpPr>
              <p:nvPr/>
            </p:nvSpPr>
            <p:spPr bwMode="auto">
              <a:xfrm>
                <a:off x="3693" y="27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8</a:t>
                </a:r>
                <a:endParaRPr lang="ko-KR" altLang="en-US">
                  <a:ea typeface="Gulim" pitchFamily="34" charset="-127"/>
                </a:endParaRPr>
              </a:p>
            </p:txBody>
          </p:sp>
          <p:sp>
            <p:nvSpPr>
              <p:cNvPr id="243" name="Rectangle 1177"/>
              <p:cNvSpPr>
                <a:spLocks noChangeArrowheads="1"/>
              </p:cNvSpPr>
              <p:nvPr/>
            </p:nvSpPr>
            <p:spPr bwMode="auto">
              <a:xfrm>
                <a:off x="3693" y="26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9</a:t>
                </a:r>
                <a:endParaRPr lang="ko-KR" altLang="en-US">
                  <a:ea typeface="Gulim" pitchFamily="34" charset="-127"/>
                </a:endParaRPr>
              </a:p>
            </p:txBody>
          </p:sp>
          <p:sp>
            <p:nvSpPr>
              <p:cNvPr id="244" name="Rectangle 1178"/>
              <p:cNvSpPr>
                <a:spLocks noChangeArrowheads="1"/>
              </p:cNvSpPr>
              <p:nvPr/>
            </p:nvSpPr>
            <p:spPr bwMode="auto">
              <a:xfrm>
                <a:off x="3667" y="25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10</a:t>
                </a:r>
                <a:endParaRPr lang="ko-KR" altLang="en-US">
                  <a:ea typeface="Gulim" pitchFamily="34" charset="-127"/>
                </a:endParaRPr>
              </a:p>
            </p:txBody>
          </p:sp>
          <p:sp>
            <p:nvSpPr>
              <p:cNvPr id="245" name="Rectangle 1179"/>
              <p:cNvSpPr>
                <a:spLocks noChangeArrowheads="1"/>
              </p:cNvSpPr>
              <p:nvPr/>
            </p:nvSpPr>
            <p:spPr bwMode="auto">
              <a:xfrm>
                <a:off x="373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0</a:t>
                </a:r>
                <a:endParaRPr lang="ko-KR" altLang="en-US">
                  <a:ea typeface="Gulim" pitchFamily="34" charset="-127"/>
                </a:endParaRPr>
              </a:p>
            </p:txBody>
          </p:sp>
          <p:sp>
            <p:nvSpPr>
              <p:cNvPr id="246" name="Rectangle 1180"/>
              <p:cNvSpPr>
                <a:spLocks noChangeArrowheads="1"/>
              </p:cNvSpPr>
              <p:nvPr/>
            </p:nvSpPr>
            <p:spPr bwMode="auto">
              <a:xfrm>
                <a:off x="385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1</a:t>
                </a:r>
                <a:endParaRPr lang="ko-KR" altLang="en-US">
                  <a:ea typeface="Gulim" pitchFamily="34" charset="-127"/>
                </a:endParaRPr>
              </a:p>
            </p:txBody>
          </p:sp>
          <p:sp>
            <p:nvSpPr>
              <p:cNvPr id="247" name="Rectangle 1181"/>
              <p:cNvSpPr>
                <a:spLocks noChangeArrowheads="1"/>
              </p:cNvSpPr>
              <p:nvPr/>
            </p:nvSpPr>
            <p:spPr bwMode="auto">
              <a:xfrm>
                <a:off x="3978"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2</a:t>
                </a:r>
                <a:endParaRPr lang="ko-KR" altLang="en-US">
                  <a:ea typeface="Gulim" pitchFamily="34" charset="-127"/>
                </a:endParaRPr>
              </a:p>
            </p:txBody>
          </p:sp>
          <p:sp>
            <p:nvSpPr>
              <p:cNvPr id="248" name="Rectangle 1182"/>
              <p:cNvSpPr>
                <a:spLocks noChangeArrowheads="1"/>
              </p:cNvSpPr>
              <p:nvPr/>
            </p:nvSpPr>
            <p:spPr bwMode="auto">
              <a:xfrm>
                <a:off x="409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3</a:t>
                </a:r>
                <a:endParaRPr lang="ko-KR" altLang="en-US">
                  <a:ea typeface="Gulim" pitchFamily="34" charset="-127"/>
                </a:endParaRPr>
              </a:p>
            </p:txBody>
          </p:sp>
          <p:sp>
            <p:nvSpPr>
              <p:cNvPr id="249" name="Rectangle 1183"/>
              <p:cNvSpPr>
                <a:spLocks noChangeArrowheads="1"/>
              </p:cNvSpPr>
              <p:nvPr/>
            </p:nvSpPr>
            <p:spPr bwMode="auto">
              <a:xfrm>
                <a:off x="421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4</a:t>
                </a:r>
                <a:endParaRPr lang="ko-KR" altLang="en-US">
                  <a:ea typeface="Gulim" pitchFamily="34" charset="-127"/>
                </a:endParaRPr>
              </a:p>
            </p:txBody>
          </p:sp>
          <p:sp>
            <p:nvSpPr>
              <p:cNvPr id="250" name="Rectangle 1184"/>
              <p:cNvSpPr>
                <a:spLocks noChangeArrowheads="1"/>
              </p:cNvSpPr>
              <p:nvPr/>
            </p:nvSpPr>
            <p:spPr bwMode="auto">
              <a:xfrm>
                <a:off x="433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5</a:t>
                </a:r>
                <a:endParaRPr lang="ko-KR" altLang="en-US">
                  <a:ea typeface="Gulim" pitchFamily="34" charset="-127"/>
                </a:endParaRPr>
              </a:p>
            </p:txBody>
          </p:sp>
          <p:sp>
            <p:nvSpPr>
              <p:cNvPr id="251" name="Rectangle 1185"/>
              <p:cNvSpPr>
                <a:spLocks noChangeArrowheads="1"/>
              </p:cNvSpPr>
              <p:nvPr/>
            </p:nvSpPr>
            <p:spPr bwMode="auto">
              <a:xfrm>
                <a:off x="445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6</a:t>
                </a:r>
                <a:endParaRPr lang="ko-KR" altLang="en-US">
                  <a:ea typeface="Gulim" pitchFamily="34" charset="-127"/>
                </a:endParaRPr>
              </a:p>
            </p:txBody>
          </p:sp>
          <p:sp>
            <p:nvSpPr>
              <p:cNvPr id="252" name="Rectangle 1186"/>
              <p:cNvSpPr>
                <a:spLocks noChangeArrowheads="1"/>
              </p:cNvSpPr>
              <p:nvPr/>
            </p:nvSpPr>
            <p:spPr bwMode="auto">
              <a:xfrm>
                <a:off x="457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7</a:t>
                </a:r>
                <a:endParaRPr lang="ko-KR" altLang="en-US">
                  <a:ea typeface="Gulim" pitchFamily="34" charset="-127"/>
                </a:endParaRPr>
              </a:p>
            </p:txBody>
          </p:sp>
          <p:sp>
            <p:nvSpPr>
              <p:cNvPr id="253" name="Rectangle 1187"/>
              <p:cNvSpPr>
                <a:spLocks noChangeArrowheads="1"/>
              </p:cNvSpPr>
              <p:nvPr/>
            </p:nvSpPr>
            <p:spPr bwMode="auto">
              <a:xfrm>
                <a:off x="469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8</a:t>
                </a:r>
                <a:endParaRPr lang="ko-KR" altLang="en-US">
                  <a:ea typeface="Gulim" pitchFamily="34" charset="-127"/>
                </a:endParaRPr>
              </a:p>
            </p:txBody>
          </p:sp>
          <p:sp>
            <p:nvSpPr>
              <p:cNvPr id="254" name="Rectangle 1188"/>
              <p:cNvSpPr>
                <a:spLocks noChangeArrowheads="1"/>
              </p:cNvSpPr>
              <p:nvPr/>
            </p:nvSpPr>
            <p:spPr bwMode="auto">
              <a:xfrm>
                <a:off x="481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9</a:t>
                </a:r>
                <a:endParaRPr lang="ko-KR" altLang="en-US">
                  <a:ea typeface="Gulim" pitchFamily="34" charset="-127"/>
                </a:endParaRPr>
              </a:p>
            </p:txBody>
          </p:sp>
          <p:sp>
            <p:nvSpPr>
              <p:cNvPr id="255" name="Rectangle 1189"/>
              <p:cNvSpPr>
                <a:spLocks noChangeArrowheads="1"/>
              </p:cNvSpPr>
              <p:nvPr/>
            </p:nvSpPr>
            <p:spPr bwMode="auto">
              <a:xfrm>
                <a:off x="4923" y="3562"/>
                <a:ext cx="6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600">
                    <a:solidFill>
                      <a:srgbClr val="000000"/>
                    </a:solidFill>
                    <a:latin typeface="Arial" panose="020B0604020202020204" pitchFamily="34" charset="0"/>
                    <a:ea typeface="Gulim" pitchFamily="34" charset="-127"/>
                  </a:rPr>
                  <a:t>10</a:t>
                </a:r>
                <a:endParaRPr lang="ko-KR" altLang="en-US">
                  <a:ea typeface="Gulim" pitchFamily="34" charset="-127"/>
                </a:endParaRPr>
              </a:p>
            </p:txBody>
          </p:sp>
          <p:sp>
            <p:nvSpPr>
              <p:cNvPr id="256" name="Rectangle 1190"/>
              <p:cNvSpPr>
                <a:spLocks noChangeArrowheads="1"/>
              </p:cNvSpPr>
              <p:nvPr/>
            </p:nvSpPr>
            <p:spPr bwMode="auto">
              <a:xfrm>
                <a:off x="3616" y="24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57" name="Freeform 1191"/>
              <p:cNvSpPr>
                <a:spLocks/>
              </p:cNvSpPr>
              <p:nvPr/>
            </p:nvSpPr>
            <p:spPr bwMode="auto">
              <a:xfrm>
                <a:off x="3955" y="2658"/>
                <a:ext cx="488" cy="597"/>
              </a:xfrm>
              <a:custGeom>
                <a:avLst/>
                <a:gdLst>
                  <a:gd name="T0" fmla="*/ 2 w 728"/>
                  <a:gd name="T1" fmla="*/ 1 h 896"/>
                  <a:gd name="T2" fmla="*/ 1 w 728"/>
                  <a:gd name="T3" fmla="*/ 1 h 896"/>
                  <a:gd name="T4" fmla="*/ 1 w 728"/>
                  <a:gd name="T5" fmla="*/ 1 h 896"/>
                  <a:gd name="T6" fmla="*/ 1 w 728"/>
                  <a:gd name="T7" fmla="*/ 2 h 896"/>
                  <a:gd name="T8" fmla="*/ 1 w 728"/>
                  <a:gd name="T9" fmla="*/ 3 h 896"/>
                  <a:gd name="T10" fmla="*/ 1 w 728"/>
                  <a:gd name="T11" fmla="*/ 8 h 896"/>
                  <a:gd name="T12" fmla="*/ 1 w 728"/>
                  <a:gd name="T13" fmla="*/ 9 h 896"/>
                  <a:gd name="T14" fmla="*/ 4 w 728"/>
                  <a:gd name="T15" fmla="*/ 10 h 896"/>
                  <a:gd name="T16" fmla="*/ 6 w 728"/>
                  <a:gd name="T17" fmla="*/ 10 h 896"/>
                  <a:gd name="T18" fmla="*/ 7 w 728"/>
                  <a:gd name="T19" fmla="*/ 9 h 896"/>
                  <a:gd name="T20" fmla="*/ 9 w 728"/>
                  <a:gd name="T21" fmla="*/ 7 h 896"/>
                  <a:gd name="T22" fmla="*/ 9 w 728"/>
                  <a:gd name="T23" fmla="*/ 7 h 896"/>
                  <a:gd name="T24" fmla="*/ 9 w 728"/>
                  <a:gd name="T25" fmla="*/ 6 h 896"/>
                  <a:gd name="T26" fmla="*/ 9 w 728"/>
                  <a:gd name="T27" fmla="*/ 3 h 896"/>
                  <a:gd name="T28" fmla="*/ 7 w 728"/>
                  <a:gd name="T29" fmla="*/ 1 h 896"/>
                  <a:gd name="T30" fmla="*/ 6 w 728"/>
                  <a:gd name="T31" fmla="*/ 1 h 896"/>
                  <a:gd name="T32" fmla="*/ 6 w 728"/>
                  <a:gd name="T33" fmla="*/ 1 h 896"/>
                  <a:gd name="T34" fmla="*/ 3 w 728"/>
                  <a:gd name="T35" fmla="*/ 0 h 896"/>
                  <a:gd name="T36" fmla="*/ 3 w 728"/>
                  <a:gd name="T37" fmla="*/ 1 h 896"/>
                  <a:gd name="T38" fmla="*/ 2 w 728"/>
                  <a:gd name="T39" fmla="*/ 1 h 896"/>
                  <a:gd name="T40" fmla="*/ 2 w 728"/>
                  <a:gd name="T41" fmla="*/ 1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58" name="Freeform 1192"/>
              <p:cNvSpPr>
                <a:spLocks/>
              </p:cNvSpPr>
              <p:nvPr/>
            </p:nvSpPr>
            <p:spPr bwMode="auto">
              <a:xfrm>
                <a:off x="4258" y="2900"/>
                <a:ext cx="538" cy="593"/>
              </a:xfrm>
              <a:custGeom>
                <a:avLst/>
                <a:gdLst>
                  <a:gd name="T0" fmla="*/ 6 w 802"/>
                  <a:gd name="T1" fmla="*/ 1 h 889"/>
                  <a:gd name="T2" fmla="*/ 5 w 802"/>
                  <a:gd name="T3" fmla="*/ 2 h 889"/>
                  <a:gd name="T4" fmla="*/ 3 w 802"/>
                  <a:gd name="T5" fmla="*/ 3 h 889"/>
                  <a:gd name="T6" fmla="*/ 3 w 802"/>
                  <a:gd name="T7" fmla="*/ 4 h 889"/>
                  <a:gd name="T8" fmla="*/ 2 w 802"/>
                  <a:gd name="T9" fmla="*/ 4 h 889"/>
                  <a:gd name="T10" fmla="*/ 2 w 802"/>
                  <a:gd name="T11" fmla="*/ 4 h 889"/>
                  <a:gd name="T12" fmla="*/ 2 w 802"/>
                  <a:gd name="T13" fmla="*/ 5 h 889"/>
                  <a:gd name="T14" fmla="*/ 1 w 802"/>
                  <a:gd name="T15" fmla="*/ 6 h 889"/>
                  <a:gd name="T16" fmla="*/ 1 w 802"/>
                  <a:gd name="T17" fmla="*/ 6 h 889"/>
                  <a:gd name="T18" fmla="*/ 1 w 802"/>
                  <a:gd name="T19" fmla="*/ 7 h 889"/>
                  <a:gd name="T20" fmla="*/ 1 w 802"/>
                  <a:gd name="T21" fmla="*/ 7 h 889"/>
                  <a:gd name="T22" fmla="*/ 1 w 802"/>
                  <a:gd name="T23" fmla="*/ 8 h 889"/>
                  <a:gd name="T24" fmla="*/ 1 w 802"/>
                  <a:gd name="T25" fmla="*/ 10 h 889"/>
                  <a:gd name="T26" fmla="*/ 1 w 802"/>
                  <a:gd name="T27" fmla="*/ 10 h 889"/>
                  <a:gd name="T28" fmla="*/ 1 w 802"/>
                  <a:gd name="T29" fmla="*/ 10 h 889"/>
                  <a:gd name="T30" fmla="*/ 4 w 802"/>
                  <a:gd name="T31" fmla="*/ 10 h 889"/>
                  <a:gd name="T32" fmla="*/ 6 w 802"/>
                  <a:gd name="T33" fmla="*/ 10 h 889"/>
                  <a:gd name="T34" fmla="*/ 7 w 802"/>
                  <a:gd name="T35" fmla="*/ 9 h 889"/>
                  <a:gd name="T36" fmla="*/ 9 w 802"/>
                  <a:gd name="T37" fmla="*/ 7 h 889"/>
                  <a:gd name="T38" fmla="*/ 9 w 802"/>
                  <a:gd name="T39" fmla="*/ 7 h 889"/>
                  <a:gd name="T40" fmla="*/ 9 w 802"/>
                  <a:gd name="T41" fmla="*/ 6 h 889"/>
                  <a:gd name="T42" fmla="*/ 9 w 802"/>
                  <a:gd name="T43" fmla="*/ 5 h 889"/>
                  <a:gd name="T44" fmla="*/ 10 w 802"/>
                  <a:gd name="T45" fmla="*/ 5 h 889"/>
                  <a:gd name="T46" fmla="*/ 8 w 802"/>
                  <a:gd name="T47" fmla="*/ 0 h 889"/>
                  <a:gd name="T48" fmla="*/ 6 w 802"/>
                  <a:gd name="T49" fmla="*/ 1 h 889"/>
                  <a:gd name="T50" fmla="*/ 6 w 802"/>
                  <a:gd name="T51" fmla="*/ 1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259" name="AutoShape 1193"/>
              <p:cNvSpPr>
                <a:spLocks noChangeArrowheads="1"/>
              </p:cNvSpPr>
              <p:nvPr/>
            </p:nvSpPr>
            <p:spPr bwMode="auto">
              <a:xfrm>
                <a:off x="4080" y="2880"/>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0" name="AutoShape 1194"/>
              <p:cNvSpPr>
                <a:spLocks noChangeArrowheads="1"/>
              </p:cNvSpPr>
              <p:nvPr/>
            </p:nvSpPr>
            <p:spPr bwMode="auto">
              <a:xfrm>
                <a:off x="4560" y="3168"/>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176" name="Line 1195"/>
            <p:cNvSpPr>
              <a:spLocks noChangeShapeType="1"/>
            </p:cNvSpPr>
            <p:nvPr/>
          </p:nvSpPr>
          <p:spPr bwMode="auto">
            <a:xfrm>
              <a:off x="2784" y="3648"/>
              <a:ext cx="52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291812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 calcmode="lin" valueType="num">
                                      <p:cBhvr additive="base">
                                        <p:cTn id="7" dur="500" fill="hold"/>
                                        <p:tgtEl>
                                          <p:spTgt spid="173"/>
                                        </p:tgtEl>
                                        <p:attrNameLst>
                                          <p:attrName>ppt_x</p:attrName>
                                        </p:attrNameLst>
                                      </p:cBhvr>
                                      <p:tavLst>
                                        <p:tav tm="0">
                                          <p:val>
                                            <p:strVal val="0-#ppt_w/2"/>
                                          </p:val>
                                        </p:tav>
                                        <p:tav tm="100000">
                                          <p:val>
                                            <p:strVal val="#ppt_x"/>
                                          </p:val>
                                        </p:tav>
                                      </p:tavLst>
                                    </p:anim>
                                    <p:anim calcmode="lin" valueType="num">
                                      <p:cBhvr additive="base">
                                        <p:cTn id="8" dur="500" fill="hold"/>
                                        <p:tgtEl>
                                          <p:spTgt spid="1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a:xfrm>
            <a:off x="838200" y="365125"/>
            <a:ext cx="10515600" cy="1325563"/>
          </a:xfrm>
        </p:spPr>
        <p:txBody>
          <a:bodyPr/>
          <a:lstStyle/>
          <a:p>
            <a:r>
              <a:rPr lang="en-US" b="1" dirty="0"/>
              <a:t>Attribute Types</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a:xfrm>
            <a:off x="838200" y="1825625"/>
            <a:ext cx="11030339" cy="4351338"/>
          </a:xfrm>
        </p:spPr>
        <p:txBody>
          <a:bodyPr>
            <a:normAutofit/>
          </a:bodyPr>
          <a:lstStyle/>
          <a:p>
            <a:r>
              <a:rPr lang="en-US" dirty="0"/>
              <a:t>The </a:t>
            </a:r>
            <a:r>
              <a:rPr lang="en-US" b="1" dirty="0"/>
              <a:t>type </a:t>
            </a:r>
            <a:r>
              <a:rPr lang="en-US" dirty="0"/>
              <a:t>of an attribute is determined by the set of possible values:</a:t>
            </a:r>
          </a:p>
          <a:p>
            <a:pPr lvl="1"/>
            <a:r>
              <a:rPr lang="en-US" dirty="0"/>
              <a:t>nominal, </a:t>
            </a:r>
          </a:p>
          <a:p>
            <a:pPr lvl="1"/>
            <a:r>
              <a:rPr lang="en-US" dirty="0"/>
              <a:t>binary,</a:t>
            </a:r>
          </a:p>
          <a:p>
            <a:pPr lvl="1"/>
            <a:r>
              <a:rPr lang="en-US" dirty="0"/>
              <a:t>ordinal, or </a:t>
            </a:r>
          </a:p>
          <a:p>
            <a:pPr lvl="1"/>
            <a:r>
              <a:rPr lang="en-US" dirty="0"/>
              <a:t>numeric</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9</a:t>
            </a:fld>
            <a:endParaRPr lang="he-IL" dirty="0"/>
          </a:p>
        </p:txBody>
      </p:sp>
      <p:pic>
        <p:nvPicPr>
          <p:cNvPr id="7170" name="Picture 2" descr="What is an attribute?">
            <a:extLst>
              <a:ext uri="{FF2B5EF4-FFF2-40B4-BE49-F238E27FC236}">
                <a16:creationId xmlns:a16="http://schemas.microsoft.com/office/drawing/2014/main" id="{3E6641BC-3A5B-403D-9D56-16FAC170A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692" y="2443162"/>
            <a:ext cx="7077075"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897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03A99EA1-9B87-4E95-985A-A81FEA8287BF}" type="slidenum">
              <a:rPr lang="en-US" altLang="en-US" sz="1200"/>
              <a:pPr algn="r" eaLnBrk="1" hangingPunct="1"/>
              <a:t>90</a:t>
            </a:fld>
            <a:endParaRPr lang="en-US" altLang="en-US" sz="1200"/>
          </a:p>
        </p:txBody>
      </p:sp>
      <p:sp>
        <p:nvSpPr>
          <p:cNvPr id="23555" name="Rectangle 2050"/>
          <p:cNvSpPr>
            <a:spLocks noGrp="1" noChangeArrowheads="1"/>
          </p:cNvSpPr>
          <p:nvPr>
            <p:ph type="title" idx="4294967295"/>
          </p:nvPr>
        </p:nvSpPr>
        <p:spPr>
          <a:xfrm>
            <a:off x="1524000" y="381000"/>
            <a:ext cx="9144000" cy="609600"/>
          </a:xfrm>
        </p:spPr>
        <p:txBody>
          <a:bodyPr/>
          <a:lstStyle/>
          <a:p>
            <a:pPr eaLnBrk="1" hangingPunct="1"/>
            <a:r>
              <a:rPr lang="en-US" altLang="ko-KR" sz="3200">
                <a:ea typeface="Gulim" pitchFamily="34" charset="-127"/>
              </a:rPr>
              <a:t>PAM: A Typical K-Medoids Algorithm</a:t>
            </a:r>
          </a:p>
        </p:txBody>
      </p:sp>
      <p:grpSp>
        <p:nvGrpSpPr>
          <p:cNvPr id="23556" name="Group 2051"/>
          <p:cNvGrpSpPr>
            <a:grpSpLocks/>
          </p:cNvGrpSpPr>
          <p:nvPr/>
        </p:nvGrpSpPr>
        <p:grpSpPr bwMode="auto">
          <a:xfrm>
            <a:off x="8229600" y="1676400"/>
            <a:ext cx="2514600" cy="2362200"/>
            <a:chOff x="912" y="864"/>
            <a:chExt cx="1584" cy="1488"/>
          </a:xfrm>
        </p:grpSpPr>
        <p:graphicFrame>
          <p:nvGraphicFramePr>
            <p:cNvPr id="23817" name="Object 2052"/>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17422" name="Worksheet" r:id="rId4" imgW="2200656" imgH="2076907" progId="Excel.Sheet.8">
                    <p:embed/>
                  </p:oleObj>
                </mc:Choice>
                <mc:Fallback>
                  <p:oleObj name="Worksheet" r:id="rId4" imgW="2200656" imgH="2076907" progId="Excel.Sheet.8">
                    <p:embed/>
                    <p:pic>
                      <p:nvPicPr>
                        <p:cNvPr id="23817"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818" name="Line 2053"/>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3819" name="Oval 2054"/>
            <p:cNvSpPr>
              <a:spLocks noChangeArrowheads="1"/>
            </p:cNvSpPr>
            <p:nvPr/>
          </p:nvSpPr>
          <p:spPr bwMode="auto">
            <a:xfrm>
              <a:off x="1212" y="1212"/>
              <a:ext cx="164" cy="409"/>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820" name="Oval 2055"/>
            <p:cNvSpPr>
              <a:spLocks noChangeArrowheads="1"/>
            </p:cNvSpPr>
            <p:nvPr/>
          </p:nvSpPr>
          <p:spPr bwMode="auto">
            <a:xfrm>
              <a:off x="1725" y="1489"/>
              <a:ext cx="514" cy="409"/>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23557" name="Text Box 2056"/>
          <p:cNvSpPr txBox="1">
            <a:spLocks noChangeArrowheads="1"/>
          </p:cNvSpPr>
          <p:nvPr/>
        </p:nvSpPr>
        <p:spPr bwMode="auto">
          <a:xfrm>
            <a:off x="9259888" y="1371600"/>
            <a:ext cx="1408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en-US" altLang="ko-KR" sz="1400">
                <a:ea typeface="Gulim" pitchFamily="34" charset="-127"/>
              </a:rPr>
              <a:t>Total Cost = 20</a:t>
            </a:r>
          </a:p>
        </p:txBody>
      </p:sp>
      <p:sp>
        <p:nvSpPr>
          <p:cNvPr id="23558" name="Rectangle 2057"/>
          <p:cNvSpPr>
            <a:spLocks noChangeArrowheads="1"/>
          </p:cNvSpPr>
          <p:nvPr/>
        </p:nvSpPr>
        <p:spPr bwMode="auto">
          <a:xfrm>
            <a:off x="1643064" y="1719263"/>
            <a:ext cx="2395537" cy="2254250"/>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559" name="Rectangle 2058"/>
          <p:cNvSpPr>
            <a:spLocks noChangeArrowheads="1"/>
          </p:cNvSpPr>
          <p:nvPr/>
        </p:nvSpPr>
        <p:spPr bwMode="auto">
          <a:xfrm>
            <a:off x="1893889"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560" name="Line 2059"/>
          <p:cNvSpPr>
            <a:spLocks noChangeShapeType="1"/>
          </p:cNvSpPr>
          <p:nvPr/>
        </p:nvSpPr>
        <p:spPr bwMode="auto">
          <a:xfrm>
            <a:off x="1893889"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1" name="Line 2060"/>
          <p:cNvSpPr>
            <a:spLocks noChangeShapeType="1"/>
          </p:cNvSpPr>
          <p:nvPr/>
        </p:nvSpPr>
        <p:spPr bwMode="auto">
          <a:xfrm>
            <a:off x="1893889"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2" name="Line 2061"/>
          <p:cNvSpPr>
            <a:spLocks noChangeShapeType="1"/>
          </p:cNvSpPr>
          <p:nvPr/>
        </p:nvSpPr>
        <p:spPr bwMode="auto">
          <a:xfrm>
            <a:off x="1893889" y="31607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3" name="Line 2062"/>
          <p:cNvSpPr>
            <a:spLocks noChangeShapeType="1"/>
          </p:cNvSpPr>
          <p:nvPr/>
        </p:nvSpPr>
        <p:spPr bwMode="auto">
          <a:xfrm>
            <a:off x="1893889" y="2976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4" name="Line 2063"/>
          <p:cNvSpPr>
            <a:spLocks noChangeShapeType="1"/>
          </p:cNvSpPr>
          <p:nvPr/>
        </p:nvSpPr>
        <p:spPr bwMode="auto">
          <a:xfrm>
            <a:off x="1893889"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5" name="Line 2064"/>
          <p:cNvSpPr>
            <a:spLocks noChangeShapeType="1"/>
          </p:cNvSpPr>
          <p:nvPr/>
        </p:nvSpPr>
        <p:spPr bwMode="auto">
          <a:xfrm>
            <a:off x="1893889"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6" name="Line 2065"/>
          <p:cNvSpPr>
            <a:spLocks noChangeShapeType="1"/>
          </p:cNvSpPr>
          <p:nvPr/>
        </p:nvSpPr>
        <p:spPr bwMode="auto">
          <a:xfrm>
            <a:off x="1893889" y="244633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7" name="Line 2066"/>
          <p:cNvSpPr>
            <a:spLocks noChangeShapeType="1"/>
          </p:cNvSpPr>
          <p:nvPr/>
        </p:nvSpPr>
        <p:spPr bwMode="auto">
          <a:xfrm>
            <a:off x="1893889" y="226218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8" name="Line 2067"/>
          <p:cNvSpPr>
            <a:spLocks noChangeShapeType="1"/>
          </p:cNvSpPr>
          <p:nvPr/>
        </p:nvSpPr>
        <p:spPr bwMode="auto">
          <a:xfrm>
            <a:off x="1893889" y="2087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9" name="Line 2068"/>
          <p:cNvSpPr>
            <a:spLocks noChangeShapeType="1"/>
          </p:cNvSpPr>
          <p:nvPr/>
        </p:nvSpPr>
        <p:spPr bwMode="auto">
          <a:xfrm>
            <a:off x="1893889" y="19034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0" name="Line 2069"/>
          <p:cNvSpPr>
            <a:spLocks noChangeShapeType="1"/>
          </p:cNvSpPr>
          <p:nvPr/>
        </p:nvSpPr>
        <p:spPr bwMode="auto">
          <a:xfrm>
            <a:off x="210026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1" name="Line 2070"/>
          <p:cNvSpPr>
            <a:spLocks noChangeShapeType="1"/>
          </p:cNvSpPr>
          <p:nvPr/>
        </p:nvSpPr>
        <p:spPr bwMode="auto">
          <a:xfrm>
            <a:off x="22971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2" name="Line 2071"/>
          <p:cNvSpPr>
            <a:spLocks noChangeShapeType="1"/>
          </p:cNvSpPr>
          <p:nvPr/>
        </p:nvSpPr>
        <p:spPr bwMode="auto">
          <a:xfrm>
            <a:off x="25034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3" name="Line 2072"/>
          <p:cNvSpPr>
            <a:spLocks noChangeShapeType="1"/>
          </p:cNvSpPr>
          <p:nvPr/>
        </p:nvSpPr>
        <p:spPr bwMode="auto">
          <a:xfrm>
            <a:off x="27003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4" name="Line 2073"/>
          <p:cNvSpPr>
            <a:spLocks noChangeShapeType="1"/>
          </p:cNvSpPr>
          <p:nvPr/>
        </p:nvSpPr>
        <p:spPr bwMode="auto">
          <a:xfrm>
            <a:off x="29067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5" name="Line 2074"/>
          <p:cNvSpPr>
            <a:spLocks noChangeShapeType="1"/>
          </p:cNvSpPr>
          <p:nvPr/>
        </p:nvSpPr>
        <p:spPr bwMode="auto">
          <a:xfrm>
            <a:off x="3101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6" name="Line 2075"/>
          <p:cNvSpPr>
            <a:spLocks noChangeShapeType="1"/>
          </p:cNvSpPr>
          <p:nvPr/>
        </p:nvSpPr>
        <p:spPr bwMode="auto">
          <a:xfrm>
            <a:off x="33099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7" name="Line 2076"/>
          <p:cNvSpPr>
            <a:spLocks noChangeShapeType="1"/>
          </p:cNvSpPr>
          <p:nvPr/>
        </p:nvSpPr>
        <p:spPr bwMode="auto">
          <a:xfrm>
            <a:off x="3505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8" name="Line 2077"/>
          <p:cNvSpPr>
            <a:spLocks noChangeShapeType="1"/>
          </p:cNvSpPr>
          <p:nvPr/>
        </p:nvSpPr>
        <p:spPr bwMode="auto">
          <a:xfrm>
            <a:off x="3711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9" name="Line 2078"/>
          <p:cNvSpPr>
            <a:spLocks noChangeShapeType="1"/>
          </p:cNvSpPr>
          <p:nvPr/>
        </p:nvSpPr>
        <p:spPr bwMode="auto">
          <a:xfrm>
            <a:off x="3908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0" name="Rectangle 2079"/>
          <p:cNvSpPr>
            <a:spLocks noChangeArrowheads="1"/>
          </p:cNvSpPr>
          <p:nvPr/>
        </p:nvSpPr>
        <p:spPr bwMode="auto">
          <a:xfrm>
            <a:off x="1893889"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581" name="Line 2080"/>
          <p:cNvSpPr>
            <a:spLocks noChangeShapeType="1"/>
          </p:cNvSpPr>
          <p:nvPr/>
        </p:nvSpPr>
        <p:spPr bwMode="auto">
          <a:xfrm>
            <a:off x="18938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2" name="Line 2081"/>
          <p:cNvSpPr>
            <a:spLocks noChangeShapeType="1"/>
          </p:cNvSpPr>
          <p:nvPr/>
        </p:nvSpPr>
        <p:spPr bwMode="auto">
          <a:xfrm>
            <a:off x="1871664"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3" name="Line 2082"/>
          <p:cNvSpPr>
            <a:spLocks noChangeShapeType="1"/>
          </p:cNvSpPr>
          <p:nvPr/>
        </p:nvSpPr>
        <p:spPr bwMode="auto">
          <a:xfrm>
            <a:off x="1871664"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4" name="Line 2083"/>
          <p:cNvSpPr>
            <a:spLocks noChangeShapeType="1"/>
          </p:cNvSpPr>
          <p:nvPr/>
        </p:nvSpPr>
        <p:spPr bwMode="auto">
          <a:xfrm>
            <a:off x="1871664"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5" name="Line 2084"/>
          <p:cNvSpPr>
            <a:spLocks noChangeShapeType="1"/>
          </p:cNvSpPr>
          <p:nvPr/>
        </p:nvSpPr>
        <p:spPr bwMode="auto">
          <a:xfrm>
            <a:off x="1871664" y="31607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6" name="Line 2085"/>
          <p:cNvSpPr>
            <a:spLocks noChangeShapeType="1"/>
          </p:cNvSpPr>
          <p:nvPr/>
        </p:nvSpPr>
        <p:spPr bwMode="auto">
          <a:xfrm>
            <a:off x="1871664" y="2976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7" name="Line 2086"/>
          <p:cNvSpPr>
            <a:spLocks noChangeShapeType="1"/>
          </p:cNvSpPr>
          <p:nvPr/>
        </p:nvSpPr>
        <p:spPr bwMode="auto">
          <a:xfrm>
            <a:off x="1871664"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8" name="Line 2087"/>
          <p:cNvSpPr>
            <a:spLocks noChangeShapeType="1"/>
          </p:cNvSpPr>
          <p:nvPr/>
        </p:nvSpPr>
        <p:spPr bwMode="auto">
          <a:xfrm>
            <a:off x="1871664"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9" name="Line 2088"/>
          <p:cNvSpPr>
            <a:spLocks noChangeShapeType="1"/>
          </p:cNvSpPr>
          <p:nvPr/>
        </p:nvSpPr>
        <p:spPr bwMode="auto">
          <a:xfrm>
            <a:off x="1871664" y="244633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0" name="Line 2089"/>
          <p:cNvSpPr>
            <a:spLocks noChangeShapeType="1"/>
          </p:cNvSpPr>
          <p:nvPr/>
        </p:nvSpPr>
        <p:spPr bwMode="auto">
          <a:xfrm>
            <a:off x="1871664" y="226218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1" name="Line 2090"/>
          <p:cNvSpPr>
            <a:spLocks noChangeShapeType="1"/>
          </p:cNvSpPr>
          <p:nvPr/>
        </p:nvSpPr>
        <p:spPr bwMode="auto">
          <a:xfrm>
            <a:off x="1871664" y="2087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2" name="Line 2091"/>
          <p:cNvSpPr>
            <a:spLocks noChangeShapeType="1"/>
          </p:cNvSpPr>
          <p:nvPr/>
        </p:nvSpPr>
        <p:spPr bwMode="auto">
          <a:xfrm>
            <a:off x="1871664" y="19034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3" name="Line 2092"/>
          <p:cNvSpPr>
            <a:spLocks noChangeShapeType="1"/>
          </p:cNvSpPr>
          <p:nvPr/>
        </p:nvSpPr>
        <p:spPr bwMode="auto">
          <a:xfrm>
            <a:off x="1893889"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4" name="Line 2093"/>
          <p:cNvSpPr>
            <a:spLocks noChangeShapeType="1"/>
          </p:cNvSpPr>
          <p:nvPr/>
        </p:nvSpPr>
        <p:spPr bwMode="auto">
          <a:xfrm flipV="1">
            <a:off x="18938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5" name="Line 2094"/>
          <p:cNvSpPr>
            <a:spLocks noChangeShapeType="1"/>
          </p:cNvSpPr>
          <p:nvPr/>
        </p:nvSpPr>
        <p:spPr bwMode="auto">
          <a:xfrm flipV="1">
            <a:off x="210026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6" name="Line 2095"/>
          <p:cNvSpPr>
            <a:spLocks noChangeShapeType="1"/>
          </p:cNvSpPr>
          <p:nvPr/>
        </p:nvSpPr>
        <p:spPr bwMode="auto">
          <a:xfrm flipV="1">
            <a:off x="22971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7" name="Line 2096"/>
          <p:cNvSpPr>
            <a:spLocks noChangeShapeType="1"/>
          </p:cNvSpPr>
          <p:nvPr/>
        </p:nvSpPr>
        <p:spPr bwMode="auto">
          <a:xfrm flipV="1">
            <a:off x="25034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8" name="Line 2097"/>
          <p:cNvSpPr>
            <a:spLocks noChangeShapeType="1"/>
          </p:cNvSpPr>
          <p:nvPr/>
        </p:nvSpPr>
        <p:spPr bwMode="auto">
          <a:xfrm flipV="1">
            <a:off x="27003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9" name="Line 2098"/>
          <p:cNvSpPr>
            <a:spLocks noChangeShapeType="1"/>
          </p:cNvSpPr>
          <p:nvPr/>
        </p:nvSpPr>
        <p:spPr bwMode="auto">
          <a:xfrm flipV="1">
            <a:off x="29067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0" name="Line 2099"/>
          <p:cNvSpPr>
            <a:spLocks noChangeShapeType="1"/>
          </p:cNvSpPr>
          <p:nvPr/>
        </p:nvSpPr>
        <p:spPr bwMode="auto">
          <a:xfrm flipV="1">
            <a:off x="3101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1" name="Line 2100"/>
          <p:cNvSpPr>
            <a:spLocks noChangeShapeType="1"/>
          </p:cNvSpPr>
          <p:nvPr/>
        </p:nvSpPr>
        <p:spPr bwMode="auto">
          <a:xfrm flipV="1">
            <a:off x="33099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2" name="Line 2101"/>
          <p:cNvSpPr>
            <a:spLocks noChangeShapeType="1"/>
          </p:cNvSpPr>
          <p:nvPr/>
        </p:nvSpPr>
        <p:spPr bwMode="auto">
          <a:xfrm flipV="1">
            <a:off x="3505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3" name="Line 2102"/>
          <p:cNvSpPr>
            <a:spLocks noChangeShapeType="1"/>
          </p:cNvSpPr>
          <p:nvPr/>
        </p:nvSpPr>
        <p:spPr bwMode="auto">
          <a:xfrm flipV="1">
            <a:off x="3711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4" name="Line 2103"/>
          <p:cNvSpPr>
            <a:spLocks noChangeShapeType="1"/>
          </p:cNvSpPr>
          <p:nvPr/>
        </p:nvSpPr>
        <p:spPr bwMode="auto">
          <a:xfrm flipV="1">
            <a:off x="3908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5" name="Freeform 2104"/>
          <p:cNvSpPr>
            <a:spLocks/>
          </p:cNvSpPr>
          <p:nvPr/>
        </p:nvSpPr>
        <p:spPr bwMode="auto">
          <a:xfrm>
            <a:off x="2427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3606" name="Freeform 2105"/>
          <p:cNvSpPr>
            <a:spLocks/>
          </p:cNvSpPr>
          <p:nvPr/>
        </p:nvSpPr>
        <p:spPr bwMode="auto">
          <a:xfrm>
            <a:off x="2220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3607" name="Freeform 2106"/>
          <p:cNvSpPr>
            <a:spLocks/>
          </p:cNvSpPr>
          <p:nvPr/>
        </p:nvSpPr>
        <p:spPr bwMode="auto">
          <a:xfrm>
            <a:off x="3233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3608" name="Freeform 2107"/>
          <p:cNvSpPr>
            <a:spLocks/>
          </p:cNvSpPr>
          <p:nvPr/>
        </p:nvSpPr>
        <p:spPr bwMode="auto">
          <a:xfrm>
            <a:off x="2624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3609" name="Freeform 2108"/>
          <p:cNvSpPr>
            <a:spLocks/>
          </p:cNvSpPr>
          <p:nvPr/>
        </p:nvSpPr>
        <p:spPr bwMode="auto">
          <a:xfrm>
            <a:off x="3429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3610" name="Freeform 2109"/>
          <p:cNvSpPr>
            <a:spLocks/>
          </p:cNvSpPr>
          <p:nvPr/>
        </p:nvSpPr>
        <p:spPr bwMode="auto">
          <a:xfrm>
            <a:off x="3025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endParaRPr lang="en-US"/>
          </a:p>
        </p:txBody>
      </p:sp>
      <p:sp>
        <p:nvSpPr>
          <p:cNvPr id="23611" name="Freeform 2110"/>
          <p:cNvSpPr>
            <a:spLocks/>
          </p:cNvSpPr>
          <p:nvPr/>
        </p:nvSpPr>
        <p:spPr bwMode="auto">
          <a:xfrm>
            <a:off x="3233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3612" name="Freeform 2111"/>
          <p:cNvSpPr>
            <a:spLocks/>
          </p:cNvSpPr>
          <p:nvPr/>
        </p:nvSpPr>
        <p:spPr bwMode="auto">
          <a:xfrm>
            <a:off x="3233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3613" name="Rectangle 2112"/>
          <p:cNvSpPr>
            <a:spLocks noChangeArrowheads="1"/>
          </p:cNvSpPr>
          <p:nvPr/>
        </p:nvSpPr>
        <p:spPr bwMode="auto">
          <a:xfrm>
            <a:off x="1806575" y="3659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0</a:t>
            </a:r>
            <a:endParaRPr lang="ko-KR" altLang="en-US">
              <a:ea typeface="Gulim" pitchFamily="34" charset="-127"/>
            </a:endParaRPr>
          </a:p>
        </p:txBody>
      </p:sp>
      <p:sp>
        <p:nvSpPr>
          <p:cNvPr id="23614" name="Rectangle 2113"/>
          <p:cNvSpPr>
            <a:spLocks noChangeArrowheads="1"/>
          </p:cNvSpPr>
          <p:nvPr/>
        </p:nvSpPr>
        <p:spPr bwMode="auto">
          <a:xfrm>
            <a:off x="1806575" y="34861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a:t>
            </a:r>
            <a:endParaRPr lang="ko-KR" altLang="en-US">
              <a:ea typeface="Gulim" pitchFamily="34" charset="-127"/>
            </a:endParaRPr>
          </a:p>
        </p:txBody>
      </p:sp>
      <p:sp>
        <p:nvSpPr>
          <p:cNvPr id="23615" name="Rectangle 2114"/>
          <p:cNvSpPr>
            <a:spLocks noChangeArrowheads="1"/>
          </p:cNvSpPr>
          <p:nvPr/>
        </p:nvSpPr>
        <p:spPr bwMode="auto">
          <a:xfrm>
            <a:off x="1806575" y="3302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2</a:t>
            </a:r>
            <a:endParaRPr lang="ko-KR" altLang="en-US">
              <a:ea typeface="Gulim" pitchFamily="34" charset="-127"/>
            </a:endParaRPr>
          </a:p>
        </p:txBody>
      </p:sp>
      <p:sp>
        <p:nvSpPr>
          <p:cNvPr id="23616" name="Rectangle 2115"/>
          <p:cNvSpPr>
            <a:spLocks noChangeArrowheads="1"/>
          </p:cNvSpPr>
          <p:nvPr/>
        </p:nvSpPr>
        <p:spPr bwMode="auto">
          <a:xfrm>
            <a:off x="1806575" y="312896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3</a:t>
            </a:r>
            <a:endParaRPr lang="ko-KR" altLang="en-US">
              <a:ea typeface="Gulim" pitchFamily="34" charset="-127"/>
            </a:endParaRPr>
          </a:p>
        </p:txBody>
      </p:sp>
      <p:sp>
        <p:nvSpPr>
          <p:cNvPr id="23617" name="Rectangle 2116"/>
          <p:cNvSpPr>
            <a:spLocks noChangeArrowheads="1"/>
          </p:cNvSpPr>
          <p:nvPr/>
        </p:nvSpPr>
        <p:spPr bwMode="auto">
          <a:xfrm>
            <a:off x="1806575" y="2944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4</a:t>
            </a:r>
            <a:endParaRPr lang="ko-KR" altLang="en-US">
              <a:ea typeface="Gulim" pitchFamily="34" charset="-127"/>
            </a:endParaRPr>
          </a:p>
        </p:txBody>
      </p:sp>
      <p:sp>
        <p:nvSpPr>
          <p:cNvPr id="23618" name="Rectangle 2117"/>
          <p:cNvSpPr>
            <a:spLocks noChangeArrowheads="1"/>
          </p:cNvSpPr>
          <p:nvPr/>
        </p:nvSpPr>
        <p:spPr bwMode="auto">
          <a:xfrm>
            <a:off x="1806575" y="2770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5</a:t>
            </a:r>
            <a:endParaRPr lang="ko-KR" altLang="en-US">
              <a:ea typeface="Gulim" pitchFamily="34" charset="-127"/>
            </a:endParaRPr>
          </a:p>
        </p:txBody>
      </p:sp>
      <p:sp>
        <p:nvSpPr>
          <p:cNvPr id="23619" name="Rectangle 2118"/>
          <p:cNvSpPr>
            <a:spLocks noChangeArrowheads="1"/>
          </p:cNvSpPr>
          <p:nvPr/>
        </p:nvSpPr>
        <p:spPr bwMode="auto">
          <a:xfrm>
            <a:off x="1806575" y="25860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6</a:t>
            </a:r>
            <a:endParaRPr lang="ko-KR" altLang="en-US">
              <a:ea typeface="Gulim" pitchFamily="34" charset="-127"/>
            </a:endParaRPr>
          </a:p>
        </p:txBody>
      </p:sp>
      <p:sp>
        <p:nvSpPr>
          <p:cNvPr id="23620" name="Rectangle 2119"/>
          <p:cNvSpPr>
            <a:spLocks noChangeArrowheads="1"/>
          </p:cNvSpPr>
          <p:nvPr/>
        </p:nvSpPr>
        <p:spPr bwMode="auto">
          <a:xfrm>
            <a:off x="1806575" y="2413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7</a:t>
            </a:r>
            <a:endParaRPr lang="ko-KR" altLang="en-US">
              <a:ea typeface="Gulim" pitchFamily="34" charset="-127"/>
            </a:endParaRPr>
          </a:p>
        </p:txBody>
      </p:sp>
      <p:sp>
        <p:nvSpPr>
          <p:cNvPr id="23621" name="Rectangle 2120"/>
          <p:cNvSpPr>
            <a:spLocks noChangeArrowheads="1"/>
          </p:cNvSpPr>
          <p:nvPr/>
        </p:nvSpPr>
        <p:spPr bwMode="auto">
          <a:xfrm>
            <a:off x="1806575" y="22288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8</a:t>
            </a:r>
            <a:endParaRPr lang="ko-KR" altLang="en-US">
              <a:ea typeface="Gulim" pitchFamily="34" charset="-127"/>
            </a:endParaRPr>
          </a:p>
        </p:txBody>
      </p:sp>
      <p:sp>
        <p:nvSpPr>
          <p:cNvPr id="23622" name="Rectangle 2121"/>
          <p:cNvSpPr>
            <a:spLocks noChangeArrowheads="1"/>
          </p:cNvSpPr>
          <p:nvPr/>
        </p:nvSpPr>
        <p:spPr bwMode="auto">
          <a:xfrm>
            <a:off x="1806575" y="2055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9</a:t>
            </a:r>
            <a:endParaRPr lang="ko-KR" altLang="en-US">
              <a:ea typeface="Gulim" pitchFamily="34" charset="-127"/>
            </a:endParaRPr>
          </a:p>
        </p:txBody>
      </p:sp>
      <p:sp>
        <p:nvSpPr>
          <p:cNvPr id="23623" name="Rectangle 2122"/>
          <p:cNvSpPr>
            <a:spLocks noChangeArrowheads="1"/>
          </p:cNvSpPr>
          <p:nvPr/>
        </p:nvSpPr>
        <p:spPr bwMode="auto">
          <a:xfrm>
            <a:off x="1774825" y="187166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10</a:t>
            </a:r>
            <a:endParaRPr lang="ko-KR" altLang="en-US">
              <a:ea typeface="Gulim" pitchFamily="34" charset="-127"/>
            </a:endParaRPr>
          </a:p>
        </p:txBody>
      </p:sp>
      <p:sp>
        <p:nvSpPr>
          <p:cNvPr id="23624" name="Rectangle 2123"/>
          <p:cNvSpPr>
            <a:spLocks noChangeArrowheads="1"/>
          </p:cNvSpPr>
          <p:nvPr/>
        </p:nvSpPr>
        <p:spPr bwMode="auto">
          <a:xfrm>
            <a:off x="18827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0</a:t>
            </a:r>
            <a:endParaRPr lang="ko-KR" altLang="en-US">
              <a:ea typeface="Gulim" pitchFamily="34" charset="-127"/>
            </a:endParaRPr>
          </a:p>
        </p:txBody>
      </p:sp>
      <p:sp>
        <p:nvSpPr>
          <p:cNvPr id="23625" name="Rectangle 2124"/>
          <p:cNvSpPr>
            <a:spLocks noChangeArrowheads="1"/>
          </p:cNvSpPr>
          <p:nvPr/>
        </p:nvSpPr>
        <p:spPr bwMode="auto">
          <a:xfrm>
            <a:off x="209073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a:t>
            </a:r>
            <a:endParaRPr lang="ko-KR" altLang="en-US">
              <a:ea typeface="Gulim" pitchFamily="34" charset="-127"/>
            </a:endParaRPr>
          </a:p>
        </p:txBody>
      </p:sp>
      <p:sp>
        <p:nvSpPr>
          <p:cNvPr id="23626" name="Rectangle 2125"/>
          <p:cNvSpPr>
            <a:spLocks noChangeArrowheads="1"/>
          </p:cNvSpPr>
          <p:nvPr/>
        </p:nvSpPr>
        <p:spPr bwMode="auto">
          <a:xfrm>
            <a:off x="22860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2</a:t>
            </a:r>
            <a:endParaRPr lang="ko-KR" altLang="en-US">
              <a:ea typeface="Gulim" pitchFamily="34" charset="-127"/>
            </a:endParaRPr>
          </a:p>
        </p:txBody>
      </p:sp>
      <p:sp>
        <p:nvSpPr>
          <p:cNvPr id="23627" name="Rectangle 2126"/>
          <p:cNvSpPr>
            <a:spLocks noChangeArrowheads="1"/>
          </p:cNvSpPr>
          <p:nvPr/>
        </p:nvSpPr>
        <p:spPr bwMode="auto">
          <a:xfrm>
            <a:off x="24923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3</a:t>
            </a:r>
            <a:endParaRPr lang="ko-KR" altLang="en-US">
              <a:ea typeface="Gulim" pitchFamily="34" charset="-127"/>
            </a:endParaRPr>
          </a:p>
        </p:txBody>
      </p:sp>
      <p:sp>
        <p:nvSpPr>
          <p:cNvPr id="23628" name="Rectangle 2127"/>
          <p:cNvSpPr>
            <a:spLocks noChangeArrowheads="1"/>
          </p:cNvSpPr>
          <p:nvPr/>
        </p:nvSpPr>
        <p:spPr bwMode="auto">
          <a:xfrm>
            <a:off x="26892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4</a:t>
            </a:r>
            <a:endParaRPr lang="ko-KR" altLang="en-US">
              <a:ea typeface="Gulim" pitchFamily="34" charset="-127"/>
            </a:endParaRPr>
          </a:p>
        </p:txBody>
      </p:sp>
      <p:sp>
        <p:nvSpPr>
          <p:cNvPr id="23629" name="Rectangle 2128"/>
          <p:cNvSpPr>
            <a:spLocks noChangeArrowheads="1"/>
          </p:cNvSpPr>
          <p:nvPr/>
        </p:nvSpPr>
        <p:spPr bwMode="auto">
          <a:xfrm>
            <a:off x="28956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5</a:t>
            </a:r>
            <a:endParaRPr lang="ko-KR" altLang="en-US">
              <a:ea typeface="Gulim" pitchFamily="34" charset="-127"/>
            </a:endParaRPr>
          </a:p>
        </p:txBody>
      </p:sp>
      <p:sp>
        <p:nvSpPr>
          <p:cNvPr id="23630" name="Rectangle 2129"/>
          <p:cNvSpPr>
            <a:spLocks noChangeArrowheads="1"/>
          </p:cNvSpPr>
          <p:nvPr/>
        </p:nvSpPr>
        <p:spPr bwMode="auto">
          <a:xfrm>
            <a:off x="30908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6</a:t>
            </a:r>
            <a:endParaRPr lang="ko-KR" altLang="en-US">
              <a:ea typeface="Gulim" pitchFamily="34" charset="-127"/>
            </a:endParaRPr>
          </a:p>
        </p:txBody>
      </p:sp>
      <p:sp>
        <p:nvSpPr>
          <p:cNvPr id="23631" name="Rectangle 2130"/>
          <p:cNvSpPr>
            <a:spLocks noChangeArrowheads="1"/>
          </p:cNvSpPr>
          <p:nvPr/>
        </p:nvSpPr>
        <p:spPr bwMode="auto">
          <a:xfrm>
            <a:off x="32988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7</a:t>
            </a:r>
            <a:endParaRPr lang="ko-KR" altLang="en-US">
              <a:ea typeface="Gulim" pitchFamily="34" charset="-127"/>
            </a:endParaRPr>
          </a:p>
        </p:txBody>
      </p:sp>
      <p:sp>
        <p:nvSpPr>
          <p:cNvPr id="23632" name="Rectangle 2131"/>
          <p:cNvSpPr>
            <a:spLocks noChangeArrowheads="1"/>
          </p:cNvSpPr>
          <p:nvPr/>
        </p:nvSpPr>
        <p:spPr bwMode="auto">
          <a:xfrm>
            <a:off x="349408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8</a:t>
            </a:r>
            <a:endParaRPr lang="ko-KR" altLang="en-US">
              <a:ea typeface="Gulim" pitchFamily="34" charset="-127"/>
            </a:endParaRPr>
          </a:p>
        </p:txBody>
      </p:sp>
      <p:sp>
        <p:nvSpPr>
          <p:cNvPr id="23633" name="Rectangle 2132"/>
          <p:cNvSpPr>
            <a:spLocks noChangeArrowheads="1"/>
          </p:cNvSpPr>
          <p:nvPr/>
        </p:nvSpPr>
        <p:spPr bwMode="auto">
          <a:xfrm>
            <a:off x="37004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9</a:t>
            </a:r>
            <a:endParaRPr lang="ko-KR" altLang="en-US">
              <a:ea typeface="Gulim" pitchFamily="34" charset="-127"/>
            </a:endParaRPr>
          </a:p>
        </p:txBody>
      </p:sp>
      <p:sp>
        <p:nvSpPr>
          <p:cNvPr id="23634" name="Rectangle 2133"/>
          <p:cNvSpPr>
            <a:spLocks noChangeArrowheads="1"/>
          </p:cNvSpPr>
          <p:nvPr/>
        </p:nvSpPr>
        <p:spPr bwMode="auto">
          <a:xfrm>
            <a:off x="3875088" y="376713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10</a:t>
            </a:r>
            <a:endParaRPr lang="ko-KR" altLang="en-US">
              <a:ea typeface="Gulim" pitchFamily="34" charset="-127"/>
            </a:endParaRPr>
          </a:p>
        </p:txBody>
      </p:sp>
      <p:sp>
        <p:nvSpPr>
          <p:cNvPr id="23635" name="Rectangle 2134"/>
          <p:cNvSpPr>
            <a:spLocks noChangeArrowheads="1"/>
          </p:cNvSpPr>
          <p:nvPr/>
        </p:nvSpPr>
        <p:spPr bwMode="auto">
          <a:xfrm>
            <a:off x="1643064"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636" name="Freeform 2135"/>
          <p:cNvSpPr>
            <a:spLocks/>
          </p:cNvSpPr>
          <p:nvPr/>
        </p:nvSpPr>
        <p:spPr bwMode="auto">
          <a:xfrm>
            <a:off x="2438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3637" name="Freeform 2136"/>
          <p:cNvSpPr>
            <a:spLocks/>
          </p:cNvSpPr>
          <p:nvPr/>
        </p:nvSpPr>
        <p:spPr bwMode="auto">
          <a:xfrm>
            <a:off x="3048000" y="3048000"/>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p>
        </p:txBody>
      </p:sp>
      <p:sp>
        <p:nvSpPr>
          <p:cNvPr id="23638" name="Text Box 2137"/>
          <p:cNvSpPr txBox="1">
            <a:spLocks noChangeArrowheads="1"/>
          </p:cNvSpPr>
          <p:nvPr/>
        </p:nvSpPr>
        <p:spPr bwMode="auto">
          <a:xfrm>
            <a:off x="1660526" y="3886200"/>
            <a:ext cx="75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en-US" altLang="ko-KR">
                <a:ea typeface="Gulim" pitchFamily="34" charset="-127"/>
              </a:rPr>
              <a:t>K=2</a:t>
            </a:r>
          </a:p>
        </p:txBody>
      </p:sp>
      <p:sp>
        <p:nvSpPr>
          <p:cNvPr id="23639" name="Line 2138"/>
          <p:cNvSpPr>
            <a:spLocks noChangeShapeType="1"/>
          </p:cNvSpPr>
          <p:nvPr/>
        </p:nvSpPr>
        <p:spPr bwMode="auto">
          <a:xfrm>
            <a:off x="4114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3640" name="Text Box 2139"/>
          <p:cNvSpPr txBox="1">
            <a:spLocks noChangeArrowheads="1"/>
          </p:cNvSpPr>
          <p:nvPr/>
        </p:nvSpPr>
        <p:spPr bwMode="auto">
          <a:xfrm>
            <a:off x="4114800" y="2362201"/>
            <a:ext cx="91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1400">
                <a:ea typeface="Gulim" pitchFamily="34" charset="-127"/>
              </a:rPr>
              <a:t>Arbitrary choose k object as initial medoids</a:t>
            </a:r>
          </a:p>
        </p:txBody>
      </p:sp>
      <p:graphicFrame>
        <p:nvGraphicFramePr>
          <p:cNvPr id="23641" name="Object 2140"/>
          <p:cNvGraphicFramePr>
            <a:graphicFrameLocks noChangeAspect="1"/>
          </p:cNvGraphicFramePr>
          <p:nvPr/>
        </p:nvGraphicFramePr>
        <p:xfrm>
          <a:off x="4953000" y="1676400"/>
          <a:ext cx="2514600" cy="2362200"/>
        </p:xfrm>
        <a:graphic>
          <a:graphicData uri="http://schemas.openxmlformats.org/presentationml/2006/ole">
            <mc:AlternateContent xmlns:mc="http://schemas.openxmlformats.org/markup-compatibility/2006">
              <mc:Choice xmlns:v="urn:schemas-microsoft-com:vml" Requires="v">
                <p:oleObj spid="_x0000_s17423" name="Worksheet" r:id="rId6" imgW="2200656" imgH="2076907" progId="Excel.Sheet.8">
                  <p:embed/>
                </p:oleObj>
              </mc:Choice>
              <mc:Fallback>
                <p:oleObj name="Worksheet" r:id="rId6" imgW="2200656" imgH="2076907" progId="Excel.Sheet.8">
                  <p:embed/>
                  <p:pic>
                    <p:nvPicPr>
                      <p:cNvPr id="23641"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642" name="Line 2141"/>
          <p:cNvSpPr>
            <a:spLocks noChangeShapeType="1"/>
          </p:cNvSpPr>
          <p:nvPr/>
        </p:nvSpPr>
        <p:spPr bwMode="auto">
          <a:xfrm>
            <a:off x="6651625" y="2689226"/>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3643" name="Line 2142"/>
          <p:cNvSpPr>
            <a:spLocks noChangeShapeType="1"/>
          </p:cNvSpPr>
          <p:nvPr/>
        </p:nvSpPr>
        <p:spPr bwMode="auto">
          <a:xfrm>
            <a:off x="7467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3644" name="Text Box 2143"/>
          <p:cNvSpPr txBox="1">
            <a:spLocks noChangeArrowheads="1"/>
          </p:cNvSpPr>
          <p:nvPr/>
        </p:nvSpPr>
        <p:spPr bwMode="auto">
          <a:xfrm>
            <a:off x="7391400" y="2362200"/>
            <a:ext cx="9144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1400">
                <a:ea typeface="Gulim" pitchFamily="34" charset="-127"/>
              </a:rPr>
              <a:t>Assign each remaining object to nearest medoids</a:t>
            </a:r>
          </a:p>
        </p:txBody>
      </p:sp>
      <p:sp>
        <p:nvSpPr>
          <p:cNvPr id="23645" name="Line 2144"/>
          <p:cNvSpPr>
            <a:spLocks noChangeShapeType="1"/>
          </p:cNvSpPr>
          <p:nvPr/>
        </p:nvSpPr>
        <p:spPr bwMode="auto">
          <a:xfrm>
            <a:off x="8305800" y="40386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3646" name="Text Box 2145"/>
          <p:cNvSpPr txBox="1">
            <a:spLocks noChangeArrowheads="1"/>
          </p:cNvSpPr>
          <p:nvPr/>
        </p:nvSpPr>
        <p:spPr bwMode="auto">
          <a:xfrm>
            <a:off x="8458200" y="40386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1400">
                <a:ea typeface="Gulim" pitchFamily="34" charset="-127"/>
              </a:rPr>
              <a:t>Randomly select a nonmedoid object,O</a:t>
            </a:r>
            <a:r>
              <a:rPr lang="en-US" altLang="ko-KR" sz="1400" baseline="-25000">
                <a:ea typeface="Gulim" pitchFamily="34" charset="-127"/>
              </a:rPr>
              <a:t>ramdom</a:t>
            </a:r>
          </a:p>
        </p:txBody>
      </p:sp>
      <p:sp>
        <p:nvSpPr>
          <p:cNvPr id="23647" name="Line 2146"/>
          <p:cNvSpPr>
            <a:spLocks noChangeShapeType="1"/>
          </p:cNvSpPr>
          <p:nvPr/>
        </p:nvSpPr>
        <p:spPr bwMode="auto">
          <a:xfrm flipH="1">
            <a:off x="7543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3648" name="Text Box 2147"/>
          <p:cNvSpPr txBox="1">
            <a:spLocks noChangeArrowheads="1"/>
          </p:cNvSpPr>
          <p:nvPr/>
        </p:nvSpPr>
        <p:spPr bwMode="auto">
          <a:xfrm>
            <a:off x="7239000" y="4876800"/>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1400">
                <a:ea typeface="Gulim" pitchFamily="34" charset="-127"/>
              </a:rPr>
              <a:t>Compute total cost of swapping</a:t>
            </a:r>
          </a:p>
        </p:txBody>
      </p:sp>
      <p:grpSp>
        <p:nvGrpSpPr>
          <p:cNvPr id="23649" name="Group 2148"/>
          <p:cNvGrpSpPr>
            <a:grpSpLocks/>
          </p:cNvGrpSpPr>
          <p:nvPr/>
        </p:nvGrpSpPr>
        <p:grpSpPr bwMode="auto">
          <a:xfrm>
            <a:off x="5068888" y="4611689"/>
            <a:ext cx="2176462" cy="2035175"/>
            <a:chOff x="2233" y="2905"/>
            <a:chExt cx="1371" cy="1282"/>
          </a:xfrm>
        </p:grpSpPr>
        <p:sp>
          <p:nvSpPr>
            <p:cNvPr id="23736" name="Rectangle 2149"/>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737" name="Rectangle 2150"/>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738" name="Line 2151"/>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39" name="Line 2152"/>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40" name="Line 2153"/>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41" name="Line 2154"/>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42" name="Line 2155"/>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43" name="Line 2156"/>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44" name="Line 2157"/>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45" name="Line 2158"/>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46" name="Line 2159"/>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47" name="Line 2160"/>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48" name="Line 2161"/>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49" name="Line 2162"/>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50" name="Line 2163"/>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51" name="Line 2164"/>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52" name="Line 2165"/>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53" name="Line 2166"/>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54" name="Line 2167"/>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55" name="Line 2168"/>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56" name="Line 2169"/>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57" name="Line 2170"/>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58" name="Rectangle 2171"/>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759" name="Line 2172"/>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0" name="Line 2173"/>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1" name="Line 2174"/>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2" name="Line 2175"/>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3" name="Line 2176"/>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4" name="Line 2177"/>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5" name="Line 2178"/>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6" name="Line 2179"/>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7" name="Line 2180"/>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8" name="Line 2181"/>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69" name="Line 2182"/>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70" name="Line 2183"/>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71" name="Line 2184"/>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72" name="Line 2185"/>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73" name="Line 2186"/>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74" name="Line 2187"/>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75" name="Line 2188"/>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76" name="Line 2189"/>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77" name="Line 2190"/>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78" name="Line 2191"/>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79" name="Line 2192"/>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80" name="Line 2193"/>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81" name="Line 2194"/>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82" name="Line 2195"/>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83" name="Freeform 2196"/>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23784" name="Freeform 2197"/>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3785" name="Freeform 2198"/>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23786" name="Freeform 2199"/>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3787" name="Freeform 2200"/>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23788" name="Freeform 2201"/>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3789" name="Freeform 2202"/>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endParaRPr lang="en-US"/>
            </a:p>
          </p:txBody>
        </p:sp>
        <p:sp>
          <p:nvSpPr>
            <p:cNvPr id="23790" name="Freeform 2203"/>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3791" name="Rectangle 2204"/>
            <p:cNvSpPr>
              <a:spLocks noChangeArrowheads="1"/>
            </p:cNvSpPr>
            <p:nvPr/>
          </p:nvSpPr>
          <p:spPr bwMode="auto">
            <a:xfrm>
              <a:off x="2326"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0</a:t>
              </a:r>
              <a:endParaRPr lang="ko-KR" altLang="en-US">
                <a:ea typeface="Gulim" pitchFamily="34" charset="-127"/>
              </a:endParaRPr>
            </a:p>
          </p:txBody>
        </p:sp>
        <p:sp>
          <p:nvSpPr>
            <p:cNvPr id="23792" name="Rectangle 2205"/>
            <p:cNvSpPr>
              <a:spLocks noChangeArrowheads="1"/>
            </p:cNvSpPr>
            <p:nvPr/>
          </p:nvSpPr>
          <p:spPr bwMode="auto">
            <a:xfrm>
              <a:off x="2326"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a:t>
              </a:r>
              <a:endParaRPr lang="ko-KR" altLang="en-US">
                <a:ea typeface="Gulim" pitchFamily="34" charset="-127"/>
              </a:endParaRPr>
            </a:p>
          </p:txBody>
        </p:sp>
        <p:sp>
          <p:nvSpPr>
            <p:cNvPr id="23793" name="Rectangle 2206"/>
            <p:cNvSpPr>
              <a:spLocks noChangeArrowheads="1"/>
            </p:cNvSpPr>
            <p:nvPr/>
          </p:nvSpPr>
          <p:spPr bwMode="auto">
            <a:xfrm>
              <a:off x="2326"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2</a:t>
              </a:r>
              <a:endParaRPr lang="ko-KR" altLang="en-US">
                <a:ea typeface="Gulim" pitchFamily="34" charset="-127"/>
              </a:endParaRPr>
            </a:p>
          </p:txBody>
        </p:sp>
        <p:sp>
          <p:nvSpPr>
            <p:cNvPr id="23794" name="Rectangle 2207"/>
            <p:cNvSpPr>
              <a:spLocks noChangeArrowheads="1"/>
            </p:cNvSpPr>
            <p:nvPr/>
          </p:nvSpPr>
          <p:spPr bwMode="auto">
            <a:xfrm>
              <a:off x="2326"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3</a:t>
              </a:r>
              <a:endParaRPr lang="ko-KR" altLang="en-US">
                <a:ea typeface="Gulim" pitchFamily="34" charset="-127"/>
              </a:endParaRPr>
            </a:p>
          </p:txBody>
        </p:sp>
        <p:sp>
          <p:nvSpPr>
            <p:cNvPr id="23795" name="Rectangle 2208"/>
            <p:cNvSpPr>
              <a:spLocks noChangeArrowheads="1"/>
            </p:cNvSpPr>
            <p:nvPr/>
          </p:nvSpPr>
          <p:spPr bwMode="auto">
            <a:xfrm>
              <a:off x="2326"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4</a:t>
              </a:r>
              <a:endParaRPr lang="ko-KR" altLang="en-US">
                <a:ea typeface="Gulim" pitchFamily="34" charset="-127"/>
              </a:endParaRPr>
            </a:p>
          </p:txBody>
        </p:sp>
        <p:sp>
          <p:nvSpPr>
            <p:cNvPr id="23796" name="Rectangle 2209"/>
            <p:cNvSpPr>
              <a:spLocks noChangeArrowheads="1"/>
            </p:cNvSpPr>
            <p:nvPr/>
          </p:nvSpPr>
          <p:spPr bwMode="auto">
            <a:xfrm>
              <a:off x="2326"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5</a:t>
              </a:r>
              <a:endParaRPr lang="ko-KR" altLang="en-US">
                <a:ea typeface="Gulim" pitchFamily="34" charset="-127"/>
              </a:endParaRPr>
            </a:p>
          </p:txBody>
        </p:sp>
        <p:sp>
          <p:nvSpPr>
            <p:cNvPr id="23797" name="Rectangle 2210"/>
            <p:cNvSpPr>
              <a:spLocks noChangeArrowheads="1"/>
            </p:cNvSpPr>
            <p:nvPr/>
          </p:nvSpPr>
          <p:spPr bwMode="auto">
            <a:xfrm>
              <a:off x="2326"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6</a:t>
              </a:r>
              <a:endParaRPr lang="ko-KR" altLang="en-US">
                <a:ea typeface="Gulim" pitchFamily="34" charset="-127"/>
              </a:endParaRPr>
            </a:p>
          </p:txBody>
        </p:sp>
        <p:sp>
          <p:nvSpPr>
            <p:cNvPr id="23798" name="Rectangle 2211"/>
            <p:cNvSpPr>
              <a:spLocks noChangeArrowheads="1"/>
            </p:cNvSpPr>
            <p:nvPr/>
          </p:nvSpPr>
          <p:spPr bwMode="auto">
            <a:xfrm>
              <a:off x="2326"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7</a:t>
              </a:r>
              <a:endParaRPr lang="ko-KR" altLang="en-US">
                <a:ea typeface="Gulim" pitchFamily="34" charset="-127"/>
              </a:endParaRPr>
            </a:p>
          </p:txBody>
        </p:sp>
        <p:sp>
          <p:nvSpPr>
            <p:cNvPr id="23799" name="Rectangle 2212"/>
            <p:cNvSpPr>
              <a:spLocks noChangeArrowheads="1"/>
            </p:cNvSpPr>
            <p:nvPr/>
          </p:nvSpPr>
          <p:spPr bwMode="auto">
            <a:xfrm>
              <a:off x="2326"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8</a:t>
              </a:r>
              <a:endParaRPr lang="ko-KR" altLang="en-US">
                <a:ea typeface="Gulim" pitchFamily="34" charset="-127"/>
              </a:endParaRPr>
            </a:p>
          </p:txBody>
        </p:sp>
        <p:sp>
          <p:nvSpPr>
            <p:cNvPr id="23800" name="Rectangle 2213"/>
            <p:cNvSpPr>
              <a:spLocks noChangeArrowheads="1"/>
            </p:cNvSpPr>
            <p:nvPr/>
          </p:nvSpPr>
          <p:spPr bwMode="auto">
            <a:xfrm>
              <a:off x="2326"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9</a:t>
              </a:r>
              <a:endParaRPr lang="ko-KR" altLang="en-US">
                <a:ea typeface="Gulim" pitchFamily="34" charset="-127"/>
              </a:endParaRPr>
            </a:p>
          </p:txBody>
        </p:sp>
        <p:sp>
          <p:nvSpPr>
            <p:cNvPr id="23801" name="Rectangle 2214"/>
            <p:cNvSpPr>
              <a:spLocks noChangeArrowheads="1"/>
            </p:cNvSpPr>
            <p:nvPr/>
          </p:nvSpPr>
          <p:spPr bwMode="auto">
            <a:xfrm>
              <a:off x="2308"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10</a:t>
              </a:r>
              <a:endParaRPr lang="ko-KR" altLang="en-US">
                <a:ea typeface="Gulim" pitchFamily="34" charset="-127"/>
              </a:endParaRPr>
            </a:p>
          </p:txBody>
        </p:sp>
        <p:sp>
          <p:nvSpPr>
            <p:cNvPr id="23802" name="Rectangle 2215"/>
            <p:cNvSpPr>
              <a:spLocks noChangeArrowheads="1"/>
            </p:cNvSpPr>
            <p:nvPr/>
          </p:nvSpPr>
          <p:spPr bwMode="auto">
            <a:xfrm>
              <a:off x="23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0</a:t>
              </a:r>
              <a:endParaRPr lang="ko-KR" altLang="en-US">
                <a:ea typeface="Gulim" pitchFamily="34" charset="-127"/>
              </a:endParaRPr>
            </a:p>
          </p:txBody>
        </p:sp>
        <p:sp>
          <p:nvSpPr>
            <p:cNvPr id="23803" name="Rectangle 2216"/>
            <p:cNvSpPr>
              <a:spLocks noChangeArrowheads="1"/>
            </p:cNvSpPr>
            <p:nvPr/>
          </p:nvSpPr>
          <p:spPr bwMode="auto">
            <a:xfrm>
              <a:off x="248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a:t>
              </a:r>
              <a:endParaRPr lang="ko-KR" altLang="en-US">
                <a:ea typeface="Gulim" pitchFamily="34" charset="-127"/>
              </a:endParaRPr>
            </a:p>
          </p:txBody>
        </p:sp>
        <p:sp>
          <p:nvSpPr>
            <p:cNvPr id="23804" name="Rectangle 2217"/>
            <p:cNvSpPr>
              <a:spLocks noChangeArrowheads="1"/>
            </p:cNvSpPr>
            <p:nvPr/>
          </p:nvSpPr>
          <p:spPr bwMode="auto">
            <a:xfrm>
              <a:off x="260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2</a:t>
              </a:r>
              <a:endParaRPr lang="ko-KR" altLang="en-US">
                <a:ea typeface="Gulim" pitchFamily="34" charset="-127"/>
              </a:endParaRPr>
            </a:p>
          </p:txBody>
        </p:sp>
        <p:sp>
          <p:nvSpPr>
            <p:cNvPr id="23805" name="Rectangle 2218"/>
            <p:cNvSpPr>
              <a:spLocks noChangeArrowheads="1"/>
            </p:cNvSpPr>
            <p:nvPr/>
          </p:nvSpPr>
          <p:spPr bwMode="auto">
            <a:xfrm>
              <a:off x="271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3</a:t>
              </a:r>
              <a:endParaRPr lang="ko-KR" altLang="en-US">
                <a:ea typeface="Gulim" pitchFamily="34" charset="-127"/>
              </a:endParaRPr>
            </a:p>
          </p:txBody>
        </p:sp>
        <p:sp>
          <p:nvSpPr>
            <p:cNvPr id="23806" name="Rectangle 2219"/>
            <p:cNvSpPr>
              <a:spLocks noChangeArrowheads="1"/>
            </p:cNvSpPr>
            <p:nvPr/>
          </p:nvSpPr>
          <p:spPr bwMode="auto">
            <a:xfrm>
              <a:off x="283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4</a:t>
              </a:r>
              <a:endParaRPr lang="ko-KR" altLang="en-US">
                <a:ea typeface="Gulim" pitchFamily="34" charset="-127"/>
              </a:endParaRPr>
            </a:p>
          </p:txBody>
        </p:sp>
        <p:sp>
          <p:nvSpPr>
            <p:cNvPr id="23807" name="Rectangle 2220"/>
            <p:cNvSpPr>
              <a:spLocks noChangeArrowheads="1"/>
            </p:cNvSpPr>
            <p:nvPr/>
          </p:nvSpPr>
          <p:spPr bwMode="auto">
            <a:xfrm>
              <a:off x="295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5</a:t>
              </a:r>
              <a:endParaRPr lang="ko-KR" altLang="en-US">
                <a:ea typeface="Gulim" pitchFamily="34" charset="-127"/>
              </a:endParaRPr>
            </a:p>
          </p:txBody>
        </p:sp>
        <p:sp>
          <p:nvSpPr>
            <p:cNvPr id="23808" name="Rectangle 2221"/>
            <p:cNvSpPr>
              <a:spLocks noChangeArrowheads="1"/>
            </p:cNvSpPr>
            <p:nvPr/>
          </p:nvSpPr>
          <p:spPr bwMode="auto">
            <a:xfrm>
              <a:off x="306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6</a:t>
              </a:r>
              <a:endParaRPr lang="ko-KR" altLang="en-US">
                <a:ea typeface="Gulim" pitchFamily="34" charset="-127"/>
              </a:endParaRPr>
            </a:p>
          </p:txBody>
        </p:sp>
        <p:sp>
          <p:nvSpPr>
            <p:cNvPr id="23809" name="Rectangle 2222"/>
            <p:cNvSpPr>
              <a:spLocks noChangeArrowheads="1"/>
            </p:cNvSpPr>
            <p:nvPr/>
          </p:nvSpPr>
          <p:spPr bwMode="auto">
            <a:xfrm>
              <a:off x="318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7</a:t>
              </a:r>
              <a:endParaRPr lang="ko-KR" altLang="en-US">
                <a:ea typeface="Gulim" pitchFamily="34" charset="-127"/>
              </a:endParaRPr>
            </a:p>
          </p:txBody>
        </p:sp>
        <p:sp>
          <p:nvSpPr>
            <p:cNvPr id="23810" name="Rectangle 2223"/>
            <p:cNvSpPr>
              <a:spLocks noChangeArrowheads="1"/>
            </p:cNvSpPr>
            <p:nvPr/>
          </p:nvSpPr>
          <p:spPr bwMode="auto">
            <a:xfrm>
              <a:off x="329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8</a:t>
              </a:r>
              <a:endParaRPr lang="ko-KR" altLang="en-US">
                <a:ea typeface="Gulim" pitchFamily="34" charset="-127"/>
              </a:endParaRPr>
            </a:p>
          </p:txBody>
        </p:sp>
        <p:sp>
          <p:nvSpPr>
            <p:cNvPr id="23811" name="Rectangle 2224"/>
            <p:cNvSpPr>
              <a:spLocks noChangeArrowheads="1"/>
            </p:cNvSpPr>
            <p:nvPr/>
          </p:nvSpPr>
          <p:spPr bwMode="auto">
            <a:xfrm>
              <a:off x="341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9</a:t>
              </a:r>
              <a:endParaRPr lang="ko-KR" altLang="en-US">
                <a:ea typeface="Gulim" pitchFamily="34" charset="-127"/>
              </a:endParaRPr>
            </a:p>
          </p:txBody>
        </p:sp>
        <p:sp>
          <p:nvSpPr>
            <p:cNvPr id="23812" name="Rectangle 2225"/>
            <p:cNvSpPr>
              <a:spLocks noChangeArrowheads="1"/>
            </p:cNvSpPr>
            <p:nvPr/>
          </p:nvSpPr>
          <p:spPr bwMode="auto">
            <a:xfrm>
              <a:off x="3511"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10</a:t>
              </a:r>
              <a:endParaRPr lang="ko-KR" altLang="en-US">
                <a:ea typeface="Gulim" pitchFamily="34" charset="-127"/>
              </a:endParaRPr>
            </a:p>
          </p:txBody>
        </p:sp>
        <p:sp>
          <p:nvSpPr>
            <p:cNvPr id="23813" name="Rectangle 2226"/>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814" name="Line 2227"/>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3815" name="Freeform 2228"/>
            <p:cNvSpPr>
              <a:spLocks/>
            </p:cNvSpPr>
            <p:nvPr/>
          </p:nvSpPr>
          <p:spPr bwMode="auto">
            <a:xfrm>
              <a:off x="3033" y="3600"/>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3816" name="Freeform 2229"/>
            <p:cNvSpPr>
              <a:spLocks/>
            </p:cNvSpPr>
            <p:nvPr/>
          </p:nvSpPr>
          <p:spPr bwMode="auto">
            <a:xfrm>
              <a:off x="3024" y="379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grpSp>
      <p:sp>
        <p:nvSpPr>
          <p:cNvPr id="23650" name="Rectangle 2230"/>
          <p:cNvSpPr>
            <a:spLocks noChangeArrowheads="1"/>
          </p:cNvSpPr>
          <p:nvPr/>
        </p:nvSpPr>
        <p:spPr bwMode="auto">
          <a:xfrm>
            <a:off x="5181601" y="4267200"/>
            <a:ext cx="1408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en-US" altLang="ko-KR" sz="1400">
                <a:ea typeface="Gulim" pitchFamily="34" charset="-127"/>
              </a:rPr>
              <a:t>Total Cost = 26</a:t>
            </a:r>
          </a:p>
        </p:txBody>
      </p:sp>
      <p:sp>
        <p:nvSpPr>
          <p:cNvPr id="23651" name="Line 2231"/>
          <p:cNvSpPr>
            <a:spLocks noChangeShapeType="1"/>
          </p:cNvSpPr>
          <p:nvPr/>
        </p:nvSpPr>
        <p:spPr bwMode="auto">
          <a:xfrm flipV="1">
            <a:off x="6858000" y="41148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3652" name="Text Box 2232"/>
          <p:cNvSpPr txBox="1">
            <a:spLocks noChangeArrowheads="1"/>
          </p:cNvSpPr>
          <p:nvPr/>
        </p:nvSpPr>
        <p:spPr bwMode="auto">
          <a:xfrm>
            <a:off x="3886200" y="5029201"/>
            <a:ext cx="1219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1400">
                <a:ea typeface="Gulim" pitchFamily="34" charset="-127"/>
              </a:rPr>
              <a:t>Swapping O and O</a:t>
            </a:r>
            <a:r>
              <a:rPr lang="en-US" altLang="ko-KR" sz="1400" baseline="-25000">
                <a:ea typeface="Gulim" pitchFamily="34" charset="-127"/>
              </a:rPr>
              <a:t>ramdom </a:t>
            </a:r>
          </a:p>
          <a:p>
            <a:pPr algn="l" eaLnBrk="1" hangingPunct="1">
              <a:spcBef>
                <a:spcPct val="50000"/>
              </a:spcBef>
            </a:pPr>
            <a:r>
              <a:rPr lang="en-US" altLang="ko-KR" sz="1400">
                <a:ea typeface="Gulim" pitchFamily="34" charset="-127"/>
              </a:rPr>
              <a:t>If quality is improved.</a:t>
            </a:r>
          </a:p>
        </p:txBody>
      </p:sp>
      <p:sp>
        <p:nvSpPr>
          <p:cNvPr id="23653" name="Text Box 2233"/>
          <p:cNvSpPr txBox="1">
            <a:spLocks noChangeArrowheads="1"/>
          </p:cNvSpPr>
          <p:nvPr/>
        </p:nvSpPr>
        <p:spPr bwMode="auto">
          <a:xfrm>
            <a:off x="1752600" y="4724401"/>
            <a:ext cx="1981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spcBef>
                <a:spcPct val="50000"/>
              </a:spcBef>
            </a:pPr>
            <a:r>
              <a:rPr lang="en-US" altLang="ko-KR" sz="2000" b="1">
                <a:ea typeface="Gulim" pitchFamily="34" charset="-127"/>
              </a:rPr>
              <a:t>Do loop</a:t>
            </a:r>
          </a:p>
          <a:p>
            <a:pPr algn="l" eaLnBrk="1" hangingPunct="1">
              <a:spcBef>
                <a:spcPct val="50000"/>
              </a:spcBef>
            </a:pPr>
            <a:r>
              <a:rPr lang="en-US" altLang="ko-KR" sz="2000" b="1">
                <a:ea typeface="Gulim" pitchFamily="34" charset="-127"/>
              </a:rPr>
              <a:t>Until no change</a:t>
            </a:r>
          </a:p>
        </p:txBody>
      </p:sp>
      <p:grpSp>
        <p:nvGrpSpPr>
          <p:cNvPr id="23654" name="Group 2234"/>
          <p:cNvGrpSpPr>
            <a:grpSpLocks/>
          </p:cNvGrpSpPr>
          <p:nvPr/>
        </p:nvGrpSpPr>
        <p:grpSpPr bwMode="auto">
          <a:xfrm>
            <a:off x="8345488" y="4611689"/>
            <a:ext cx="2176462" cy="2035175"/>
            <a:chOff x="4297" y="2905"/>
            <a:chExt cx="1371" cy="1282"/>
          </a:xfrm>
        </p:grpSpPr>
        <p:sp>
          <p:nvSpPr>
            <p:cNvPr id="23655" name="Rectangle 2235"/>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656" name="Rectangle 2236"/>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657" name="Line 2237"/>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58" name="Line 2238"/>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59" name="Line 2239"/>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60" name="Line 2240"/>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61" name="Line 2241"/>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62" name="Line 2242"/>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63" name="Line 2243"/>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64" name="Line 2244"/>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65" name="Line 2245"/>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66" name="Line 2246"/>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67" name="Line 2247"/>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68" name="Line 2248"/>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69" name="Line 2249"/>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70" name="Line 2250"/>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71" name="Line 2251"/>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72" name="Line 2252"/>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73" name="Line 2253"/>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74" name="Line 2254"/>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75" name="Line 2255"/>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76" name="Line 2256"/>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77" name="Rectangle 2257"/>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678" name="Line 2258"/>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79" name="Line 2259"/>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0" name="Line 2260"/>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1" name="Line 2261"/>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2" name="Line 2262"/>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3" name="Line 2263"/>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4" name="Line 2264"/>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5" name="Line 2265"/>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6" name="Line 2266"/>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7" name="Line 2267"/>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8" name="Line 2268"/>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9" name="Line 2269"/>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0" name="Line 2270"/>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1" name="Line 2271"/>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2" name="Line 2272"/>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3" name="Line 2273"/>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4" name="Line 2274"/>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5" name="Line 2275"/>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6" name="Line 2276"/>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7" name="Line 2277"/>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8" name="Line 2278"/>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9" name="Line 2279"/>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00" name="Line 2280"/>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01" name="Line 2281"/>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02" name="Freeform 2282"/>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p>
          </p:txBody>
        </p:sp>
        <p:sp>
          <p:nvSpPr>
            <p:cNvPr id="23703" name="Freeform 2283"/>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3704" name="Freeform 2284"/>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p>
          </p:txBody>
        </p:sp>
        <p:sp>
          <p:nvSpPr>
            <p:cNvPr id="23705" name="Freeform 2285"/>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3706" name="Freeform 2286"/>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sp>
          <p:nvSpPr>
            <p:cNvPr id="23707" name="Freeform 2287"/>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3708" name="Freeform 2288"/>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p>
          </p:txBody>
        </p:sp>
        <p:sp>
          <p:nvSpPr>
            <p:cNvPr id="23709" name="Freeform 2289"/>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3710" name="Freeform 2290"/>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p>
          </p:txBody>
        </p:sp>
        <p:sp>
          <p:nvSpPr>
            <p:cNvPr id="23711" name="Rectangle 2291"/>
            <p:cNvSpPr>
              <a:spLocks noChangeArrowheads="1"/>
            </p:cNvSpPr>
            <p:nvPr/>
          </p:nvSpPr>
          <p:spPr bwMode="auto">
            <a:xfrm>
              <a:off x="4390"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0</a:t>
              </a:r>
              <a:endParaRPr lang="ko-KR" altLang="en-US">
                <a:ea typeface="Gulim" pitchFamily="34" charset="-127"/>
              </a:endParaRPr>
            </a:p>
          </p:txBody>
        </p:sp>
        <p:sp>
          <p:nvSpPr>
            <p:cNvPr id="23712" name="Rectangle 2292"/>
            <p:cNvSpPr>
              <a:spLocks noChangeArrowheads="1"/>
            </p:cNvSpPr>
            <p:nvPr/>
          </p:nvSpPr>
          <p:spPr bwMode="auto">
            <a:xfrm>
              <a:off x="4390"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a:t>
              </a:r>
              <a:endParaRPr lang="ko-KR" altLang="en-US">
                <a:ea typeface="Gulim" pitchFamily="34" charset="-127"/>
              </a:endParaRPr>
            </a:p>
          </p:txBody>
        </p:sp>
        <p:sp>
          <p:nvSpPr>
            <p:cNvPr id="23713" name="Rectangle 2293"/>
            <p:cNvSpPr>
              <a:spLocks noChangeArrowheads="1"/>
            </p:cNvSpPr>
            <p:nvPr/>
          </p:nvSpPr>
          <p:spPr bwMode="auto">
            <a:xfrm>
              <a:off x="4390"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2</a:t>
              </a:r>
              <a:endParaRPr lang="ko-KR" altLang="en-US">
                <a:ea typeface="Gulim" pitchFamily="34" charset="-127"/>
              </a:endParaRPr>
            </a:p>
          </p:txBody>
        </p:sp>
        <p:sp>
          <p:nvSpPr>
            <p:cNvPr id="23714" name="Rectangle 2294"/>
            <p:cNvSpPr>
              <a:spLocks noChangeArrowheads="1"/>
            </p:cNvSpPr>
            <p:nvPr/>
          </p:nvSpPr>
          <p:spPr bwMode="auto">
            <a:xfrm>
              <a:off x="4390"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3</a:t>
              </a:r>
              <a:endParaRPr lang="ko-KR" altLang="en-US">
                <a:ea typeface="Gulim" pitchFamily="34" charset="-127"/>
              </a:endParaRPr>
            </a:p>
          </p:txBody>
        </p:sp>
        <p:sp>
          <p:nvSpPr>
            <p:cNvPr id="23715" name="Rectangle 2295"/>
            <p:cNvSpPr>
              <a:spLocks noChangeArrowheads="1"/>
            </p:cNvSpPr>
            <p:nvPr/>
          </p:nvSpPr>
          <p:spPr bwMode="auto">
            <a:xfrm>
              <a:off x="4390"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4</a:t>
              </a:r>
              <a:endParaRPr lang="ko-KR" altLang="en-US">
                <a:ea typeface="Gulim" pitchFamily="34" charset="-127"/>
              </a:endParaRPr>
            </a:p>
          </p:txBody>
        </p:sp>
        <p:sp>
          <p:nvSpPr>
            <p:cNvPr id="23716" name="Rectangle 2296"/>
            <p:cNvSpPr>
              <a:spLocks noChangeArrowheads="1"/>
            </p:cNvSpPr>
            <p:nvPr/>
          </p:nvSpPr>
          <p:spPr bwMode="auto">
            <a:xfrm>
              <a:off x="4390"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5</a:t>
              </a:r>
              <a:endParaRPr lang="ko-KR" altLang="en-US">
                <a:ea typeface="Gulim" pitchFamily="34" charset="-127"/>
              </a:endParaRPr>
            </a:p>
          </p:txBody>
        </p:sp>
        <p:sp>
          <p:nvSpPr>
            <p:cNvPr id="23717" name="Rectangle 2297"/>
            <p:cNvSpPr>
              <a:spLocks noChangeArrowheads="1"/>
            </p:cNvSpPr>
            <p:nvPr/>
          </p:nvSpPr>
          <p:spPr bwMode="auto">
            <a:xfrm>
              <a:off x="4390"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6</a:t>
              </a:r>
              <a:endParaRPr lang="ko-KR" altLang="en-US">
                <a:ea typeface="Gulim" pitchFamily="34" charset="-127"/>
              </a:endParaRPr>
            </a:p>
          </p:txBody>
        </p:sp>
        <p:sp>
          <p:nvSpPr>
            <p:cNvPr id="23718" name="Rectangle 2298"/>
            <p:cNvSpPr>
              <a:spLocks noChangeArrowheads="1"/>
            </p:cNvSpPr>
            <p:nvPr/>
          </p:nvSpPr>
          <p:spPr bwMode="auto">
            <a:xfrm>
              <a:off x="4390"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7</a:t>
              </a:r>
              <a:endParaRPr lang="ko-KR" altLang="en-US">
                <a:ea typeface="Gulim" pitchFamily="34" charset="-127"/>
              </a:endParaRPr>
            </a:p>
          </p:txBody>
        </p:sp>
        <p:sp>
          <p:nvSpPr>
            <p:cNvPr id="23719" name="Rectangle 2299"/>
            <p:cNvSpPr>
              <a:spLocks noChangeArrowheads="1"/>
            </p:cNvSpPr>
            <p:nvPr/>
          </p:nvSpPr>
          <p:spPr bwMode="auto">
            <a:xfrm>
              <a:off x="4390"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8</a:t>
              </a:r>
              <a:endParaRPr lang="ko-KR" altLang="en-US">
                <a:ea typeface="Gulim" pitchFamily="34" charset="-127"/>
              </a:endParaRPr>
            </a:p>
          </p:txBody>
        </p:sp>
        <p:sp>
          <p:nvSpPr>
            <p:cNvPr id="23720" name="Rectangle 2300"/>
            <p:cNvSpPr>
              <a:spLocks noChangeArrowheads="1"/>
            </p:cNvSpPr>
            <p:nvPr/>
          </p:nvSpPr>
          <p:spPr bwMode="auto">
            <a:xfrm>
              <a:off x="4390"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9</a:t>
              </a:r>
              <a:endParaRPr lang="ko-KR" altLang="en-US">
                <a:ea typeface="Gulim" pitchFamily="34" charset="-127"/>
              </a:endParaRPr>
            </a:p>
          </p:txBody>
        </p:sp>
        <p:sp>
          <p:nvSpPr>
            <p:cNvPr id="23721" name="Rectangle 2301"/>
            <p:cNvSpPr>
              <a:spLocks noChangeArrowheads="1"/>
            </p:cNvSpPr>
            <p:nvPr/>
          </p:nvSpPr>
          <p:spPr bwMode="auto">
            <a:xfrm>
              <a:off x="4372"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10</a:t>
              </a:r>
              <a:endParaRPr lang="ko-KR" altLang="en-US">
                <a:ea typeface="Gulim" pitchFamily="34" charset="-127"/>
              </a:endParaRPr>
            </a:p>
          </p:txBody>
        </p:sp>
        <p:sp>
          <p:nvSpPr>
            <p:cNvPr id="23722" name="Rectangle 2302"/>
            <p:cNvSpPr>
              <a:spLocks noChangeArrowheads="1"/>
            </p:cNvSpPr>
            <p:nvPr/>
          </p:nvSpPr>
          <p:spPr bwMode="auto">
            <a:xfrm>
              <a:off x="443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0</a:t>
              </a:r>
              <a:endParaRPr lang="ko-KR" altLang="en-US">
                <a:ea typeface="Gulim" pitchFamily="34" charset="-127"/>
              </a:endParaRPr>
            </a:p>
          </p:txBody>
        </p:sp>
        <p:sp>
          <p:nvSpPr>
            <p:cNvPr id="23723" name="Rectangle 2303"/>
            <p:cNvSpPr>
              <a:spLocks noChangeArrowheads="1"/>
            </p:cNvSpPr>
            <p:nvPr/>
          </p:nvSpPr>
          <p:spPr bwMode="auto">
            <a:xfrm>
              <a:off x="455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a:t>
              </a:r>
              <a:endParaRPr lang="ko-KR" altLang="en-US">
                <a:ea typeface="Gulim" pitchFamily="34" charset="-127"/>
              </a:endParaRPr>
            </a:p>
          </p:txBody>
        </p:sp>
        <p:sp>
          <p:nvSpPr>
            <p:cNvPr id="23724" name="Rectangle 2304"/>
            <p:cNvSpPr>
              <a:spLocks noChangeArrowheads="1"/>
            </p:cNvSpPr>
            <p:nvPr/>
          </p:nvSpPr>
          <p:spPr bwMode="auto">
            <a:xfrm>
              <a:off x="466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2</a:t>
              </a:r>
              <a:endParaRPr lang="ko-KR" altLang="en-US">
                <a:ea typeface="Gulim" pitchFamily="34" charset="-127"/>
              </a:endParaRPr>
            </a:p>
          </p:txBody>
        </p:sp>
        <p:sp>
          <p:nvSpPr>
            <p:cNvPr id="23725" name="Rectangle 2305"/>
            <p:cNvSpPr>
              <a:spLocks noChangeArrowheads="1"/>
            </p:cNvSpPr>
            <p:nvPr/>
          </p:nvSpPr>
          <p:spPr bwMode="auto">
            <a:xfrm>
              <a:off x="478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3</a:t>
              </a:r>
              <a:endParaRPr lang="ko-KR" altLang="en-US">
                <a:ea typeface="Gulim" pitchFamily="34" charset="-127"/>
              </a:endParaRPr>
            </a:p>
          </p:txBody>
        </p:sp>
        <p:sp>
          <p:nvSpPr>
            <p:cNvPr id="23726" name="Rectangle 2306"/>
            <p:cNvSpPr>
              <a:spLocks noChangeArrowheads="1"/>
            </p:cNvSpPr>
            <p:nvPr/>
          </p:nvSpPr>
          <p:spPr bwMode="auto">
            <a:xfrm>
              <a:off x="489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4</a:t>
              </a:r>
              <a:endParaRPr lang="ko-KR" altLang="en-US">
                <a:ea typeface="Gulim" pitchFamily="34" charset="-127"/>
              </a:endParaRPr>
            </a:p>
          </p:txBody>
        </p:sp>
        <p:sp>
          <p:nvSpPr>
            <p:cNvPr id="23727" name="Rectangle 2307"/>
            <p:cNvSpPr>
              <a:spLocks noChangeArrowheads="1"/>
            </p:cNvSpPr>
            <p:nvPr/>
          </p:nvSpPr>
          <p:spPr bwMode="auto">
            <a:xfrm>
              <a:off x="501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5</a:t>
              </a:r>
              <a:endParaRPr lang="ko-KR" altLang="en-US">
                <a:ea typeface="Gulim" pitchFamily="34" charset="-127"/>
              </a:endParaRPr>
            </a:p>
          </p:txBody>
        </p:sp>
        <p:sp>
          <p:nvSpPr>
            <p:cNvPr id="23728" name="Rectangle 2308"/>
            <p:cNvSpPr>
              <a:spLocks noChangeArrowheads="1"/>
            </p:cNvSpPr>
            <p:nvPr/>
          </p:nvSpPr>
          <p:spPr bwMode="auto">
            <a:xfrm>
              <a:off x="51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6</a:t>
              </a:r>
              <a:endParaRPr lang="ko-KR" altLang="en-US">
                <a:ea typeface="Gulim" pitchFamily="34" charset="-127"/>
              </a:endParaRPr>
            </a:p>
          </p:txBody>
        </p:sp>
        <p:sp>
          <p:nvSpPr>
            <p:cNvPr id="23729" name="Rectangle 2309"/>
            <p:cNvSpPr>
              <a:spLocks noChangeArrowheads="1"/>
            </p:cNvSpPr>
            <p:nvPr/>
          </p:nvSpPr>
          <p:spPr bwMode="auto">
            <a:xfrm>
              <a:off x="524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7</a:t>
              </a:r>
              <a:endParaRPr lang="ko-KR" altLang="en-US">
                <a:ea typeface="Gulim" pitchFamily="34" charset="-127"/>
              </a:endParaRPr>
            </a:p>
          </p:txBody>
        </p:sp>
        <p:sp>
          <p:nvSpPr>
            <p:cNvPr id="23730" name="Rectangle 2310"/>
            <p:cNvSpPr>
              <a:spLocks noChangeArrowheads="1"/>
            </p:cNvSpPr>
            <p:nvPr/>
          </p:nvSpPr>
          <p:spPr bwMode="auto">
            <a:xfrm>
              <a:off x="53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8</a:t>
              </a:r>
              <a:endParaRPr lang="ko-KR" altLang="en-US">
                <a:ea typeface="Gulim" pitchFamily="34" charset="-127"/>
              </a:endParaRPr>
            </a:p>
          </p:txBody>
        </p:sp>
        <p:sp>
          <p:nvSpPr>
            <p:cNvPr id="23731" name="Rectangle 2311"/>
            <p:cNvSpPr>
              <a:spLocks noChangeArrowheads="1"/>
            </p:cNvSpPr>
            <p:nvPr/>
          </p:nvSpPr>
          <p:spPr bwMode="auto">
            <a:xfrm>
              <a:off x="54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9</a:t>
              </a:r>
              <a:endParaRPr lang="ko-KR" altLang="en-US">
                <a:ea typeface="Gulim" pitchFamily="34" charset="-127"/>
              </a:endParaRPr>
            </a:p>
          </p:txBody>
        </p:sp>
        <p:sp>
          <p:nvSpPr>
            <p:cNvPr id="23732" name="Rectangle 2312"/>
            <p:cNvSpPr>
              <a:spLocks noChangeArrowheads="1"/>
            </p:cNvSpPr>
            <p:nvPr/>
          </p:nvSpPr>
          <p:spPr bwMode="auto">
            <a:xfrm>
              <a:off x="5575"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eaLnBrk="1" hangingPunct="1"/>
              <a:r>
                <a:rPr lang="ko-KR" altLang="en-US" sz="500">
                  <a:solidFill>
                    <a:srgbClr val="000000"/>
                  </a:solidFill>
                  <a:latin typeface="Small Fonts" charset="0"/>
                  <a:ea typeface="Gulim" pitchFamily="34" charset="-127"/>
                </a:rPr>
                <a:t>10</a:t>
              </a:r>
              <a:endParaRPr lang="ko-KR" altLang="en-US">
                <a:ea typeface="Gulim" pitchFamily="34" charset="-127"/>
              </a:endParaRPr>
            </a:p>
          </p:txBody>
        </p:sp>
        <p:sp>
          <p:nvSpPr>
            <p:cNvPr id="23733" name="Rectangle 2313"/>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734" name="Line 2314"/>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3735" name="Freeform 2315"/>
            <p:cNvSpPr>
              <a:spLocks/>
            </p:cNvSpPr>
            <p:nvPr/>
          </p:nvSpPr>
          <p:spPr bwMode="auto">
            <a:xfrm>
              <a:off x="5088" y="360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p>
          </p:txBody>
        </p:sp>
      </p:grpSp>
      <p:sp>
        <p:nvSpPr>
          <p:cNvPr id="2" name="מציין מיקום של מספר שקופית 1"/>
          <p:cNvSpPr>
            <a:spLocks noGrp="1"/>
          </p:cNvSpPr>
          <p:nvPr>
            <p:ph type="sldNum" sz="quarter" idx="12"/>
          </p:nvPr>
        </p:nvSpPr>
        <p:spPr/>
        <p:txBody>
          <a:bodyPr/>
          <a:lstStyle/>
          <a:p>
            <a:fld id="{14452C20-59BC-40FC-8A2C-7AA168804D5B}" type="slidenum">
              <a:rPr lang="he-IL" smtClean="0"/>
              <a:pPr/>
              <a:t>90</a:t>
            </a:fld>
            <a:endParaRPr lang="he-IL" dirty="0"/>
          </a:p>
        </p:txBody>
      </p:sp>
    </p:spTree>
    <p:extLst>
      <p:ext uri="{BB962C8B-B14F-4D97-AF65-F5344CB8AC3E}">
        <p14:creationId xmlns:p14="http://schemas.microsoft.com/office/powerpoint/2010/main" val="3345064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676400" y="457201"/>
            <a:ext cx="8763000" cy="442913"/>
          </a:xfrm>
        </p:spPr>
        <p:txBody>
          <a:bodyPr>
            <a:normAutofit fontScale="90000"/>
          </a:bodyPr>
          <a:lstStyle/>
          <a:p>
            <a:pPr eaLnBrk="1" hangingPunct="1"/>
            <a:r>
              <a:rPr lang="en-US" altLang="en-US" sz="3200"/>
              <a:t>The K-Medoid Clustering Method</a:t>
            </a:r>
          </a:p>
        </p:txBody>
      </p:sp>
      <p:sp>
        <p:nvSpPr>
          <p:cNvPr id="24579" name="Rectangle 3"/>
          <p:cNvSpPr>
            <a:spLocks noGrp="1" noChangeArrowheads="1"/>
          </p:cNvSpPr>
          <p:nvPr>
            <p:ph type="body" idx="1"/>
          </p:nvPr>
        </p:nvSpPr>
        <p:spPr>
          <a:xfrm>
            <a:off x="1828800" y="1371600"/>
            <a:ext cx="8610600" cy="5029200"/>
          </a:xfrm>
        </p:spPr>
        <p:txBody>
          <a:bodyPr>
            <a:normAutofit lnSpcReduction="10000"/>
          </a:bodyPr>
          <a:lstStyle/>
          <a:p>
            <a:pPr eaLnBrk="1" hangingPunct="1">
              <a:lnSpc>
                <a:spcPct val="150000"/>
              </a:lnSpc>
            </a:pPr>
            <a:r>
              <a:rPr lang="en-US" altLang="en-US" sz="2000" i="1"/>
              <a:t>K</a:t>
            </a:r>
            <a:r>
              <a:rPr lang="en-US" altLang="en-US" sz="2000"/>
              <a:t>-</a:t>
            </a:r>
            <a:r>
              <a:rPr lang="en-US" altLang="en-US" sz="2000" i="1"/>
              <a:t>Medoids</a:t>
            </a:r>
            <a:r>
              <a:rPr lang="en-US" altLang="en-US" sz="2000"/>
              <a:t> Clustering: Find </a:t>
            </a:r>
            <a:r>
              <a:rPr lang="en-US" altLang="en-US" sz="2000" i="1"/>
              <a:t>representative</a:t>
            </a:r>
            <a:r>
              <a:rPr lang="en-US" altLang="en-US" sz="2000"/>
              <a:t> objects (</a:t>
            </a:r>
            <a:r>
              <a:rPr lang="en-US" altLang="en-US" sz="2000" u="sng"/>
              <a:t>medoids</a:t>
            </a:r>
            <a:r>
              <a:rPr lang="en-US" altLang="en-US" sz="2000"/>
              <a:t>) in clusters</a:t>
            </a:r>
          </a:p>
          <a:p>
            <a:pPr lvl="1" eaLnBrk="1" hangingPunct="1">
              <a:lnSpc>
                <a:spcPct val="150000"/>
              </a:lnSpc>
            </a:pPr>
            <a:r>
              <a:rPr lang="en-US" altLang="en-US" sz="2000" i="1"/>
              <a:t>PAM</a:t>
            </a:r>
            <a:r>
              <a:rPr lang="en-US" altLang="en-US" sz="2000"/>
              <a:t> (Partitioning Around Medoids, Kaufmann &amp; Rousseeuw 1987)</a:t>
            </a:r>
          </a:p>
          <a:p>
            <a:pPr lvl="2" eaLnBrk="1" hangingPunct="1">
              <a:lnSpc>
                <a:spcPct val="150000"/>
              </a:lnSpc>
            </a:pPr>
            <a:r>
              <a:rPr lang="en-US" altLang="en-US"/>
              <a:t>Starts from an initial set of medoids and iteratively replaces one of the medoids by one of the non-medoids if it improves the total distance of the resulting clustering</a:t>
            </a:r>
          </a:p>
          <a:p>
            <a:pPr lvl="2" eaLnBrk="1" hangingPunct="1">
              <a:lnSpc>
                <a:spcPct val="150000"/>
              </a:lnSpc>
            </a:pPr>
            <a:r>
              <a:rPr lang="en-US" altLang="en-US" i="1"/>
              <a:t>PAM</a:t>
            </a:r>
            <a:r>
              <a:rPr lang="en-US" altLang="en-US"/>
              <a:t> works effectively for small data sets, but does not scale well for large data sets (due to the computational complexity)</a:t>
            </a:r>
          </a:p>
          <a:p>
            <a:pPr eaLnBrk="1" hangingPunct="1">
              <a:lnSpc>
                <a:spcPct val="150000"/>
              </a:lnSpc>
            </a:pPr>
            <a:r>
              <a:rPr lang="en-US" altLang="en-US" sz="2000"/>
              <a:t>Efficiency improvement on PAM</a:t>
            </a:r>
          </a:p>
          <a:p>
            <a:pPr lvl="1" eaLnBrk="1" hangingPunct="1">
              <a:lnSpc>
                <a:spcPct val="150000"/>
              </a:lnSpc>
            </a:pPr>
            <a:r>
              <a:rPr lang="en-US" altLang="en-US" sz="2000" i="1"/>
              <a:t>CLARA</a:t>
            </a:r>
            <a:r>
              <a:rPr lang="en-US" altLang="en-US" sz="2000"/>
              <a:t> (Kaufmann &amp; Rousseeuw, 1990): PAM on samples</a:t>
            </a:r>
          </a:p>
          <a:p>
            <a:pPr lvl="1" eaLnBrk="1" hangingPunct="1">
              <a:lnSpc>
                <a:spcPct val="150000"/>
              </a:lnSpc>
            </a:pPr>
            <a:r>
              <a:rPr lang="en-US" altLang="en-US" sz="2000" i="1"/>
              <a:t>CLARANS</a:t>
            </a:r>
            <a:r>
              <a:rPr lang="en-US" altLang="en-US" sz="2000"/>
              <a:t> (Ng &amp; Han, 1994): Randomized re-sampling</a:t>
            </a:r>
          </a:p>
        </p:txBody>
      </p:sp>
      <p:sp>
        <p:nvSpPr>
          <p:cNvPr id="2458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1F8B2B55-2951-4F87-96D8-7F23EAC37B22}" type="slidenum">
              <a:rPr lang="en-US" altLang="en-US" sz="1200"/>
              <a:pPr eaLnBrk="1" hangingPunct="1"/>
              <a:t>91</a:t>
            </a:fld>
            <a:endParaRPr lang="en-US" altLang="en-US" sz="1200"/>
          </a:p>
        </p:txBody>
      </p:sp>
    </p:spTree>
    <p:extLst>
      <p:ext uri="{BB962C8B-B14F-4D97-AF65-F5344CB8AC3E}">
        <p14:creationId xmlns:p14="http://schemas.microsoft.com/office/powerpoint/2010/main" val="218953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כותרת 1"/>
          <p:cNvSpPr>
            <a:spLocks noGrp="1"/>
          </p:cNvSpPr>
          <p:nvPr>
            <p:ph type="title"/>
          </p:nvPr>
        </p:nvSpPr>
        <p:spPr>
          <a:xfrm>
            <a:off x="1439378" y="443755"/>
            <a:ext cx="9601200" cy="609600"/>
          </a:xfrm>
        </p:spPr>
        <p:txBody>
          <a:bodyPr>
            <a:normAutofit fontScale="90000"/>
          </a:bodyPr>
          <a:lstStyle/>
          <a:p>
            <a:r>
              <a:rPr lang="en-US" altLang="he-IL" dirty="0" smtClean="0"/>
              <a:t>K – </a:t>
            </a:r>
            <a:r>
              <a:rPr lang="en-US" altLang="he-IL" dirty="0" err="1" smtClean="0"/>
              <a:t>Medoids</a:t>
            </a:r>
            <a:r>
              <a:rPr lang="en-US" altLang="he-IL" dirty="0" smtClean="0"/>
              <a:t> </a:t>
            </a:r>
            <a:r>
              <a:rPr lang="en-US" altLang="he-IL" dirty="0"/>
              <a:t>C</a:t>
            </a:r>
            <a:r>
              <a:rPr lang="en-US" altLang="he-IL" dirty="0" smtClean="0"/>
              <a:t>lustering</a:t>
            </a:r>
            <a:endParaRPr lang="he-IL" altLang="he-IL" dirty="0" smtClean="0"/>
          </a:p>
        </p:txBody>
      </p:sp>
      <p:pic>
        <p:nvPicPr>
          <p:cNvPr id="38915" name="תמונה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4763" y="1485291"/>
            <a:ext cx="10510430" cy="490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תמונה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3957" y="2349162"/>
            <a:ext cx="3886776" cy="130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מציין מיקום של מספר שקופית 1"/>
          <p:cNvSpPr>
            <a:spLocks noGrp="1"/>
          </p:cNvSpPr>
          <p:nvPr>
            <p:ph type="sldNum" sz="quarter" idx="12"/>
          </p:nvPr>
        </p:nvSpPr>
        <p:spPr/>
        <p:txBody>
          <a:bodyPr/>
          <a:lstStyle/>
          <a:p>
            <a:fld id="{14452C20-59BC-40FC-8A2C-7AA168804D5B}" type="slidenum">
              <a:rPr lang="he-IL" smtClean="0"/>
              <a:pPr/>
              <a:t>92</a:t>
            </a:fld>
            <a:endParaRPr lang="he-IL" dirty="0"/>
          </a:p>
        </p:txBody>
      </p:sp>
    </p:spTree>
    <p:extLst>
      <p:ext uri="{BB962C8B-B14F-4D97-AF65-F5344CB8AC3E}">
        <p14:creationId xmlns:p14="http://schemas.microsoft.com/office/powerpoint/2010/main" val="23499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כותרת 1"/>
          <p:cNvSpPr>
            <a:spLocks noGrp="1"/>
          </p:cNvSpPr>
          <p:nvPr>
            <p:ph type="title"/>
          </p:nvPr>
        </p:nvSpPr>
        <p:spPr/>
        <p:txBody>
          <a:bodyPr/>
          <a:lstStyle/>
          <a:p>
            <a:r>
              <a:rPr lang="en-US" altLang="he-IL" dirty="0" smtClean="0"/>
              <a:t>PAM Example</a:t>
            </a:r>
            <a:endParaRPr lang="he-IL" altLang="he-IL" dirty="0" smtClean="0"/>
          </a:p>
        </p:txBody>
      </p:sp>
      <p:pic>
        <p:nvPicPr>
          <p:cNvPr id="40963" name="תמונה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2237" y="4695092"/>
            <a:ext cx="3371080" cy="2026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טבלה 5"/>
          <p:cNvGraphicFramePr>
            <a:graphicFrameLocks noGrp="1"/>
          </p:cNvGraphicFramePr>
          <p:nvPr>
            <p:extLst>
              <p:ext uri="{D42A27DB-BD31-4B8C-83A1-F6EECF244321}">
                <p14:modId xmlns:p14="http://schemas.microsoft.com/office/powerpoint/2010/main" val="1493453729"/>
              </p:ext>
            </p:extLst>
          </p:nvPr>
        </p:nvGraphicFramePr>
        <p:xfrm>
          <a:off x="565638" y="1562014"/>
          <a:ext cx="4250217" cy="2904370"/>
        </p:xfrm>
        <a:graphic>
          <a:graphicData uri="http://schemas.openxmlformats.org/drawingml/2006/table">
            <a:tbl>
              <a:tblPr firstCol="1">
                <a:tableStyleId>{21E4AEA4-8DFA-4A89-87EB-49C32662AFE0}</a:tableStyleId>
              </a:tblPr>
              <a:tblGrid>
                <a:gridCol w="1416739">
                  <a:extLst>
                    <a:ext uri="{9D8B030D-6E8A-4147-A177-3AD203B41FA5}">
                      <a16:colId xmlns:a16="http://schemas.microsoft.com/office/drawing/2014/main" val="20000"/>
                    </a:ext>
                  </a:extLst>
                </a:gridCol>
                <a:gridCol w="1416739">
                  <a:extLst>
                    <a:ext uri="{9D8B030D-6E8A-4147-A177-3AD203B41FA5}">
                      <a16:colId xmlns:a16="http://schemas.microsoft.com/office/drawing/2014/main" val="20001"/>
                    </a:ext>
                  </a:extLst>
                </a:gridCol>
                <a:gridCol w="1416739">
                  <a:extLst>
                    <a:ext uri="{9D8B030D-6E8A-4147-A177-3AD203B41FA5}">
                      <a16:colId xmlns:a16="http://schemas.microsoft.com/office/drawing/2014/main" val="20002"/>
                    </a:ext>
                  </a:extLst>
                </a:gridCol>
              </a:tblGrid>
              <a:tr h="290437">
                <a:tc>
                  <a:txBody>
                    <a:bodyPr/>
                    <a:lstStyle/>
                    <a:p>
                      <a:pPr algn="ctr" fontAlgn="b"/>
                      <a:r>
                        <a:rPr lang="en-US" sz="1600" b="1" u="none" strike="noStrike" dirty="0">
                          <a:effectLst/>
                        </a:rPr>
                        <a:t>x1</a:t>
                      </a:r>
                      <a:endParaRPr lang="en-US" sz="1600" b="1" i="0" u="none" strike="noStrike" dirty="0">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dirty="0">
                          <a:effectLst/>
                        </a:rPr>
                        <a:t>6</a:t>
                      </a:r>
                      <a:endParaRPr lang="he-IL" sz="1600" b="1" i="0" u="none" strike="noStrike" dirty="0">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0"/>
                  </a:ext>
                </a:extLst>
              </a:tr>
              <a:tr h="290437">
                <a:tc>
                  <a:txBody>
                    <a:bodyPr/>
                    <a:lstStyle/>
                    <a:p>
                      <a:pPr algn="ctr" fontAlgn="b"/>
                      <a:r>
                        <a:rPr lang="en-US" sz="1600" b="1" u="none" strike="noStrike">
                          <a:effectLst/>
                        </a:rPr>
                        <a:t>x2</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3</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1"/>
                  </a:ext>
                </a:extLst>
              </a:tr>
              <a:tr h="290437">
                <a:tc>
                  <a:txBody>
                    <a:bodyPr/>
                    <a:lstStyle/>
                    <a:p>
                      <a:pPr algn="ctr" fontAlgn="b"/>
                      <a:r>
                        <a:rPr lang="en-US" sz="1600" b="1" u="none" strike="noStrike">
                          <a:effectLst/>
                        </a:rPr>
                        <a:t>x3</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dirty="0">
                          <a:effectLst/>
                        </a:rPr>
                        <a:t>3</a:t>
                      </a:r>
                      <a:endParaRPr lang="he-IL" sz="1600" b="1" i="0" u="none" strike="noStrike" dirty="0">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8</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2"/>
                  </a:ext>
                </a:extLst>
              </a:tr>
              <a:tr h="290437">
                <a:tc>
                  <a:txBody>
                    <a:bodyPr/>
                    <a:lstStyle/>
                    <a:p>
                      <a:pPr algn="ctr" fontAlgn="b"/>
                      <a:r>
                        <a:rPr lang="en-US" sz="1600" b="1" u="none" strike="noStrike">
                          <a:effectLst/>
                        </a:rPr>
                        <a:t>x4</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3"/>
                  </a:ext>
                </a:extLst>
              </a:tr>
              <a:tr h="290437">
                <a:tc>
                  <a:txBody>
                    <a:bodyPr/>
                    <a:lstStyle/>
                    <a:p>
                      <a:pPr algn="ctr" fontAlgn="b"/>
                      <a:r>
                        <a:rPr lang="en-US" sz="1600" b="1" u="none" strike="noStrike">
                          <a:effectLst/>
                        </a:rPr>
                        <a:t>x5</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6</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4"/>
                  </a:ext>
                </a:extLst>
              </a:tr>
              <a:tr h="290437">
                <a:tc>
                  <a:txBody>
                    <a:bodyPr/>
                    <a:lstStyle/>
                    <a:p>
                      <a:pPr algn="ctr" fontAlgn="b"/>
                      <a:r>
                        <a:rPr lang="en-US" sz="1600" b="1" u="none" strike="noStrike">
                          <a:effectLst/>
                        </a:rPr>
                        <a:t>x6</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6</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5"/>
                  </a:ext>
                </a:extLst>
              </a:tr>
              <a:tr h="290437">
                <a:tc>
                  <a:txBody>
                    <a:bodyPr/>
                    <a:lstStyle/>
                    <a:p>
                      <a:pPr algn="ctr" fontAlgn="b"/>
                      <a:r>
                        <a:rPr lang="en-US" sz="1600" b="1" u="none" strike="noStrike">
                          <a:effectLst/>
                        </a:rPr>
                        <a:t>x7</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3</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6"/>
                  </a:ext>
                </a:extLst>
              </a:tr>
              <a:tr h="290437">
                <a:tc>
                  <a:txBody>
                    <a:bodyPr/>
                    <a:lstStyle/>
                    <a:p>
                      <a:pPr algn="ctr" fontAlgn="b"/>
                      <a:r>
                        <a:rPr lang="en-US" sz="1600" b="1" u="none" strike="noStrike">
                          <a:effectLst/>
                        </a:rPr>
                        <a:t>x8</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7"/>
                  </a:ext>
                </a:extLst>
              </a:tr>
              <a:tr h="290437">
                <a:tc>
                  <a:txBody>
                    <a:bodyPr/>
                    <a:lstStyle/>
                    <a:p>
                      <a:pPr algn="ctr" fontAlgn="b"/>
                      <a:r>
                        <a:rPr lang="en-US" sz="1600" b="1" u="none" strike="noStrike">
                          <a:effectLst/>
                        </a:rPr>
                        <a:t>x9</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8</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5</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8"/>
                  </a:ext>
                </a:extLst>
              </a:tr>
              <a:tr h="290437">
                <a:tc>
                  <a:txBody>
                    <a:bodyPr/>
                    <a:lstStyle/>
                    <a:p>
                      <a:pPr algn="ctr" fontAlgn="b"/>
                      <a:r>
                        <a:rPr lang="en-US" sz="1600" b="1" u="none" strike="noStrike" dirty="0">
                          <a:effectLst/>
                        </a:rPr>
                        <a:t>x10</a:t>
                      </a:r>
                      <a:endParaRPr lang="en-US" sz="1600" b="1" i="0" u="none" strike="noStrike" dirty="0">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dirty="0">
                          <a:effectLst/>
                        </a:rPr>
                        <a:t>7</a:t>
                      </a:r>
                      <a:endParaRPr lang="he-IL" sz="1600" b="1" i="0" u="none" strike="noStrike" dirty="0">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dirty="0">
                          <a:effectLst/>
                        </a:rPr>
                        <a:t>6</a:t>
                      </a:r>
                      <a:endParaRPr lang="he-IL" sz="1600" b="1" i="0" u="none" strike="noStrike" dirty="0">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9"/>
                  </a:ext>
                </a:extLst>
              </a:tr>
            </a:tbl>
          </a:graphicData>
        </a:graphic>
      </p:graphicFrame>
      <p:sp>
        <p:nvSpPr>
          <p:cNvPr id="41010" name="TextBox 6"/>
          <p:cNvSpPr txBox="1">
            <a:spLocks noChangeArrowheads="1"/>
          </p:cNvSpPr>
          <p:nvPr/>
        </p:nvSpPr>
        <p:spPr bwMode="auto">
          <a:xfrm>
            <a:off x="4346619" y="134204"/>
            <a:ext cx="3959782" cy="46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he-IL" sz="2399" b="1" dirty="0"/>
              <a:t>o</a:t>
            </a:r>
            <a:r>
              <a:rPr lang="en-US" altLang="he-IL" sz="2399" b="1" baseline="-25000" dirty="0"/>
              <a:t>1</a:t>
            </a:r>
            <a:r>
              <a:rPr lang="en-US" altLang="he-IL" sz="2399" b="1" dirty="0"/>
              <a:t> =</a:t>
            </a:r>
            <a:r>
              <a:rPr lang="he-IL" altLang="he-IL" sz="2399" b="1" dirty="0"/>
              <a:t> </a:t>
            </a:r>
            <a:r>
              <a:rPr lang="en-US" altLang="he-IL" sz="2399" b="1" dirty="0"/>
              <a:t>x6 </a:t>
            </a:r>
            <a:r>
              <a:rPr lang="he-IL" altLang="he-IL" sz="2399" b="1" dirty="0"/>
              <a:t>   </a:t>
            </a:r>
            <a:r>
              <a:rPr lang="en-US" altLang="he-IL" sz="2399" b="1" dirty="0"/>
              <a:t>o</a:t>
            </a:r>
            <a:r>
              <a:rPr lang="en-US" altLang="he-IL" sz="2399" b="1" baseline="-25000" dirty="0"/>
              <a:t>2</a:t>
            </a:r>
            <a:r>
              <a:rPr lang="en-US" altLang="he-IL" sz="2399" b="1" dirty="0"/>
              <a:t> = x8 </a:t>
            </a:r>
            <a:endParaRPr lang="he-IL" altLang="he-IL" sz="2399" b="1" dirty="0"/>
          </a:p>
        </p:txBody>
      </p:sp>
      <p:sp>
        <p:nvSpPr>
          <p:cNvPr id="2" name="מציין מיקום של מספר שקופית 1"/>
          <p:cNvSpPr>
            <a:spLocks noGrp="1"/>
          </p:cNvSpPr>
          <p:nvPr>
            <p:ph type="sldNum" sz="quarter" idx="12"/>
          </p:nvPr>
        </p:nvSpPr>
        <p:spPr/>
        <p:txBody>
          <a:bodyPr/>
          <a:lstStyle/>
          <a:p>
            <a:fld id="{14452C20-59BC-40FC-8A2C-7AA168804D5B}" type="slidenum">
              <a:rPr lang="he-IL" smtClean="0"/>
              <a:pPr/>
              <a:t>93</a:t>
            </a:fld>
            <a:endParaRPr lang="he-IL" dirty="0"/>
          </a:p>
        </p:txBody>
      </p:sp>
      <p:sp>
        <p:nvSpPr>
          <p:cNvPr id="3" name="TextBox 2"/>
          <p:cNvSpPr txBox="1"/>
          <p:nvPr/>
        </p:nvSpPr>
        <p:spPr>
          <a:xfrm>
            <a:off x="7077808" y="134204"/>
            <a:ext cx="4958862" cy="646331"/>
          </a:xfrm>
          <a:prstGeom prst="rect">
            <a:avLst/>
          </a:prstGeom>
          <a:noFill/>
        </p:spPr>
        <p:txBody>
          <a:bodyPr wrap="square" rtlCol="0">
            <a:spAutoFit/>
          </a:bodyPr>
          <a:lstStyle/>
          <a:p>
            <a:pPr algn="r" rtl="1"/>
            <a:r>
              <a:rPr lang="he-IL" dirty="0" smtClean="0"/>
              <a:t>חישבו </a:t>
            </a:r>
            <a:r>
              <a:rPr lang="en-US" dirty="0" smtClean="0"/>
              <a:t>K-</a:t>
            </a:r>
            <a:r>
              <a:rPr lang="en-US" dirty="0" err="1" smtClean="0"/>
              <a:t>medoid</a:t>
            </a:r>
            <a:r>
              <a:rPr lang="he-IL" dirty="0" smtClean="0"/>
              <a:t> לרשומות הבאות כאשר האובייקט הראשון שנבחר הוא 6</a:t>
            </a:r>
            <a:r>
              <a:rPr lang="en-US" dirty="0" smtClean="0"/>
              <a:t>X</a:t>
            </a:r>
            <a:r>
              <a:rPr lang="he-IL" dirty="0" smtClean="0"/>
              <a:t> ואילו השני 8</a:t>
            </a:r>
            <a:r>
              <a:rPr lang="en-US" dirty="0" smtClean="0"/>
              <a:t>X</a:t>
            </a:r>
            <a:r>
              <a:rPr lang="he-IL" dirty="0" smtClean="0"/>
              <a:t>. </a:t>
            </a:r>
            <a:endParaRPr lang="en-US" dirty="0"/>
          </a:p>
        </p:txBody>
      </p:sp>
    </p:spTree>
    <p:extLst>
      <p:ext uri="{BB962C8B-B14F-4D97-AF65-F5344CB8AC3E}">
        <p14:creationId xmlns:p14="http://schemas.microsoft.com/office/powerpoint/2010/main" val="317231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טבלה 3"/>
          <p:cNvGraphicFramePr>
            <a:graphicFrameLocks noGrp="1"/>
          </p:cNvGraphicFramePr>
          <p:nvPr>
            <p:extLst/>
          </p:nvPr>
        </p:nvGraphicFramePr>
        <p:xfrm>
          <a:off x="880024" y="1205866"/>
          <a:ext cx="7270438" cy="2784389"/>
        </p:xfrm>
        <a:graphic>
          <a:graphicData uri="http://schemas.openxmlformats.org/drawingml/2006/table">
            <a:tbl>
              <a:tblPr firstCol="1">
                <a:tableStyleId>{21E4AEA4-8DFA-4A89-87EB-49C32662AFE0}</a:tableStyleId>
              </a:tblPr>
              <a:tblGrid>
                <a:gridCol w="1038634">
                  <a:extLst>
                    <a:ext uri="{9D8B030D-6E8A-4147-A177-3AD203B41FA5}">
                      <a16:colId xmlns:a16="http://schemas.microsoft.com/office/drawing/2014/main" val="20000"/>
                    </a:ext>
                  </a:extLst>
                </a:gridCol>
                <a:gridCol w="1038634">
                  <a:extLst>
                    <a:ext uri="{9D8B030D-6E8A-4147-A177-3AD203B41FA5}">
                      <a16:colId xmlns:a16="http://schemas.microsoft.com/office/drawing/2014/main" val="20001"/>
                    </a:ext>
                  </a:extLst>
                </a:gridCol>
                <a:gridCol w="1038634">
                  <a:extLst>
                    <a:ext uri="{9D8B030D-6E8A-4147-A177-3AD203B41FA5}">
                      <a16:colId xmlns:a16="http://schemas.microsoft.com/office/drawing/2014/main" val="20002"/>
                    </a:ext>
                  </a:extLst>
                </a:gridCol>
                <a:gridCol w="1038634">
                  <a:extLst>
                    <a:ext uri="{9D8B030D-6E8A-4147-A177-3AD203B41FA5}">
                      <a16:colId xmlns:a16="http://schemas.microsoft.com/office/drawing/2014/main" val="20003"/>
                    </a:ext>
                  </a:extLst>
                </a:gridCol>
                <a:gridCol w="1038634">
                  <a:extLst>
                    <a:ext uri="{9D8B030D-6E8A-4147-A177-3AD203B41FA5}">
                      <a16:colId xmlns:a16="http://schemas.microsoft.com/office/drawing/2014/main" val="20004"/>
                    </a:ext>
                  </a:extLst>
                </a:gridCol>
                <a:gridCol w="1038634">
                  <a:extLst>
                    <a:ext uri="{9D8B030D-6E8A-4147-A177-3AD203B41FA5}">
                      <a16:colId xmlns:a16="http://schemas.microsoft.com/office/drawing/2014/main" val="20005"/>
                    </a:ext>
                  </a:extLst>
                </a:gridCol>
                <a:gridCol w="1038634">
                  <a:extLst>
                    <a:ext uri="{9D8B030D-6E8A-4147-A177-3AD203B41FA5}">
                      <a16:colId xmlns:a16="http://schemas.microsoft.com/office/drawing/2014/main" val="20006"/>
                    </a:ext>
                  </a:extLst>
                </a:gridCol>
              </a:tblGrid>
              <a:tr h="48799">
                <a:tc>
                  <a:txBody>
                    <a:bodyPr/>
                    <a:lstStyle/>
                    <a:p>
                      <a:pPr algn="ctr" fontAlgn="b"/>
                      <a:r>
                        <a:rPr lang="he-IL" sz="1400" b="1" u="none" strike="noStrike" dirty="0">
                          <a:effectLst/>
                        </a:rPr>
                        <a:t> </a:t>
                      </a:r>
                      <a:endParaRPr lang="he-IL" sz="1400" b="1" i="0" u="none" strike="noStrike" dirty="0">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 </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 </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 </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en-US" sz="1400" b="1" u="none" strike="noStrike" dirty="0" err="1" smtClean="0">
                          <a:effectLst/>
                        </a:rPr>
                        <a:t>dist</a:t>
                      </a:r>
                      <a:r>
                        <a:rPr lang="en-US" sz="1400" b="1" u="none" strike="noStrike" dirty="0" smtClean="0">
                          <a:effectLst/>
                        </a:rPr>
                        <a:t> </a:t>
                      </a:r>
                      <a:r>
                        <a:rPr lang="en-US" sz="1400" b="1" u="none" strike="noStrike" dirty="0">
                          <a:effectLst/>
                        </a:rPr>
                        <a:t>to </a:t>
                      </a:r>
                      <a:r>
                        <a:rPr lang="en-US" sz="1400" b="1" u="none" strike="noStrike" dirty="0" smtClean="0">
                          <a:effectLst/>
                        </a:rPr>
                        <a:t>o</a:t>
                      </a:r>
                      <a:r>
                        <a:rPr lang="en-US" sz="1400" b="1" u="none" strike="noStrike" baseline="-25000" dirty="0" smtClean="0">
                          <a:effectLst/>
                        </a:rPr>
                        <a:t>1</a:t>
                      </a:r>
                      <a:endParaRPr lang="en-US" sz="1400" b="1" i="0" u="none" strike="noStrike" dirty="0">
                        <a:solidFill>
                          <a:srgbClr val="FFFFFF"/>
                        </a:solidFill>
                        <a:effectLst/>
                        <a:latin typeface="Arial" panose="020B0604020202020204" pitchFamily="34" charset="0"/>
                      </a:endParaRPr>
                    </a:p>
                  </a:txBody>
                  <a:tcPr marL="7618" marR="7618" marT="7622" marB="0" anchor="b"/>
                </a:tc>
                <a:tc>
                  <a:txBody>
                    <a:bodyPr/>
                    <a:lstStyle/>
                    <a:p>
                      <a:pPr algn="ctr" fontAlgn="b"/>
                      <a:r>
                        <a:rPr lang="en-US" sz="1400" b="1" u="none" strike="noStrike" dirty="0" err="1" smtClean="0">
                          <a:effectLst/>
                        </a:rPr>
                        <a:t>dist</a:t>
                      </a:r>
                      <a:r>
                        <a:rPr lang="en-US" sz="1400" b="1" u="none" strike="noStrike" dirty="0" smtClean="0">
                          <a:effectLst/>
                        </a:rPr>
                        <a:t> </a:t>
                      </a:r>
                      <a:r>
                        <a:rPr lang="en-US" sz="1400" b="1" u="none" strike="noStrike" dirty="0">
                          <a:effectLst/>
                        </a:rPr>
                        <a:t>to </a:t>
                      </a:r>
                      <a:r>
                        <a:rPr lang="en-US" sz="1400" b="1" u="none" strike="noStrike" dirty="0" smtClean="0">
                          <a:effectLst/>
                        </a:rPr>
                        <a:t>o</a:t>
                      </a:r>
                      <a:r>
                        <a:rPr lang="en-US" sz="1400" b="1" u="none" strike="noStrike" baseline="-25000" dirty="0" smtClean="0">
                          <a:effectLst/>
                        </a:rPr>
                        <a:t>2</a:t>
                      </a:r>
                      <a:endParaRPr lang="en-US" sz="1400" b="1" i="0" u="none" strike="noStrike" dirty="0">
                        <a:solidFill>
                          <a:srgbClr val="FFFFFF"/>
                        </a:solidFill>
                        <a:effectLst/>
                        <a:latin typeface="Arial" panose="020B0604020202020204" pitchFamily="34" charset="0"/>
                      </a:endParaRPr>
                    </a:p>
                  </a:txBody>
                  <a:tcPr marL="7618" marR="7618" marT="7622" marB="0" anchor="b"/>
                </a:tc>
                <a:tc>
                  <a:txBody>
                    <a:bodyPr/>
                    <a:lstStyle/>
                    <a:p>
                      <a:pPr algn="ctr" fontAlgn="b"/>
                      <a:r>
                        <a:rPr lang="en-US" sz="1400" b="1" u="none" strike="noStrike" dirty="0">
                          <a:effectLst/>
                        </a:rPr>
                        <a:t>cluster</a:t>
                      </a:r>
                      <a:endParaRPr lang="en-US" sz="1400" b="1" i="0" u="none" strike="noStrike" dirty="0">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00"/>
                  </a:ext>
                </a:extLst>
              </a:tr>
              <a:tr h="233037">
                <a:tc>
                  <a:txBody>
                    <a:bodyPr/>
                    <a:lstStyle/>
                    <a:p>
                      <a:pPr algn="ctr" fontAlgn="b"/>
                      <a:r>
                        <a:rPr lang="en-US" sz="1400" b="1" u="none" strike="noStrike">
                          <a:effectLst/>
                        </a:rPr>
                        <a:t>x1</a:t>
                      </a:r>
                      <a:endParaRPr lang="en-US"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2</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6</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 </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6</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7</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1</a:t>
                      </a:r>
                      <a:endParaRPr lang="he-IL" sz="1400" b="1" i="0" u="none" strike="noStrike">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01"/>
                  </a:ext>
                </a:extLst>
              </a:tr>
              <a:tr h="233037">
                <a:tc>
                  <a:txBody>
                    <a:bodyPr/>
                    <a:lstStyle/>
                    <a:p>
                      <a:pPr algn="ctr" fontAlgn="b"/>
                      <a:r>
                        <a:rPr lang="en-US" sz="1400" b="1" u="none" strike="noStrike">
                          <a:effectLst/>
                        </a:rPr>
                        <a:t>x2</a:t>
                      </a:r>
                      <a:endParaRPr lang="en-US"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3</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4</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 </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dirty="0">
                          <a:effectLst/>
                        </a:rPr>
                        <a:t>3</a:t>
                      </a:r>
                      <a:endParaRPr lang="he-IL" sz="1400" b="1" i="0" u="none" strike="noStrike" dirty="0">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4</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1</a:t>
                      </a:r>
                      <a:endParaRPr lang="he-IL" sz="1400" b="1" i="0" u="none" strike="noStrike">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02"/>
                  </a:ext>
                </a:extLst>
              </a:tr>
              <a:tr h="233037">
                <a:tc>
                  <a:txBody>
                    <a:bodyPr/>
                    <a:lstStyle/>
                    <a:p>
                      <a:pPr algn="ctr" fontAlgn="b"/>
                      <a:r>
                        <a:rPr lang="en-US" sz="1400" b="1" u="none" strike="noStrike">
                          <a:effectLst/>
                        </a:rPr>
                        <a:t>x3</a:t>
                      </a:r>
                      <a:endParaRPr lang="en-US"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3</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8</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 </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7</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8</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1</a:t>
                      </a:r>
                      <a:endParaRPr lang="he-IL" sz="1400" b="1" i="0" u="none" strike="noStrike">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03"/>
                  </a:ext>
                </a:extLst>
              </a:tr>
              <a:tr h="233037">
                <a:tc>
                  <a:txBody>
                    <a:bodyPr/>
                    <a:lstStyle/>
                    <a:p>
                      <a:pPr algn="ctr" fontAlgn="b"/>
                      <a:r>
                        <a:rPr lang="en-US" sz="1400" b="1" u="none" strike="noStrike">
                          <a:effectLst/>
                        </a:rPr>
                        <a:t>x4</a:t>
                      </a:r>
                      <a:endParaRPr lang="en-US"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4</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7</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 </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5</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6</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1</a:t>
                      </a:r>
                      <a:endParaRPr lang="he-IL" sz="1400" b="1" i="0" u="none" strike="noStrike">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04"/>
                  </a:ext>
                </a:extLst>
              </a:tr>
              <a:tr h="233037">
                <a:tc>
                  <a:txBody>
                    <a:bodyPr/>
                    <a:lstStyle/>
                    <a:p>
                      <a:pPr algn="ctr" fontAlgn="b"/>
                      <a:r>
                        <a:rPr lang="en-US" sz="1400" b="1" u="none" strike="noStrike">
                          <a:effectLst/>
                        </a:rPr>
                        <a:t>x5</a:t>
                      </a:r>
                      <a:endParaRPr lang="en-US"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6</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2</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 </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2</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3</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1</a:t>
                      </a:r>
                      <a:endParaRPr lang="he-IL" sz="1400" b="1" i="0" u="none" strike="noStrike">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05"/>
                  </a:ext>
                </a:extLst>
              </a:tr>
              <a:tr h="233037">
                <a:tc>
                  <a:txBody>
                    <a:bodyPr/>
                    <a:lstStyle/>
                    <a:p>
                      <a:pPr algn="ctr" fontAlgn="b"/>
                      <a:r>
                        <a:rPr lang="en-US" sz="1400" b="1" u="none" strike="noStrike">
                          <a:effectLst/>
                        </a:rPr>
                        <a:t>x6</a:t>
                      </a:r>
                      <a:endParaRPr lang="en-US"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6</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4</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en-US" sz="1400" b="1" u="none" strike="noStrike" dirty="0" smtClean="0">
                          <a:effectLst/>
                        </a:rPr>
                        <a:t>o</a:t>
                      </a:r>
                      <a:r>
                        <a:rPr lang="en-US" sz="1400" b="1" u="none" strike="noStrike" baseline="-25000" dirty="0" smtClean="0">
                          <a:effectLst/>
                        </a:rPr>
                        <a:t>1</a:t>
                      </a:r>
                      <a:endParaRPr lang="en-US" sz="1400" b="1" i="0" u="none" strike="noStrike" dirty="0">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0</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1</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1</a:t>
                      </a:r>
                      <a:endParaRPr lang="he-IL" sz="1400" b="1" i="0" u="none" strike="noStrike">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06"/>
                  </a:ext>
                </a:extLst>
              </a:tr>
              <a:tr h="233037">
                <a:tc>
                  <a:txBody>
                    <a:bodyPr/>
                    <a:lstStyle/>
                    <a:p>
                      <a:pPr algn="ctr" fontAlgn="b"/>
                      <a:r>
                        <a:rPr lang="en-US" sz="1400" b="1" u="none" strike="noStrike">
                          <a:effectLst/>
                        </a:rPr>
                        <a:t>x7</a:t>
                      </a:r>
                      <a:endParaRPr lang="en-US"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7</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3</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 </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2</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1</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2</a:t>
                      </a:r>
                      <a:endParaRPr lang="he-IL" sz="1400" b="1" i="0" u="none" strike="noStrike">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07"/>
                  </a:ext>
                </a:extLst>
              </a:tr>
              <a:tr h="233037">
                <a:tc>
                  <a:txBody>
                    <a:bodyPr/>
                    <a:lstStyle/>
                    <a:p>
                      <a:pPr algn="ctr" fontAlgn="b"/>
                      <a:r>
                        <a:rPr lang="en-US" sz="1400" b="1" u="none" strike="noStrike">
                          <a:effectLst/>
                        </a:rPr>
                        <a:t>x8</a:t>
                      </a:r>
                      <a:endParaRPr lang="en-US"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7</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4</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en-US" sz="1400" b="1" i="0" u="none" strike="noStrike" dirty="0" smtClean="0">
                          <a:solidFill>
                            <a:schemeClr val="dk1"/>
                          </a:solidFill>
                          <a:effectLst/>
                          <a:latin typeface="+mn-lt"/>
                        </a:rPr>
                        <a:t>o</a:t>
                      </a:r>
                      <a:r>
                        <a:rPr lang="en-US" sz="1400" b="1" i="0" u="none" strike="noStrike" baseline="-25000" dirty="0" smtClean="0">
                          <a:solidFill>
                            <a:schemeClr val="dk1"/>
                          </a:solidFill>
                          <a:effectLst/>
                          <a:latin typeface="+mn-lt"/>
                        </a:rPr>
                        <a:t>2</a:t>
                      </a:r>
                      <a:endParaRPr lang="en-US" sz="1400" b="1" i="0" u="none" strike="noStrike" dirty="0">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1</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0</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2</a:t>
                      </a:r>
                      <a:endParaRPr lang="he-IL" sz="1400" b="1" i="0" u="none" strike="noStrike">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08"/>
                  </a:ext>
                </a:extLst>
              </a:tr>
              <a:tr h="233037">
                <a:tc>
                  <a:txBody>
                    <a:bodyPr/>
                    <a:lstStyle/>
                    <a:p>
                      <a:pPr algn="ctr" fontAlgn="b"/>
                      <a:r>
                        <a:rPr lang="en-US" sz="1400" b="1" u="none" strike="noStrike">
                          <a:effectLst/>
                        </a:rPr>
                        <a:t>x9</a:t>
                      </a:r>
                      <a:endParaRPr lang="en-US"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8</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5</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 </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3</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2</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2</a:t>
                      </a:r>
                      <a:endParaRPr lang="he-IL" sz="1400" b="1" i="0" u="none" strike="noStrike">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09"/>
                  </a:ext>
                </a:extLst>
              </a:tr>
              <a:tr h="233037">
                <a:tc>
                  <a:txBody>
                    <a:bodyPr/>
                    <a:lstStyle/>
                    <a:p>
                      <a:pPr algn="ctr" fontAlgn="b"/>
                      <a:r>
                        <a:rPr lang="en-US" sz="1400" b="1" u="none" strike="noStrike">
                          <a:effectLst/>
                        </a:rPr>
                        <a:t>x10</a:t>
                      </a:r>
                      <a:endParaRPr lang="en-US"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dirty="0">
                          <a:effectLst/>
                        </a:rPr>
                        <a:t>7</a:t>
                      </a:r>
                      <a:endParaRPr lang="he-IL" sz="1400" b="1" i="0" u="none" strike="noStrike" dirty="0">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6</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 </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3</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2</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2</a:t>
                      </a:r>
                      <a:endParaRPr lang="he-IL" sz="1400" b="1" i="0" u="none" strike="noStrike">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10"/>
                  </a:ext>
                </a:extLst>
              </a:tr>
              <a:tr h="233037">
                <a:tc>
                  <a:txBody>
                    <a:bodyPr/>
                    <a:lstStyle/>
                    <a:p>
                      <a:pPr algn="ctr" fontAlgn="b"/>
                      <a:r>
                        <a:rPr lang="he-IL" sz="1400" b="1" u="none" strike="noStrike" dirty="0">
                          <a:effectLst/>
                        </a:rPr>
                        <a:t> </a:t>
                      </a:r>
                      <a:endParaRPr lang="he-IL" sz="1400" b="1" i="0" u="none" strike="noStrike" dirty="0">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dirty="0">
                          <a:effectLst/>
                        </a:rPr>
                        <a:t> </a:t>
                      </a:r>
                      <a:endParaRPr lang="he-IL" sz="1400" b="1" i="0" u="none" strike="noStrike" dirty="0">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dirty="0">
                          <a:effectLst/>
                        </a:rPr>
                        <a:t> </a:t>
                      </a:r>
                      <a:endParaRPr lang="he-IL" sz="1400" b="1" i="0" u="none" strike="noStrike" dirty="0">
                        <a:solidFill>
                          <a:srgbClr val="FFFFFF"/>
                        </a:solidFill>
                        <a:effectLst/>
                        <a:latin typeface="Arial" panose="020B0604020202020204" pitchFamily="34" charset="0"/>
                      </a:endParaRPr>
                    </a:p>
                  </a:txBody>
                  <a:tcPr marL="7618" marR="7618" marT="7622" marB="0" anchor="b"/>
                </a:tc>
                <a:tc>
                  <a:txBody>
                    <a:bodyPr/>
                    <a:lstStyle/>
                    <a:p>
                      <a:pPr algn="ctr" fontAlgn="b"/>
                      <a:r>
                        <a:rPr lang="en-US" sz="1400" b="1" u="none" strike="noStrike">
                          <a:effectLst/>
                        </a:rPr>
                        <a:t>cost</a:t>
                      </a:r>
                      <a:endParaRPr lang="en-US"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23</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a:effectLst/>
                        </a:rPr>
                        <a:t>5</a:t>
                      </a:r>
                      <a:endParaRPr lang="he-IL" sz="1400" b="1" i="0" u="none" strike="noStrike">
                        <a:solidFill>
                          <a:srgbClr val="FFFFFF"/>
                        </a:solidFill>
                        <a:effectLst/>
                        <a:latin typeface="Arial" panose="020B0604020202020204" pitchFamily="34" charset="0"/>
                      </a:endParaRPr>
                    </a:p>
                  </a:txBody>
                  <a:tcPr marL="7618" marR="7618" marT="7622" marB="0" anchor="b"/>
                </a:tc>
                <a:tc>
                  <a:txBody>
                    <a:bodyPr/>
                    <a:lstStyle/>
                    <a:p>
                      <a:pPr algn="ctr" fontAlgn="b"/>
                      <a:r>
                        <a:rPr lang="he-IL" sz="1400" b="1" u="none" strike="noStrike" dirty="0">
                          <a:effectLst/>
                        </a:rPr>
                        <a:t> </a:t>
                      </a:r>
                      <a:endParaRPr lang="he-IL" sz="1400" b="1" i="0" u="none" strike="noStrike" dirty="0">
                        <a:solidFill>
                          <a:srgbClr val="FFFFFF"/>
                        </a:solidFill>
                        <a:effectLst/>
                        <a:latin typeface="Arial" panose="020B0604020202020204" pitchFamily="34" charset="0"/>
                      </a:endParaRPr>
                    </a:p>
                  </a:txBody>
                  <a:tcPr marL="7618" marR="7618" marT="7622" marB="0" anchor="b"/>
                </a:tc>
                <a:extLst>
                  <a:ext uri="{0D108BD9-81ED-4DB2-BD59-A6C34878D82A}">
                    <a16:rowId xmlns:a16="http://schemas.microsoft.com/office/drawing/2014/main" val="10011"/>
                  </a:ext>
                </a:extLst>
              </a:tr>
            </a:tbl>
          </a:graphicData>
        </a:graphic>
      </p:graphicFrame>
      <p:pic>
        <p:nvPicPr>
          <p:cNvPr id="43117" name="תמונה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9644" y="4005113"/>
            <a:ext cx="4583506" cy="2755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18" name="אליפסה 5"/>
          <p:cNvSpPr>
            <a:spLocks noChangeArrowheads="1"/>
          </p:cNvSpPr>
          <p:nvPr/>
        </p:nvSpPr>
        <p:spPr bwMode="auto">
          <a:xfrm>
            <a:off x="7824338" y="4292375"/>
            <a:ext cx="2807556" cy="2231444"/>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endParaRPr lang="he-IL" altLang="he-IL" sz="1799"/>
          </a:p>
        </p:txBody>
      </p:sp>
      <p:sp>
        <p:nvSpPr>
          <p:cNvPr id="43119" name="אליפסה 6"/>
          <p:cNvSpPr>
            <a:spLocks noChangeArrowheads="1"/>
          </p:cNvSpPr>
          <p:nvPr/>
        </p:nvSpPr>
        <p:spPr bwMode="auto">
          <a:xfrm>
            <a:off x="10631895" y="4652646"/>
            <a:ext cx="877659" cy="1296649"/>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endParaRPr lang="he-IL" altLang="he-IL" sz="1799"/>
          </a:p>
        </p:txBody>
      </p:sp>
      <p:sp>
        <p:nvSpPr>
          <p:cNvPr id="43120" name="TextBox 15"/>
          <p:cNvSpPr txBox="1">
            <a:spLocks noChangeArrowheads="1"/>
          </p:cNvSpPr>
          <p:nvPr/>
        </p:nvSpPr>
        <p:spPr bwMode="auto">
          <a:xfrm>
            <a:off x="4217974" y="6167519"/>
            <a:ext cx="3959782" cy="460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he-IL" sz="2399" dirty="0"/>
              <a:t>o</a:t>
            </a:r>
            <a:r>
              <a:rPr lang="en-US" altLang="he-IL" sz="2399" baseline="-25000" dirty="0"/>
              <a:t>2</a:t>
            </a:r>
            <a:r>
              <a:rPr lang="en-US" altLang="he-IL" sz="2399" dirty="0"/>
              <a:t> = x8, </a:t>
            </a:r>
            <a:r>
              <a:rPr lang="en-US" altLang="he-IL" sz="2399" dirty="0" err="1"/>
              <a:t>O</a:t>
            </a:r>
            <a:r>
              <a:rPr lang="en-US" altLang="he-IL" sz="2399" baseline="-25000" dirty="0" err="1"/>
              <a:t>random</a:t>
            </a:r>
            <a:r>
              <a:rPr lang="en-US" altLang="he-IL" sz="2399" dirty="0"/>
              <a:t>=x4 </a:t>
            </a:r>
            <a:endParaRPr lang="he-IL" altLang="he-IL" sz="2399" dirty="0"/>
          </a:p>
        </p:txBody>
      </p:sp>
      <p:sp>
        <p:nvSpPr>
          <p:cNvPr id="43121" name="הסבר מלבני 7"/>
          <p:cNvSpPr>
            <a:spLocks noChangeArrowheads="1"/>
          </p:cNvSpPr>
          <p:nvPr/>
        </p:nvSpPr>
        <p:spPr bwMode="auto">
          <a:xfrm>
            <a:off x="1491845" y="300436"/>
            <a:ext cx="3023399" cy="576113"/>
          </a:xfrm>
          <a:prstGeom prst="wedgeRectCallout">
            <a:avLst>
              <a:gd name="adj1" fmla="val 77130"/>
              <a:gd name="adj2" fmla="val 161269"/>
            </a:avLst>
          </a:prstGeom>
          <a:solidFill>
            <a:schemeClr val="accent2">
              <a:lumMod val="20000"/>
              <a:lumOff val="80000"/>
            </a:schemeClr>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sz="1799"/>
              <a:t>Dist(x1, c1) = |2-6|+|4-6|=6</a:t>
            </a:r>
            <a:endParaRPr lang="he-IL" altLang="he-IL" sz="1799"/>
          </a:p>
        </p:txBody>
      </p:sp>
      <p:sp>
        <p:nvSpPr>
          <p:cNvPr id="43122" name="הסבר מלבני 17"/>
          <p:cNvSpPr>
            <a:spLocks noChangeArrowheads="1"/>
          </p:cNvSpPr>
          <p:nvPr/>
        </p:nvSpPr>
        <p:spPr bwMode="auto">
          <a:xfrm>
            <a:off x="2549782" y="4630419"/>
            <a:ext cx="3023399" cy="504694"/>
          </a:xfrm>
          <a:prstGeom prst="wedgeRectCallout">
            <a:avLst>
              <a:gd name="adj1" fmla="val 79764"/>
              <a:gd name="adj2" fmla="val -290035"/>
            </a:avLst>
          </a:prstGeom>
          <a:solidFill>
            <a:schemeClr val="accent2">
              <a:lumMod val="20000"/>
              <a:lumOff val="80000"/>
            </a:schemeClr>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he-IL" sz="1799"/>
              <a:t>Dist(x1, c1) = |7-7|+|6-4|=2</a:t>
            </a:r>
            <a:endParaRPr lang="he-IL" altLang="he-IL" sz="1799"/>
          </a:p>
        </p:txBody>
      </p:sp>
      <p:sp>
        <p:nvSpPr>
          <p:cNvPr id="43123" name="TextBox 19"/>
          <p:cNvSpPr txBox="1">
            <a:spLocks noChangeArrowheads="1"/>
          </p:cNvSpPr>
          <p:nvPr/>
        </p:nvSpPr>
        <p:spPr bwMode="auto">
          <a:xfrm>
            <a:off x="660230" y="5256528"/>
            <a:ext cx="6191225" cy="46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he-IL" sz="2399" dirty="0"/>
              <a:t>Total cost = </a:t>
            </a:r>
            <a:r>
              <a:rPr lang="en-US" altLang="he-IL" sz="2399" u="sng" dirty="0"/>
              <a:t>6+3+7+5+2+0</a:t>
            </a:r>
            <a:r>
              <a:rPr lang="en-US" altLang="he-IL" sz="2399" dirty="0"/>
              <a:t> + 1+0+2+2 = 28</a:t>
            </a:r>
            <a:endParaRPr lang="he-IL" altLang="he-IL" sz="2399" dirty="0"/>
          </a:p>
        </p:txBody>
      </p:sp>
      <p:sp>
        <p:nvSpPr>
          <p:cNvPr id="43124" name="TextBox 21"/>
          <p:cNvSpPr txBox="1">
            <a:spLocks noChangeArrowheads="1"/>
          </p:cNvSpPr>
          <p:nvPr/>
        </p:nvSpPr>
        <p:spPr bwMode="auto">
          <a:xfrm>
            <a:off x="2425070" y="5630289"/>
            <a:ext cx="3958194" cy="46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he-IL" sz="2399" b="1" dirty="0">
                <a:solidFill>
                  <a:srgbClr val="FF0000"/>
                </a:solidFill>
              </a:rPr>
              <a:t>Cluster 1</a:t>
            </a:r>
            <a:endParaRPr lang="he-IL" altLang="he-IL" sz="2399" b="1" dirty="0">
              <a:solidFill>
                <a:srgbClr val="FF0000"/>
              </a:solidFill>
            </a:endParaRPr>
          </a:p>
        </p:txBody>
      </p:sp>
      <p:sp>
        <p:nvSpPr>
          <p:cNvPr id="43125" name="TextBox 22"/>
          <p:cNvSpPr txBox="1">
            <a:spLocks noChangeArrowheads="1"/>
          </p:cNvSpPr>
          <p:nvPr/>
        </p:nvSpPr>
        <p:spPr bwMode="auto">
          <a:xfrm>
            <a:off x="4440670" y="5630289"/>
            <a:ext cx="3958194" cy="46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he-IL" sz="2399" b="1" dirty="0">
                <a:solidFill>
                  <a:srgbClr val="FF0000"/>
                </a:solidFill>
              </a:rPr>
              <a:t>Cluster 2</a:t>
            </a:r>
            <a:endParaRPr lang="he-IL" altLang="he-IL" sz="2399" b="1" dirty="0">
              <a:solidFill>
                <a:srgbClr val="FF0000"/>
              </a:solidFill>
            </a:endParaRPr>
          </a:p>
        </p:txBody>
      </p:sp>
      <p:sp>
        <p:nvSpPr>
          <p:cNvPr id="2" name="מציין מיקום של מספר שקופית 1"/>
          <p:cNvSpPr>
            <a:spLocks noGrp="1"/>
          </p:cNvSpPr>
          <p:nvPr>
            <p:ph type="sldNum" sz="quarter" idx="12"/>
          </p:nvPr>
        </p:nvSpPr>
        <p:spPr/>
        <p:txBody>
          <a:bodyPr/>
          <a:lstStyle/>
          <a:p>
            <a:fld id="{14452C20-59BC-40FC-8A2C-7AA168804D5B}" type="slidenum">
              <a:rPr lang="he-IL" smtClean="0"/>
              <a:pPr/>
              <a:t>94</a:t>
            </a:fld>
            <a:endParaRPr lang="he-IL" dirty="0"/>
          </a:p>
        </p:txBody>
      </p:sp>
    </p:spTree>
    <p:extLst>
      <p:ext uri="{BB962C8B-B14F-4D97-AF65-F5344CB8AC3E}">
        <p14:creationId xmlns:p14="http://schemas.microsoft.com/office/powerpoint/2010/main" val="303960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כותרת 1"/>
          <p:cNvSpPr>
            <a:spLocks noGrp="1"/>
          </p:cNvSpPr>
          <p:nvPr>
            <p:ph type="title"/>
          </p:nvPr>
        </p:nvSpPr>
        <p:spPr/>
        <p:txBody>
          <a:bodyPr/>
          <a:lstStyle/>
          <a:p>
            <a:r>
              <a:rPr lang="en-US" altLang="he-IL" dirty="0" smtClean="0"/>
              <a:t>PAM Example</a:t>
            </a:r>
            <a:endParaRPr lang="he-IL" altLang="he-IL" dirty="0" smtClean="0"/>
          </a:p>
        </p:txBody>
      </p:sp>
      <p:pic>
        <p:nvPicPr>
          <p:cNvPr id="40963" name="תמונה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2237" y="4695092"/>
            <a:ext cx="3371080" cy="2026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טבלה 5"/>
          <p:cNvGraphicFramePr>
            <a:graphicFrameLocks noGrp="1"/>
          </p:cNvGraphicFramePr>
          <p:nvPr/>
        </p:nvGraphicFramePr>
        <p:xfrm>
          <a:off x="565638" y="1562014"/>
          <a:ext cx="4250217" cy="2904370"/>
        </p:xfrm>
        <a:graphic>
          <a:graphicData uri="http://schemas.openxmlformats.org/drawingml/2006/table">
            <a:tbl>
              <a:tblPr firstCol="1">
                <a:tableStyleId>{21E4AEA4-8DFA-4A89-87EB-49C32662AFE0}</a:tableStyleId>
              </a:tblPr>
              <a:tblGrid>
                <a:gridCol w="1416739">
                  <a:extLst>
                    <a:ext uri="{9D8B030D-6E8A-4147-A177-3AD203B41FA5}">
                      <a16:colId xmlns:a16="http://schemas.microsoft.com/office/drawing/2014/main" val="20000"/>
                    </a:ext>
                  </a:extLst>
                </a:gridCol>
                <a:gridCol w="1416739">
                  <a:extLst>
                    <a:ext uri="{9D8B030D-6E8A-4147-A177-3AD203B41FA5}">
                      <a16:colId xmlns:a16="http://schemas.microsoft.com/office/drawing/2014/main" val="20001"/>
                    </a:ext>
                  </a:extLst>
                </a:gridCol>
                <a:gridCol w="1416739">
                  <a:extLst>
                    <a:ext uri="{9D8B030D-6E8A-4147-A177-3AD203B41FA5}">
                      <a16:colId xmlns:a16="http://schemas.microsoft.com/office/drawing/2014/main" val="20002"/>
                    </a:ext>
                  </a:extLst>
                </a:gridCol>
              </a:tblGrid>
              <a:tr h="290437">
                <a:tc>
                  <a:txBody>
                    <a:bodyPr/>
                    <a:lstStyle/>
                    <a:p>
                      <a:pPr algn="ctr" fontAlgn="b"/>
                      <a:r>
                        <a:rPr lang="en-US" sz="1600" b="1" u="none" strike="noStrike" dirty="0">
                          <a:effectLst/>
                        </a:rPr>
                        <a:t>x1</a:t>
                      </a:r>
                      <a:endParaRPr lang="en-US" sz="1600" b="1" i="0" u="none" strike="noStrike" dirty="0">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dirty="0">
                          <a:effectLst/>
                        </a:rPr>
                        <a:t>6</a:t>
                      </a:r>
                      <a:endParaRPr lang="he-IL" sz="1600" b="1" i="0" u="none" strike="noStrike" dirty="0">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0"/>
                  </a:ext>
                </a:extLst>
              </a:tr>
              <a:tr h="290437">
                <a:tc>
                  <a:txBody>
                    <a:bodyPr/>
                    <a:lstStyle/>
                    <a:p>
                      <a:pPr algn="ctr" fontAlgn="b"/>
                      <a:r>
                        <a:rPr lang="en-US" sz="1600" b="1" u="none" strike="noStrike">
                          <a:effectLst/>
                        </a:rPr>
                        <a:t>x2</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3</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1"/>
                  </a:ext>
                </a:extLst>
              </a:tr>
              <a:tr h="290437">
                <a:tc>
                  <a:txBody>
                    <a:bodyPr/>
                    <a:lstStyle/>
                    <a:p>
                      <a:pPr algn="ctr" fontAlgn="b"/>
                      <a:r>
                        <a:rPr lang="en-US" sz="1600" b="1" u="none" strike="noStrike">
                          <a:effectLst/>
                        </a:rPr>
                        <a:t>x3</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dirty="0">
                          <a:effectLst/>
                        </a:rPr>
                        <a:t>3</a:t>
                      </a:r>
                      <a:endParaRPr lang="he-IL" sz="1600" b="1" i="0" u="none" strike="noStrike" dirty="0">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8</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2"/>
                  </a:ext>
                </a:extLst>
              </a:tr>
              <a:tr h="290437">
                <a:tc>
                  <a:txBody>
                    <a:bodyPr/>
                    <a:lstStyle/>
                    <a:p>
                      <a:pPr algn="ctr" fontAlgn="b"/>
                      <a:r>
                        <a:rPr lang="en-US" sz="1600" b="1" u="none" strike="noStrike">
                          <a:effectLst/>
                        </a:rPr>
                        <a:t>x4</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3"/>
                  </a:ext>
                </a:extLst>
              </a:tr>
              <a:tr h="290437">
                <a:tc>
                  <a:txBody>
                    <a:bodyPr/>
                    <a:lstStyle/>
                    <a:p>
                      <a:pPr algn="ctr" fontAlgn="b"/>
                      <a:r>
                        <a:rPr lang="en-US" sz="1600" b="1" u="none" strike="noStrike">
                          <a:effectLst/>
                        </a:rPr>
                        <a:t>x5</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6</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4"/>
                  </a:ext>
                </a:extLst>
              </a:tr>
              <a:tr h="290437">
                <a:tc>
                  <a:txBody>
                    <a:bodyPr/>
                    <a:lstStyle/>
                    <a:p>
                      <a:pPr algn="ctr" fontAlgn="b"/>
                      <a:r>
                        <a:rPr lang="en-US" sz="1600" b="1" u="none" strike="noStrike">
                          <a:effectLst/>
                        </a:rPr>
                        <a:t>x6</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6</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5"/>
                  </a:ext>
                </a:extLst>
              </a:tr>
              <a:tr h="290437">
                <a:tc>
                  <a:txBody>
                    <a:bodyPr/>
                    <a:lstStyle/>
                    <a:p>
                      <a:pPr algn="ctr" fontAlgn="b"/>
                      <a:r>
                        <a:rPr lang="en-US" sz="1600" b="1" u="none" strike="noStrike">
                          <a:effectLst/>
                        </a:rPr>
                        <a:t>x7</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3</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6"/>
                  </a:ext>
                </a:extLst>
              </a:tr>
              <a:tr h="290437">
                <a:tc>
                  <a:txBody>
                    <a:bodyPr/>
                    <a:lstStyle/>
                    <a:p>
                      <a:pPr algn="ctr" fontAlgn="b"/>
                      <a:r>
                        <a:rPr lang="en-US" sz="1600" b="1" u="none" strike="noStrike">
                          <a:effectLst/>
                        </a:rPr>
                        <a:t>x8</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7"/>
                  </a:ext>
                </a:extLst>
              </a:tr>
              <a:tr h="290437">
                <a:tc>
                  <a:txBody>
                    <a:bodyPr/>
                    <a:lstStyle/>
                    <a:p>
                      <a:pPr algn="ctr" fontAlgn="b"/>
                      <a:r>
                        <a:rPr lang="en-US" sz="1600" b="1" u="none" strike="noStrike">
                          <a:effectLst/>
                        </a:rPr>
                        <a:t>x9</a:t>
                      </a:r>
                      <a:endParaRPr lang="en-US"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8</a:t>
                      </a:r>
                      <a:endParaRPr lang="he-IL" sz="1600" b="1" i="0" u="none" strike="noStrike">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a:effectLst/>
                        </a:rPr>
                        <a:t>5</a:t>
                      </a:r>
                      <a:endParaRPr lang="he-IL" sz="1600" b="1" i="0" u="none" strike="noStrike">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8"/>
                  </a:ext>
                </a:extLst>
              </a:tr>
              <a:tr h="290437">
                <a:tc>
                  <a:txBody>
                    <a:bodyPr/>
                    <a:lstStyle/>
                    <a:p>
                      <a:pPr algn="ctr" fontAlgn="b"/>
                      <a:r>
                        <a:rPr lang="en-US" sz="1600" b="1" u="none" strike="noStrike" dirty="0">
                          <a:effectLst/>
                        </a:rPr>
                        <a:t>x10</a:t>
                      </a:r>
                      <a:endParaRPr lang="en-US" sz="1600" b="1" i="0" u="none" strike="noStrike" dirty="0">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dirty="0">
                          <a:effectLst/>
                        </a:rPr>
                        <a:t>7</a:t>
                      </a:r>
                      <a:endParaRPr lang="he-IL" sz="1600" b="1" i="0" u="none" strike="noStrike" dirty="0">
                        <a:solidFill>
                          <a:srgbClr val="FFFFFF"/>
                        </a:solidFill>
                        <a:effectLst/>
                        <a:latin typeface="Arial" panose="020B0604020202020204" pitchFamily="34" charset="0"/>
                      </a:endParaRPr>
                    </a:p>
                  </a:txBody>
                  <a:tcPr marL="7617" marR="7617" marT="7618" marB="0" anchor="b"/>
                </a:tc>
                <a:tc>
                  <a:txBody>
                    <a:bodyPr/>
                    <a:lstStyle/>
                    <a:p>
                      <a:pPr algn="ctr" fontAlgn="b"/>
                      <a:r>
                        <a:rPr lang="he-IL" sz="1600" b="1" u="none" strike="noStrike" dirty="0">
                          <a:effectLst/>
                        </a:rPr>
                        <a:t>6</a:t>
                      </a:r>
                      <a:endParaRPr lang="he-IL" sz="1600" b="1" i="0" u="none" strike="noStrike" dirty="0">
                        <a:solidFill>
                          <a:srgbClr val="FFFFFF"/>
                        </a:solidFill>
                        <a:effectLst/>
                        <a:latin typeface="Arial" panose="020B0604020202020204" pitchFamily="34" charset="0"/>
                      </a:endParaRPr>
                    </a:p>
                  </a:txBody>
                  <a:tcPr marL="7617" marR="7617" marT="7618" marB="0" anchor="b"/>
                </a:tc>
                <a:extLst>
                  <a:ext uri="{0D108BD9-81ED-4DB2-BD59-A6C34878D82A}">
                    <a16:rowId xmlns:a16="http://schemas.microsoft.com/office/drawing/2014/main" val="10009"/>
                  </a:ext>
                </a:extLst>
              </a:tr>
            </a:tbl>
          </a:graphicData>
        </a:graphic>
      </p:graphicFrame>
      <p:sp>
        <p:nvSpPr>
          <p:cNvPr id="41010" name="TextBox 6"/>
          <p:cNvSpPr txBox="1">
            <a:spLocks noChangeArrowheads="1"/>
          </p:cNvSpPr>
          <p:nvPr/>
        </p:nvSpPr>
        <p:spPr bwMode="auto">
          <a:xfrm>
            <a:off x="4346619" y="134204"/>
            <a:ext cx="3959782" cy="46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he-IL" sz="2399" b="1" dirty="0"/>
              <a:t>o</a:t>
            </a:r>
            <a:r>
              <a:rPr lang="en-US" altLang="he-IL" sz="2399" b="1" baseline="-25000" dirty="0"/>
              <a:t>1</a:t>
            </a:r>
            <a:r>
              <a:rPr lang="en-US" altLang="he-IL" sz="2399" b="1" dirty="0"/>
              <a:t> =</a:t>
            </a:r>
            <a:r>
              <a:rPr lang="he-IL" altLang="he-IL" sz="2399" b="1" dirty="0"/>
              <a:t> </a:t>
            </a:r>
            <a:r>
              <a:rPr lang="en-US" altLang="he-IL" sz="2399" b="1" dirty="0" smtClean="0">
                <a:solidFill>
                  <a:srgbClr val="FF0000"/>
                </a:solidFill>
              </a:rPr>
              <a:t>x</a:t>
            </a:r>
            <a:r>
              <a:rPr lang="he-IL" altLang="he-IL" sz="2399" b="1" dirty="0" smtClean="0">
                <a:solidFill>
                  <a:srgbClr val="FF0000"/>
                </a:solidFill>
              </a:rPr>
              <a:t>4</a:t>
            </a:r>
            <a:r>
              <a:rPr lang="en-US" altLang="he-IL" sz="2399" b="1" dirty="0" smtClean="0"/>
              <a:t> </a:t>
            </a:r>
            <a:r>
              <a:rPr lang="he-IL" altLang="he-IL" sz="2399" b="1" dirty="0" smtClean="0"/>
              <a:t>   </a:t>
            </a:r>
            <a:r>
              <a:rPr lang="en-US" altLang="he-IL" sz="2399" b="1" dirty="0"/>
              <a:t>o</a:t>
            </a:r>
            <a:r>
              <a:rPr lang="en-US" altLang="he-IL" sz="2399" b="1" baseline="-25000" dirty="0"/>
              <a:t>2</a:t>
            </a:r>
            <a:r>
              <a:rPr lang="en-US" altLang="he-IL" sz="2399" b="1" dirty="0"/>
              <a:t> = x8 </a:t>
            </a:r>
            <a:endParaRPr lang="he-IL" altLang="he-IL" sz="2399" b="1" dirty="0"/>
          </a:p>
        </p:txBody>
      </p:sp>
      <p:sp>
        <p:nvSpPr>
          <p:cNvPr id="2" name="מציין מיקום של מספר שקופית 1"/>
          <p:cNvSpPr>
            <a:spLocks noGrp="1"/>
          </p:cNvSpPr>
          <p:nvPr>
            <p:ph type="sldNum" sz="quarter" idx="12"/>
          </p:nvPr>
        </p:nvSpPr>
        <p:spPr/>
        <p:txBody>
          <a:bodyPr/>
          <a:lstStyle/>
          <a:p>
            <a:fld id="{14452C20-59BC-40FC-8A2C-7AA168804D5B}" type="slidenum">
              <a:rPr lang="he-IL" smtClean="0"/>
              <a:pPr/>
              <a:t>95</a:t>
            </a:fld>
            <a:endParaRPr lang="he-IL" dirty="0"/>
          </a:p>
        </p:txBody>
      </p:sp>
      <p:sp>
        <p:nvSpPr>
          <p:cNvPr id="3" name="TextBox 2"/>
          <p:cNvSpPr txBox="1"/>
          <p:nvPr/>
        </p:nvSpPr>
        <p:spPr>
          <a:xfrm>
            <a:off x="7077808" y="134204"/>
            <a:ext cx="4958862" cy="646331"/>
          </a:xfrm>
          <a:prstGeom prst="rect">
            <a:avLst/>
          </a:prstGeom>
          <a:noFill/>
        </p:spPr>
        <p:txBody>
          <a:bodyPr wrap="square" rtlCol="0">
            <a:spAutoFit/>
          </a:bodyPr>
          <a:lstStyle/>
          <a:p>
            <a:pPr algn="r" rtl="1"/>
            <a:r>
              <a:rPr lang="he-IL" dirty="0" smtClean="0"/>
              <a:t>חישבו </a:t>
            </a:r>
            <a:r>
              <a:rPr lang="en-US" dirty="0" smtClean="0"/>
              <a:t>K-</a:t>
            </a:r>
            <a:r>
              <a:rPr lang="en-US" dirty="0" err="1" smtClean="0"/>
              <a:t>medoid</a:t>
            </a:r>
            <a:r>
              <a:rPr lang="he-IL" dirty="0" smtClean="0"/>
              <a:t> לרשומות הבאות כאשר האובייקט הראשון שנבחר הוא 6</a:t>
            </a:r>
            <a:r>
              <a:rPr lang="en-US" dirty="0" smtClean="0"/>
              <a:t>X</a:t>
            </a:r>
            <a:r>
              <a:rPr lang="he-IL" dirty="0" smtClean="0"/>
              <a:t> ואילו השני 8</a:t>
            </a:r>
            <a:r>
              <a:rPr lang="en-US" dirty="0" smtClean="0"/>
              <a:t>X</a:t>
            </a:r>
            <a:r>
              <a:rPr lang="he-IL" dirty="0" smtClean="0"/>
              <a:t>. </a:t>
            </a:r>
            <a:endParaRPr lang="en-US" dirty="0"/>
          </a:p>
        </p:txBody>
      </p:sp>
      <p:pic>
        <p:nvPicPr>
          <p:cNvPr id="4" name="תמונה 3"/>
          <p:cNvPicPr>
            <a:picLocks noChangeAspect="1"/>
          </p:cNvPicPr>
          <p:nvPr/>
        </p:nvPicPr>
        <p:blipFill>
          <a:blip r:embed="rId4"/>
          <a:stretch>
            <a:fillRect/>
          </a:stretch>
        </p:blipFill>
        <p:spPr>
          <a:xfrm>
            <a:off x="7077808" y="4558069"/>
            <a:ext cx="3641847" cy="2163406"/>
          </a:xfrm>
          <a:prstGeom prst="rect">
            <a:avLst/>
          </a:prstGeom>
        </p:spPr>
      </p:pic>
    </p:spTree>
    <p:extLst>
      <p:ext uri="{BB962C8B-B14F-4D97-AF65-F5344CB8AC3E}">
        <p14:creationId xmlns:p14="http://schemas.microsoft.com/office/powerpoint/2010/main" val="69799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טבלה 3"/>
          <p:cNvGraphicFramePr>
            <a:graphicFrameLocks noGrp="1"/>
          </p:cNvGraphicFramePr>
          <p:nvPr>
            <p:extLst/>
          </p:nvPr>
        </p:nvGraphicFramePr>
        <p:xfrm>
          <a:off x="838200" y="526211"/>
          <a:ext cx="7054598" cy="3261324"/>
        </p:xfrm>
        <a:graphic>
          <a:graphicData uri="http://schemas.openxmlformats.org/drawingml/2006/table">
            <a:tbl>
              <a:tblPr firstCol="1">
                <a:tableStyleId>{21E4AEA4-8DFA-4A89-87EB-49C32662AFE0}</a:tableStyleId>
              </a:tblPr>
              <a:tblGrid>
                <a:gridCol w="578275">
                  <a:extLst>
                    <a:ext uri="{9D8B030D-6E8A-4147-A177-3AD203B41FA5}">
                      <a16:colId xmlns:a16="http://schemas.microsoft.com/office/drawing/2014/main" val="20000"/>
                    </a:ext>
                  </a:extLst>
                </a:gridCol>
                <a:gridCol w="925189">
                  <a:extLst>
                    <a:ext uri="{9D8B030D-6E8A-4147-A177-3AD203B41FA5}">
                      <a16:colId xmlns:a16="http://schemas.microsoft.com/office/drawing/2014/main" val="20001"/>
                    </a:ext>
                  </a:extLst>
                </a:gridCol>
                <a:gridCol w="925189">
                  <a:extLst>
                    <a:ext uri="{9D8B030D-6E8A-4147-A177-3AD203B41FA5}">
                      <a16:colId xmlns:a16="http://schemas.microsoft.com/office/drawing/2014/main" val="20002"/>
                    </a:ext>
                  </a:extLst>
                </a:gridCol>
                <a:gridCol w="925189">
                  <a:extLst>
                    <a:ext uri="{9D8B030D-6E8A-4147-A177-3AD203B41FA5}">
                      <a16:colId xmlns:a16="http://schemas.microsoft.com/office/drawing/2014/main" val="20003"/>
                    </a:ext>
                  </a:extLst>
                </a:gridCol>
                <a:gridCol w="925189">
                  <a:extLst>
                    <a:ext uri="{9D8B030D-6E8A-4147-A177-3AD203B41FA5}">
                      <a16:colId xmlns:a16="http://schemas.microsoft.com/office/drawing/2014/main" val="20004"/>
                    </a:ext>
                  </a:extLst>
                </a:gridCol>
                <a:gridCol w="925189">
                  <a:extLst>
                    <a:ext uri="{9D8B030D-6E8A-4147-A177-3AD203B41FA5}">
                      <a16:colId xmlns:a16="http://schemas.microsoft.com/office/drawing/2014/main" val="20005"/>
                    </a:ext>
                  </a:extLst>
                </a:gridCol>
                <a:gridCol w="925189">
                  <a:extLst>
                    <a:ext uri="{9D8B030D-6E8A-4147-A177-3AD203B41FA5}">
                      <a16:colId xmlns:a16="http://schemas.microsoft.com/office/drawing/2014/main" val="20006"/>
                    </a:ext>
                  </a:extLst>
                </a:gridCol>
                <a:gridCol w="925189">
                  <a:extLst>
                    <a:ext uri="{9D8B030D-6E8A-4147-A177-3AD203B41FA5}">
                      <a16:colId xmlns:a16="http://schemas.microsoft.com/office/drawing/2014/main" val="20007"/>
                    </a:ext>
                  </a:extLst>
                </a:gridCol>
              </a:tblGrid>
              <a:tr h="495170">
                <a:tc>
                  <a:txBody>
                    <a:bodyPr/>
                    <a:lstStyle/>
                    <a:p>
                      <a:pPr algn="ctr" fontAlgn="b"/>
                      <a:r>
                        <a:rPr lang="he-IL" sz="1600" b="1" u="none" strike="noStrike" dirty="0">
                          <a:effectLst/>
                        </a:rPr>
                        <a:t> </a:t>
                      </a:r>
                      <a:endParaRPr lang="he-IL"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 </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 </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dirty="0">
                          <a:effectLst/>
                        </a:rPr>
                        <a:t> </a:t>
                      </a:r>
                      <a:endParaRPr lang="he-IL"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en-US" sz="1600" b="1" u="none" strike="noStrike" dirty="0">
                          <a:effectLst/>
                        </a:rPr>
                        <a:t>dis to </a:t>
                      </a:r>
                      <a:r>
                        <a:rPr lang="en-US" sz="1600" b="1" u="none" strike="noStrike" dirty="0" smtClean="0">
                          <a:effectLst/>
                        </a:rPr>
                        <a:t>o</a:t>
                      </a:r>
                      <a:r>
                        <a:rPr lang="en-US" sz="1600" b="1" u="none" strike="noStrike" baseline="-25000" dirty="0" smtClean="0">
                          <a:effectLst/>
                        </a:rPr>
                        <a:t>1</a:t>
                      </a:r>
                      <a:endParaRPr lang="en-US"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en-US" sz="1600" b="1" u="none" strike="noStrike" dirty="0">
                          <a:effectLst/>
                        </a:rPr>
                        <a:t>dis to </a:t>
                      </a:r>
                      <a:r>
                        <a:rPr lang="en-US" sz="1600" b="1" u="none" strike="noStrike" dirty="0" smtClean="0">
                          <a:effectLst/>
                        </a:rPr>
                        <a:t>o</a:t>
                      </a:r>
                      <a:r>
                        <a:rPr lang="en-US" sz="1600" b="1" u="none" strike="noStrike" baseline="-25000" dirty="0" smtClean="0">
                          <a:effectLst/>
                        </a:rPr>
                        <a:t>2</a:t>
                      </a:r>
                      <a:endParaRPr lang="en-US"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en-US" sz="1600" b="1" u="none" strike="noStrike">
                          <a:effectLst/>
                        </a:rPr>
                        <a:t>old cluster</a:t>
                      </a:r>
                      <a:endParaRPr lang="en-US"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en-US" sz="1600" b="1" u="none" strike="noStrike">
                          <a:effectLst/>
                        </a:rPr>
                        <a:t>new cluster</a:t>
                      </a:r>
                      <a:endParaRPr lang="en-US" sz="1600" b="1" i="0" u="none" strike="noStrike">
                        <a:solidFill>
                          <a:srgbClr val="FFFFFF"/>
                        </a:solidFill>
                        <a:effectLst/>
                        <a:latin typeface="Arial" panose="020B0604020202020204" pitchFamily="34" charset="0"/>
                      </a:endParaRPr>
                    </a:p>
                  </a:txBody>
                  <a:tcPr marL="7618" marR="7618" marT="7617" marB="0" anchor="b"/>
                </a:tc>
                <a:extLst>
                  <a:ext uri="{0D108BD9-81ED-4DB2-BD59-A6C34878D82A}">
                    <a16:rowId xmlns:a16="http://schemas.microsoft.com/office/drawing/2014/main" val="10000"/>
                  </a:ext>
                </a:extLst>
              </a:tr>
              <a:tr h="251394">
                <a:tc>
                  <a:txBody>
                    <a:bodyPr/>
                    <a:lstStyle/>
                    <a:p>
                      <a:pPr algn="ctr" fontAlgn="b"/>
                      <a:r>
                        <a:rPr lang="en-US" sz="1600" b="1" u="none" strike="noStrike">
                          <a:effectLst/>
                        </a:rPr>
                        <a:t>x1</a:t>
                      </a:r>
                      <a:endParaRPr lang="en-US"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6</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 </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3</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1</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1</a:t>
                      </a:r>
                      <a:endParaRPr lang="he-IL" sz="1600" b="1" i="0" u="none" strike="noStrike">
                        <a:solidFill>
                          <a:srgbClr val="FFFFFF"/>
                        </a:solidFill>
                        <a:effectLst/>
                        <a:latin typeface="Arial" panose="020B0604020202020204" pitchFamily="34" charset="0"/>
                      </a:endParaRPr>
                    </a:p>
                  </a:txBody>
                  <a:tcPr marL="7618" marR="7618" marT="7617" marB="0" anchor="b"/>
                </a:tc>
                <a:extLst>
                  <a:ext uri="{0D108BD9-81ED-4DB2-BD59-A6C34878D82A}">
                    <a16:rowId xmlns:a16="http://schemas.microsoft.com/office/drawing/2014/main" val="10001"/>
                  </a:ext>
                </a:extLst>
              </a:tr>
              <a:tr h="251394">
                <a:tc>
                  <a:txBody>
                    <a:bodyPr/>
                    <a:lstStyle/>
                    <a:p>
                      <a:pPr algn="ctr" fontAlgn="b"/>
                      <a:r>
                        <a:rPr lang="en-US" sz="1600" b="1" u="none" strike="noStrike">
                          <a:effectLst/>
                        </a:rPr>
                        <a:t>x2</a:t>
                      </a:r>
                      <a:endParaRPr lang="en-US"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3</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 </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1</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1</a:t>
                      </a:r>
                      <a:endParaRPr lang="he-IL" sz="1600" b="1" i="0" u="none" strike="noStrike">
                        <a:solidFill>
                          <a:srgbClr val="FFFFFF"/>
                        </a:solidFill>
                        <a:effectLst/>
                        <a:latin typeface="Arial" panose="020B0604020202020204" pitchFamily="34" charset="0"/>
                      </a:endParaRPr>
                    </a:p>
                  </a:txBody>
                  <a:tcPr marL="7618" marR="7618" marT="7617" marB="0" anchor="b"/>
                </a:tc>
                <a:extLst>
                  <a:ext uri="{0D108BD9-81ED-4DB2-BD59-A6C34878D82A}">
                    <a16:rowId xmlns:a16="http://schemas.microsoft.com/office/drawing/2014/main" val="10002"/>
                  </a:ext>
                </a:extLst>
              </a:tr>
              <a:tr h="251394">
                <a:tc>
                  <a:txBody>
                    <a:bodyPr/>
                    <a:lstStyle/>
                    <a:p>
                      <a:pPr algn="ctr" fontAlgn="b"/>
                      <a:r>
                        <a:rPr lang="en-US" sz="1600" b="1" u="none" strike="noStrike">
                          <a:effectLst/>
                        </a:rPr>
                        <a:t>x3</a:t>
                      </a:r>
                      <a:endParaRPr lang="en-US"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3</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8</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 </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8</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1</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1</a:t>
                      </a:r>
                      <a:endParaRPr lang="he-IL" sz="1600" b="1" i="0" u="none" strike="noStrike">
                        <a:solidFill>
                          <a:srgbClr val="FFFFFF"/>
                        </a:solidFill>
                        <a:effectLst/>
                        <a:latin typeface="Arial" panose="020B0604020202020204" pitchFamily="34" charset="0"/>
                      </a:endParaRPr>
                    </a:p>
                  </a:txBody>
                  <a:tcPr marL="7618" marR="7618" marT="7617" marB="0" anchor="b"/>
                </a:tc>
                <a:extLst>
                  <a:ext uri="{0D108BD9-81ED-4DB2-BD59-A6C34878D82A}">
                    <a16:rowId xmlns:a16="http://schemas.microsoft.com/office/drawing/2014/main" val="10003"/>
                  </a:ext>
                </a:extLst>
              </a:tr>
              <a:tr h="251394">
                <a:tc>
                  <a:txBody>
                    <a:bodyPr/>
                    <a:lstStyle/>
                    <a:p>
                      <a:pPr algn="ctr" fontAlgn="b"/>
                      <a:r>
                        <a:rPr lang="en-US" sz="1600" b="1" u="none" strike="noStrike">
                          <a:effectLst/>
                        </a:rPr>
                        <a:t>x4</a:t>
                      </a:r>
                      <a:endParaRPr lang="en-US"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en-US" sz="1600" b="1" i="0" u="none" strike="noStrike" dirty="0" err="1" smtClean="0">
                          <a:solidFill>
                            <a:schemeClr val="dk1"/>
                          </a:solidFill>
                          <a:effectLst/>
                          <a:latin typeface="+mn-lt"/>
                        </a:rPr>
                        <a:t>O</a:t>
                      </a:r>
                      <a:r>
                        <a:rPr lang="en-US" sz="1600" b="1" i="0" u="none" strike="noStrike" baseline="-25000" dirty="0" err="1" smtClean="0">
                          <a:solidFill>
                            <a:schemeClr val="dk1"/>
                          </a:solidFill>
                          <a:effectLst/>
                          <a:latin typeface="+mn-lt"/>
                        </a:rPr>
                        <a:t>random</a:t>
                      </a:r>
                      <a:endParaRPr lang="en-US"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0</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6</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1</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1</a:t>
                      </a:r>
                      <a:endParaRPr lang="he-IL" sz="1600" b="1" i="0" u="none" strike="noStrike">
                        <a:solidFill>
                          <a:srgbClr val="FFFFFF"/>
                        </a:solidFill>
                        <a:effectLst/>
                        <a:latin typeface="Arial" panose="020B0604020202020204" pitchFamily="34" charset="0"/>
                      </a:endParaRPr>
                    </a:p>
                  </a:txBody>
                  <a:tcPr marL="7618" marR="7618" marT="7617" marB="0" anchor="b"/>
                </a:tc>
                <a:extLst>
                  <a:ext uri="{0D108BD9-81ED-4DB2-BD59-A6C34878D82A}">
                    <a16:rowId xmlns:a16="http://schemas.microsoft.com/office/drawing/2014/main" val="10004"/>
                  </a:ext>
                </a:extLst>
              </a:tr>
              <a:tr h="251394">
                <a:tc>
                  <a:txBody>
                    <a:bodyPr/>
                    <a:lstStyle/>
                    <a:p>
                      <a:pPr algn="ctr" fontAlgn="b"/>
                      <a:r>
                        <a:rPr lang="en-US" sz="1600" b="1" u="none" strike="noStrike">
                          <a:effectLst/>
                        </a:rPr>
                        <a:t>x5</a:t>
                      </a:r>
                      <a:endParaRPr lang="en-US"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6</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 </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3</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dirty="0">
                          <a:effectLst/>
                        </a:rPr>
                        <a:t>1</a:t>
                      </a:r>
                      <a:endParaRPr lang="he-IL" sz="1600" b="1" i="0" u="none" strike="noStrike" dirty="0">
                        <a:solidFill>
                          <a:srgbClr val="FFFFFF"/>
                        </a:solidFill>
                        <a:effectLst/>
                        <a:latin typeface="Arial" panose="020B0604020202020204" pitchFamily="34" charset="0"/>
                      </a:endParaRPr>
                    </a:p>
                  </a:txBody>
                  <a:tcPr marL="7618" marR="7618" marT="7617" marB="0" anchor="b">
                    <a:solidFill>
                      <a:srgbClr val="FFFF00"/>
                    </a:solidFill>
                  </a:tcPr>
                </a:tc>
                <a:tc>
                  <a:txBody>
                    <a:bodyPr/>
                    <a:lstStyle/>
                    <a:p>
                      <a:pPr algn="ctr" fontAlgn="b"/>
                      <a:r>
                        <a:rPr lang="he-IL" sz="1600" b="1" u="none" strike="noStrike" dirty="0">
                          <a:effectLst/>
                        </a:rPr>
                        <a:t>2</a:t>
                      </a:r>
                      <a:endParaRPr lang="he-IL" sz="1600" b="1" i="0" u="none" strike="noStrike" dirty="0">
                        <a:solidFill>
                          <a:srgbClr val="FFFFFF"/>
                        </a:solidFill>
                        <a:effectLst/>
                        <a:latin typeface="Arial" panose="020B0604020202020204" pitchFamily="34" charset="0"/>
                      </a:endParaRPr>
                    </a:p>
                  </a:txBody>
                  <a:tcPr marL="7618" marR="7618" marT="7617" marB="0" anchor="b">
                    <a:solidFill>
                      <a:srgbClr val="FFFF00"/>
                    </a:solidFill>
                  </a:tcPr>
                </a:tc>
                <a:extLst>
                  <a:ext uri="{0D108BD9-81ED-4DB2-BD59-A6C34878D82A}">
                    <a16:rowId xmlns:a16="http://schemas.microsoft.com/office/drawing/2014/main" val="10005"/>
                  </a:ext>
                </a:extLst>
              </a:tr>
              <a:tr h="251394">
                <a:tc>
                  <a:txBody>
                    <a:bodyPr/>
                    <a:lstStyle/>
                    <a:p>
                      <a:pPr algn="ctr" fontAlgn="b"/>
                      <a:r>
                        <a:rPr lang="en-US" sz="1600" b="1" u="none" strike="noStrike">
                          <a:effectLst/>
                        </a:rPr>
                        <a:t>x6</a:t>
                      </a:r>
                      <a:endParaRPr lang="en-US"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6</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 </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5</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1</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1</a:t>
                      </a:r>
                      <a:endParaRPr lang="he-IL" sz="1600" b="1" i="0" u="none" strike="noStrike">
                        <a:solidFill>
                          <a:srgbClr val="FFFFFF"/>
                        </a:solidFill>
                        <a:effectLst/>
                        <a:latin typeface="Arial" panose="020B0604020202020204" pitchFamily="34" charset="0"/>
                      </a:endParaRPr>
                    </a:p>
                  </a:txBody>
                  <a:tcPr marL="7618" marR="7618" marT="7617" marB="0" anchor="b">
                    <a:solidFill>
                      <a:srgbClr val="FFFF00"/>
                    </a:solidFill>
                  </a:tcPr>
                </a:tc>
                <a:tc>
                  <a:txBody>
                    <a:bodyPr/>
                    <a:lstStyle/>
                    <a:p>
                      <a:pPr algn="ctr" fontAlgn="b"/>
                      <a:r>
                        <a:rPr lang="he-IL" sz="1600" b="1" u="none" strike="noStrike" dirty="0">
                          <a:effectLst/>
                        </a:rPr>
                        <a:t>2</a:t>
                      </a:r>
                      <a:endParaRPr lang="he-IL" sz="1600" b="1" i="0" u="none" strike="noStrike" dirty="0">
                        <a:solidFill>
                          <a:srgbClr val="FFFFFF"/>
                        </a:solidFill>
                        <a:effectLst/>
                        <a:latin typeface="Arial" panose="020B0604020202020204" pitchFamily="34" charset="0"/>
                      </a:endParaRPr>
                    </a:p>
                  </a:txBody>
                  <a:tcPr marL="7618" marR="7618" marT="7617" marB="0" anchor="b">
                    <a:solidFill>
                      <a:srgbClr val="FFFF00"/>
                    </a:solidFill>
                  </a:tcPr>
                </a:tc>
                <a:extLst>
                  <a:ext uri="{0D108BD9-81ED-4DB2-BD59-A6C34878D82A}">
                    <a16:rowId xmlns:a16="http://schemas.microsoft.com/office/drawing/2014/main" val="10006"/>
                  </a:ext>
                </a:extLst>
              </a:tr>
              <a:tr h="251394">
                <a:tc>
                  <a:txBody>
                    <a:bodyPr/>
                    <a:lstStyle/>
                    <a:p>
                      <a:pPr algn="ctr" fontAlgn="b"/>
                      <a:r>
                        <a:rPr lang="en-US" sz="1600" b="1" u="none" strike="noStrike">
                          <a:effectLst/>
                        </a:rPr>
                        <a:t>x7</a:t>
                      </a:r>
                      <a:endParaRPr lang="en-US"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3</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 </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1</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extLst>
                  <a:ext uri="{0D108BD9-81ED-4DB2-BD59-A6C34878D82A}">
                    <a16:rowId xmlns:a16="http://schemas.microsoft.com/office/drawing/2014/main" val="10007"/>
                  </a:ext>
                </a:extLst>
              </a:tr>
              <a:tr h="251394">
                <a:tc>
                  <a:txBody>
                    <a:bodyPr/>
                    <a:lstStyle/>
                    <a:p>
                      <a:pPr algn="ctr" fontAlgn="b"/>
                      <a:r>
                        <a:rPr lang="en-US" sz="1600" b="1" u="none" strike="noStrike">
                          <a:effectLst/>
                        </a:rPr>
                        <a:t>x8</a:t>
                      </a:r>
                      <a:endParaRPr lang="en-US"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en-US" sz="1600" b="1" i="0" u="none" strike="noStrike" dirty="0" smtClean="0">
                          <a:solidFill>
                            <a:schemeClr val="dk1"/>
                          </a:solidFill>
                          <a:effectLst/>
                          <a:latin typeface="+mn-lt"/>
                        </a:rPr>
                        <a:t>o</a:t>
                      </a:r>
                      <a:r>
                        <a:rPr lang="en-US" sz="1600" b="1" i="0" u="none" strike="noStrike" baseline="-25000" dirty="0" smtClean="0">
                          <a:solidFill>
                            <a:schemeClr val="dk1"/>
                          </a:solidFill>
                          <a:effectLst/>
                          <a:latin typeface="+mn-lt"/>
                        </a:rPr>
                        <a:t>2</a:t>
                      </a:r>
                      <a:endParaRPr lang="en-US"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6</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0</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extLst>
                  <a:ext uri="{0D108BD9-81ED-4DB2-BD59-A6C34878D82A}">
                    <a16:rowId xmlns:a16="http://schemas.microsoft.com/office/drawing/2014/main" val="10008"/>
                  </a:ext>
                </a:extLst>
              </a:tr>
              <a:tr h="251394">
                <a:tc>
                  <a:txBody>
                    <a:bodyPr/>
                    <a:lstStyle/>
                    <a:p>
                      <a:pPr algn="ctr" fontAlgn="b"/>
                      <a:r>
                        <a:rPr lang="en-US" sz="1600" b="1" u="none" strike="noStrike">
                          <a:effectLst/>
                        </a:rPr>
                        <a:t>x9</a:t>
                      </a:r>
                      <a:endParaRPr lang="en-US"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8</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5</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 </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6</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extLst>
                  <a:ext uri="{0D108BD9-81ED-4DB2-BD59-A6C34878D82A}">
                    <a16:rowId xmlns:a16="http://schemas.microsoft.com/office/drawing/2014/main" val="10009"/>
                  </a:ext>
                </a:extLst>
              </a:tr>
              <a:tr h="251394">
                <a:tc>
                  <a:txBody>
                    <a:bodyPr/>
                    <a:lstStyle/>
                    <a:p>
                      <a:pPr algn="ctr" fontAlgn="b"/>
                      <a:r>
                        <a:rPr lang="en-US" sz="1600" b="1" u="none" strike="noStrike">
                          <a:effectLst/>
                        </a:rPr>
                        <a:t>x10</a:t>
                      </a:r>
                      <a:endParaRPr lang="en-US"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7</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6</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 </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4</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a:effectLst/>
                        </a:rPr>
                        <a:t>2</a:t>
                      </a:r>
                      <a:endParaRPr lang="he-IL" sz="1600" b="1" i="0" u="none" strike="noStrike">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dirty="0">
                          <a:effectLst/>
                        </a:rPr>
                        <a:t>2</a:t>
                      </a:r>
                      <a:endParaRPr lang="he-IL" sz="1600" b="1" i="0" u="none" strike="noStrike" dirty="0">
                        <a:solidFill>
                          <a:srgbClr val="FFFFFF"/>
                        </a:solidFill>
                        <a:effectLst/>
                        <a:latin typeface="Arial" panose="020B0604020202020204" pitchFamily="34" charset="0"/>
                      </a:endParaRPr>
                    </a:p>
                  </a:txBody>
                  <a:tcPr marL="7618" marR="7618" marT="7617" marB="0" anchor="b"/>
                </a:tc>
                <a:extLst>
                  <a:ext uri="{0D108BD9-81ED-4DB2-BD59-A6C34878D82A}">
                    <a16:rowId xmlns:a16="http://schemas.microsoft.com/office/drawing/2014/main" val="10010"/>
                  </a:ext>
                </a:extLst>
              </a:tr>
              <a:tr h="251394">
                <a:tc>
                  <a:txBody>
                    <a:bodyPr/>
                    <a:lstStyle/>
                    <a:p>
                      <a:pPr algn="ctr" fontAlgn="b"/>
                      <a:r>
                        <a:rPr lang="he-IL" sz="1600" b="1" u="none" strike="noStrike" dirty="0">
                          <a:effectLst/>
                        </a:rPr>
                        <a:t> </a:t>
                      </a:r>
                      <a:endParaRPr lang="he-IL"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dirty="0">
                          <a:effectLst/>
                        </a:rPr>
                        <a:t> </a:t>
                      </a:r>
                      <a:endParaRPr lang="he-IL"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dirty="0">
                          <a:effectLst/>
                        </a:rPr>
                        <a:t> </a:t>
                      </a:r>
                      <a:endParaRPr lang="he-IL"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en-US" sz="1600" b="1" u="none" strike="noStrike" dirty="0">
                          <a:effectLst/>
                        </a:rPr>
                        <a:t>cost</a:t>
                      </a:r>
                      <a:endParaRPr lang="en-US"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dirty="0">
                          <a:effectLst/>
                        </a:rPr>
                        <a:t>9</a:t>
                      </a:r>
                      <a:endParaRPr lang="he-IL"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dirty="0">
                          <a:effectLst/>
                        </a:rPr>
                        <a:t>9</a:t>
                      </a:r>
                      <a:endParaRPr lang="he-IL"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dirty="0">
                          <a:effectLst/>
                        </a:rPr>
                        <a:t> </a:t>
                      </a:r>
                      <a:endParaRPr lang="he-IL" sz="1600" b="1" i="0" u="none" strike="noStrike" dirty="0">
                        <a:solidFill>
                          <a:srgbClr val="FFFFFF"/>
                        </a:solidFill>
                        <a:effectLst/>
                        <a:latin typeface="Arial" panose="020B0604020202020204" pitchFamily="34" charset="0"/>
                      </a:endParaRPr>
                    </a:p>
                  </a:txBody>
                  <a:tcPr marL="7618" marR="7618" marT="7617" marB="0" anchor="b"/>
                </a:tc>
                <a:tc>
                  <a:txBody>
                    <a:bodyPr/>
                    <a:lstStyle/>
                    <a:p>
                      <a:pPr algn="ctr" fontAlgn="b"/>
                      <a:r>
                        <a:rPr lang="he-IL" sz="1600" b="1" u="none" strike="noStrike" dirty="0">
                          <a:effectLst/>
                        </a:rPr>
                        <a:t> </a:t>
                      </a:r>
                      <a:endParaRPr lang="he-IL" sz="1600" b="1" i="0" u="none" strike="noStrike" dirty="0">
                        <a:solidFill>
                          <a:srgbClr val="FFFFFF"/>
                        </a:solidFill>
                        <a:effectLst/>
                        <a:latin typeface="Arial" panose="020B0604020202020204" pitchFamily="34" charset="0"/>
                      </a:endParaRPr>
                    </a:p>
                  </a:txBody>
                  <a:tcPr marL="7618" marR="7618" marT="7617" marB="0" anchor="b"/>
                </a:tc>
                <a:extLst>
                  <a:ext uri="{0D108BD9-81ED-4DB2-BD59-A6C34878D82A}">
                    <a16:rowId xmlns:a16="http://schemas.microsoft.com/office/drawing/2014/main" val="10011"/>
                  </a:ext>
                </a:extLst>
              </a:tr>
            </a:tbl>
          </a:graphicData>
        </a:graphic>
      </p:graphicFrame>
      <p:pic>
        <p:nvPicPr>
          <p:cNvPr id="45178" name="תמונה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35489" y="3933694"/>
            <a:ext cx="4296243" cy="2753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79" name="אליפסה 10"/>
          <p:cNvSpPr>
            <a:spLocks noChangeArrowheads="1"/>
          </p:cNvSpPr>
          <p:nvPr/>
        </p:nvSpPr>
        <p:spPr bwMode="auto">
          <a:xfrm>
            <a:off x="8398865" y="4220958"/>
            <a:ext cx="1512493" cy="1295063"/>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endParaRPr lang="he-IL" altLang="he-IL" sz="1799"/>
          </a:p>
        </p:txBody>
      </p:sp>
      <p:sp>
        <p:nvSpPr>
          <p:cNvPr id="45180" name="אליפסה 11"/>
          <p:cNvSpPr>
            <a:spLocks noChangeArrowheads="1"/>
          </p:cNvSpPr>
          <p:nvPr/>
        </p:nvSpPr>
        <p:spPr bwMode="auto">
          <a:xfrm>
            <a:off x="9911357" y="4581226"/>
            <a:ext cx="1799756" cy="1583912"/>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endParaRPr lang="he-IL" altLang="he-IL" sz="1799"/>
          </a:p>
        </p:txBody>
      </p:sp>
      <p:sp>
        <p:nvSpPr>
          <p:cNvPr id="45181" name="TextBox 12"/>
          <p:cNvSpPr txBox="1">
            <a:spLocks noChangeArrowheads="1"/>
          </p:cNvSpPr>
          <p:nvPr/>
        </p:nvSpPr>
        <p:spPr bwMode="auto">
          <a:xfrm>
            <a:off x="625313" y="4797070"/>
            <a:ext cx="6046800" cy="461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he-IL" sz="2399" dirty="0"/>
              <a:t>Total cost = </a:t>
            </a:r>
            <a:r>
              <a:rPr lang="en-US" altLang="he-IL" sz="2399" u="sng" dirty="0"/>
              <a:t>3+4+2+0</a:t>
            </a:r>
            <a:r>
              <a:rPr lang="en-US" altLang="he-IL" sz="2399" dirty="0"/>
              <a:t> + </a:t>
            </a:r>
            <a:r>
              <a:rPr lang="en-US" altLang="he-IL" sz="2399" u="sng" dirty="0"/>
              <a:t>3+1+1+0+2+2</a:t>
            </a:r>
            <a:r>
              <a:rPr lang="en-US" altLang="he-IL" sz="2399" dirty="0"/>
              <a:t> =18</a:t>
            </a:r>
            <a:endParaRPr lang="he-IL" altLang="he-IL" sz="2399" dirty="0"/>
          </a:p>
        </p:txBody>
      </p:sp>
      <p:sp>
        <p:nvSpPr>
          <p:cNvPr id="45182" name="TextBox 13"/>
          <p:cNvSpPr txBox="1">
            <a:spLocks noChangeArrowheads="1"/>
          </p:cNvSpPr>
          <p:nvPr/>
        </p:nvSpPr>
        <p:spPr bwMode="auto">
          <a:xfrm>
            <a:off x="2115229" y="5177176"/>
            <a:ext cx="3958194" cy="46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he-IL" sz="2399" b="1" dirty="0">
                <a:solidFill>
                  <a:srgbClr val="FF0000"/>
                </a:solidFill>
              </a:rPr>
              <a:t>Cluster 1</a:t>
            </a:r>
            <a:endParaRPr lang="he-IL" altLang="he-IL" sz="2399" b="1" dirty="0">
              <a:solidFill>
                <a:srgbClr val="FF0000"/>
              </a:solidFill>
            </a:endParaRPr>
          </a:p>
        </p:txBody>
      </p:sp>
      <p:sp>
        <p:nvSpPr>
          <p:cNvPr id="45183" name="TextBox 14"/>
          <p:cNvSpPr txBox="1">
            <a:spLocks noChangeArrowheads="1"/>
          </p:cNvSpPr>
          <p:nvPr/>
        </p:nvSpPr>
        <p:spPr bwMode="auto">
          <a:xfrm>
            <a:off x="4071771" y="5177176"/>
            <a:ext cx="3959781" cy="46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he-IL" sz="2399" b="1" dirty="0">
                <a:solidFill>
                  <a:srgbClr val="FF0000"/>
                </a:solidFill>
              </a:rPr>
              <a:t>Cluster 2</a:t>
            </a:r>
            <a:endParaRPr lang="he-IL" altLang="he-IL" sz="2399" b="1" dirty="0">
              <a:solidFill>
                <a:srgbClr val="FF0000"/>
              </a:solidFill>
            </a:endParaRPr>
          </a:p>
        </p:txBody>
      </p:sp>
      <p:sp>
        <p:nvSpPr>
          <p:cNvPr id="45184" name="TextBox 15"/>
          <p:cNvSpPr txBox="1">
            <a:spLocks noChangeArrowheads="1"/>
          </p:cNvSpPr>
          <p:nvPr/>
        </p:nvSpPr>
        <p:spPr bwMode="auto">
          <a:xfrm>
            <a:off x="1057002" y="5660445"/>
            <a:ext cx="6165831" cy="83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he-IL" sz="2399" b="1">
                <a:solidFill>
                  <a:srgbClr val="0070C0"/>
                </a:solidFill>
              </a:rPr>
              <a:t>S = new cost – old cost = 18-28 = -10</a:t>
            </a:r>
          </a:p>
          <a:p>
            <a:pPr algn="ctr"/>
            <a:r>
              <a:rPr lang="en-US" altLang="he-IL" sz="2399" b="1">
                <a:solidFill>
                  <a:srgbClr val="0070C0"/>
                </a:solidFill>
              </a:rPr>
              <a:t>S&lt;0           swap!</a:t>
            </a:r>
            <a:endParaRPr lang="he-IL" altLang="he-IL" sz="2399" b="1">
              <a:solidFill>
                <a:srgbClr val="0070C0"/>
              </a:solidFill>
            </a:endParaRPr>
          </a:p>
        </p:txBody>
      </p:sp>
      <p:sp>
        <p:nvSpPr>
          <p:cNvPr id="45185" name="חץ ימינה 5"/>
          <p:cNvSpPr>
            <a:spLocks noChangeArrowheads="1"/>
          </p:cNvSpPr>
          <p:nvPr/>
        </p:nvSpPr>
        <p:spPr bwMode="auto">
          <a:xfrm>
            <a:off x="3793138" y="6165137"/>
            <a:ext cx="431688" cy="215844"/>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1" eaLnBrk="1" hangingPunct="1"/>
            <a:endParaRPr lang="he-IL" altLang="he-IL" sz="1799"/>
          </a:p>
        </p:txBody>
      </p:sp>
      <p:sp>
        <p:nvSpPr>
          <p:cNvPr id="2" name="מציין מיקום של מספר שקופית 1"/>
          <p:cNvSpPr>
            <a:spLocks noGrp="1"/>
          </p:cNvSpPr>
          <p:nvPr>
            <p:ph type="sldNum" sz="quarter" idx="12"/>
          </p:nvPr>
        </p:nvSpPr>
        <p:spPr/>
        <p:txBody>
          <a:bodyPr/>
          <a:lstStyle/>
          <a:p>
            <a:fld id="{14452C20-59BC-40FC-8A2C-7AA168804D5B}" type="slidenum">
              <a:rPr lang="he-IL" smtClean="0"/>
              <a:pPr/>
              <a:t>96</a:t>
            </a:fld>
            <a:endParaRPr lang="he-IL" dirty="0"/>
          </a:p>
        </p:txBody>
      </p:sp>
    </p:spTree>
    <p:extLst>
      <p:ext uri="{BB962C8B-B14F-4D97-AF65-F5344CB8AC3E}">
        <p14:creationId xmlns:p14="http://schemas.microsoft.com/office/powerpoint/2010/main" val="1205490066"/>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E0C1E7E0-FD69-42A0-BCB6-25C984AC03CD}" type="slidenum">
              <a:rPr lang="en-US" altLang="en-US" sz="1200"/>
              <a:pPr eaLnBrk="1" hangingPunct="1"/>
              <a:t>97</a:t>
            </a:fld>
            <a:endParaRPr lang="en-US" altLang="en-US" sz="1200"/>
          </a:p>
        </p:txBody>
      </p:sp>
      <p:sp>
        <p:nvSpPr>
          <p:cNvPr id="84995" name="Rectangle 1026"/>
          <p:cNvSpPr>
            <a:spLocks noGrp="1" noChangeArrowheads="1"/>
          </p:cNvSpPr>
          <p:nvPr>
            <p:ph type="title"/>
          </p:nvPr>
        </p:nvSpPr>
        <p:spPr>
          <a:xfrm>
            <a:off x="2133600" y="228600"/>
            <a:ext cx="7848600" cy="762000"/>
          </a:xfrm>
        </p:spPr>
        <p:txBody>
          <a:bodyPr/>
          <a:lstStyle/>
          <a:p>
            <a:pPr eaLnBrk="1" hangingPunct="1"/>
            <a:r>
              <a:rPr lang="en-US" altLang="ko-KR" smtClean="0">
                <a:ea typeface="Gulim" pitchFamily="34" charset="-127"/>
              </a:rPr>
              <a:t>What Is the Problem with PAM?</a:t>
            </a:r>
            <a:endParaRPr lang="en-US" altLang="en-US" smtClean="0">
              <a:ea typeface="Gulim" pitchFamily="34" charset="-127"/>
            </a:endParaRPr>
          </a:p>
        </p:txBody>
      </p:sp>
      <p:sp>
        <p:nvSpPr>
          <p:cNvPr id="84996" name="Rectangle 1027"/>
          <p:cNvSpPr>
            <a:spLocks noGrp="1" noChangeArrowheads="1"/>
          </p:cNvSpPr>
          <p:nvPr>
            <p:ph type="body" idx="1"/>
          </p:nvPr>
        </p:nvSpPr>
        <p:spPr>
          <a:xfrm>
            <a:off x="1905000" y="1524000"/>
            <a:ext cx="8305800" cy="4724400"/>
          </a:xfrm>
        </p:spPr>
        <p:txBody>
          <a:bodyPr/>
          <a:lstStyle/>
          <a:p>
            <a:pPr eaLnBrk="1" hangingPunct="1">
              <a:lnSpc>
                <a:spcPct val="120000"/>
              </a:lnSpc>
            </a:pPr>
            <a:r>
              <a:rPr lang="en-US" altLang="ko-KR" sz="2400">
                <a:ea typeface="Gulim" pitchFamily="34" charset="-127"/>
              </a:rPr>
              <a:t>Pam is more robust than k-means in the presence of noise and outliers because a medoid is less influenced by outliers or other extreme values than a mean</a:t>
            </a:r>
          </a:p>
          <a:p>
            <a:pPr eaLnBrk="1" hangingPunct="1">
              <a:lnSpc>
                <a:spcPct val="120000"/>
              </a:lnSpc>
            </a:pPr>
            <a:r>
              <a:rPr lang="en-US" altLang="ko-KR" sz="2400">
                <a:ea typeface="Gulim" pitchFamily="34" charset="-127"/>
              </a:rPr>
              <a:t>Pam works efficiently for small data sets but does not </a:t>
            </a:r>
            <a:r>
              <a:rPr lang="en-US" altLang="ko-KR" sz="2400" b="1">
                <a:ea typeface="Gulim" pitchFamily="34" charset="-127"/>
              </a:rPr>
              <a:t>scale well</a:t>
            </a:r>
            <a:r>
              <a:rPr lang="en-US" altLang="ko-KR" sz="2400">
                <a:ea typeface="Gulim" pitchFamily="34" charset="-127"/>
              </a:rPr>
              <a:t> for large data sets.</a:t>
            </a:r>
          </a:p>
          <a:p>
            <a:pPr lvl="1" eaLnBrk="1" hangingPunct="1">
              <a:lnSpc>
                <a:spcPct val="120000"/>
              </a:lnSpc>
            </a:pPr>
            <a:r>
              <a:rPr lang="en-US" altLang="ko-KR">
                <a:ea typeface="Gulim" pitchFamily="34" charset="-127"/>
              </a:rPr>
              <a:t>O(k(n-k)</a:t>
            </a:r>
            <a:r>
              <a:rPr lang="en-US" altLang="ko-KR" baseline="30000">
                <a:ea typeface="Gulim" pitchFamily="34" charset="-127"/>
              </a:rPr>
              <a:t>2</a:t>
            </a:r>
            <a:r>
              <a:rPr lang="en-US" altLang="ko-KR">
                <a:ea typeface="Gulim" pitchFamily="34" charset="-127"/>
              </a:rPr>
              <a:t> ) for each iteration </a:t>
            </a:r>
          </a:p>
          <a:p>
            <a:pPr eaLnBrk="1" hangingPunct="1">
              <a:spcBef>
                <a:spcPct val="50000"/>
              </a:spcBef>
              <a:buClrTx/>
              <a:buSzTx/>
              <a:buFontTx/>
              <a:buNone/>
            </a:pPr>
            <a:r>
              <a:rPr lang="en-US" altLang="ko-KR" sz="2400">
                <a:ea typeface="Gulim" pitchFamily="34" charset="-127"/>
              </a:rPr>
              <a:t>			where n is # of data,k is # of clusters</a:t>
            </a:r>
          </a:p>
          <a:p>
            <a:pPr eaLnBrk="1" hangingPunct="1">
              <a:spcBef>
                <a:spcPct val="50000"/>
              </a:spcBef>
              <a:buClrTx/>
              <a:buSzTx/>
              <a:buFont typeface="Wingdings" panose="05000000000000000000" pitchFamily="2" charset="2"/>
              <a:buChar char="è"/>
            </a:pPr>
            <a:r>
              <a:rPr lang="en-US" altLang="ko-KR" sz="2400">
                <a:ea typeface="Gulim" pitchFamily="34" charset="-127"/>
                <a:sym typeface="Wingdings" panose="05000000000000000000" pitchFamily="2" charset="2"/>
              </a:rPr>
              <a:t>Sampling-based method</a:t>
            </a:r>
          </a:p>
          <a:p>
            <a:pPr eaLnBrk="1" hangingPunct="1">
              <a:spcBef>
                <a:spcPct val="50000"/>
              </a:spcBef>
              <a:buClrTx/>
              <a:buSzTx/>
              <a:buFont typeface="Wingdings" panose="05000000000000000000" pitchFamily="2" charset="2"/>
              <a:buNone/>
            </a:pPr>
            <a:r>
              <a:rPr lang="en-US" altLang="ko-KR" sz="2400">
                <a:ea typeface="Gulim" pitchFamily="34" charset="-127"/>
                <a:sym typeface="Wingdings" panose="05000000000000000000" pitchFamily="2" charset="2"/>
              </a:rPr>
              <a:t>	CLARA(Clustering LARge Applications)</a:t>
            </a:r>
          </a:p>
        </p:txBody>
      </p:sp>
    </p:spTree>
    <p:extLst>
      <p:ext uri="{BB962C8B-B14F-4D97-AF65-F5344CB8AC3E}">
        <p14:creationId xmlns:p14="http://schemas.microsoft.com/office/powerpoint/2010/main" val="430802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74889" y="492126"/>
            <a:ext cx="7297737" cy="442913"/>
          </a:xfrm>
          <a:noFill/>
        </p:spPr>
        <p:txBody>
          <a:bodyPr vert="horz" lIns="92075" tIns="46038" rIns="92075" bIns="46038" rtlCol="0" anchor="ctr">
            <a:normAutofit fontScale="90000"/>
          </a:bodyPr>
          <a:lstStyle/>
          <a:p>
            <a:pPr eaLnBrk="1" hangingPunct="1"/>
            <a:r>
              <a:rPr lang="en-US" altLang="zh-CN" smtClean="0">
                <a:ea typeface="SimSun" panose="02010600030101010101" pitchFamily="2" charset="-122"/>
              </a:rPr>
              <a:t>Hierarchical Clustering</a:t>
            </a:r>
            <a:endParaRPr lang="en-US" altLang="zh-CN">
              <a:ea typeface="SimSun" panose="02010600030101010101" pitchFamily="2" charset="-122"/>
            </a:endParaRPr>
          </a:p>
        </p:txBody>
      </p:sp>
      <p:sp>
        <p:nvSpPr>
          <p:cNvPr id="26627" name="Rectangle 3"/>
          <p:cNvSpPr>
            <a:spLocks noGrp="1" noChangeArrowheads="1"/>
          </p:cNvSpPr>
          <p:nvPr>
            <p:ph type="body" idx="1"/>
          </p:nvPr>
        </p:nvSpPr>
        <p:spPr>
          <a:xfrm>
            <a:off x="1828800" y="1371600"/>
            <a:ext cx="8305800" cy="1219200"/>
          </a:xfrm>
          <a:noFill/>
        </p:spPr>
        <p:txBody>
          <a:bodyPr vert="horz" lIns="92075" tIns="46038" rIns="92075" bIns="46038" rtlCol="0">
            <a:normAutofit/>
          </a:bodyPr>
          <a:lstStyle/>
          <a:p>
            <a:pPr eaLnBrk="1" hangingPunct="1">
              <a:spcBef>
                <a:spcPct val="50000"/>
              </a:spcBef>
            </a:pPr>
            <a:r>
              <a:rPr lang="en-US" altLang="zh-CN" sz="2400">
                <a:ea typeface="SimSun" panose="02010600030101010101" pitchFamily="2" charset="-122"/>
              </a:rPr>
              <a:t>Use distance matrix as clustering criteria.  This method does not require the number of clusters </a:t>
            </a:r>
            <a:r>
              <a:rPr lang="en-US" altLang="zh-CN" sz="2400" b="1" i="1">
                <a:ea typeface="SimSun" panose="02010600030101010101" pitchFamily="2" charset="-122"/>
              </a:rPr>
              <a:t>k</a:t>
            </a:r>
            <a:r>
              <a:rPr lang="en-US" altLang="zh-CN" sz="2400">
                <a:ea typeface="SimSun" panose="02010600030101010101" pitchFamily="2" charset="-122"/>
              </a:rPr>
              <a:t> as an input, but needs a termination condition </a:t>
            </a:r>
          </a:p>
        </p:txBody>
      </p:sp>
      <p:grpSp>
        <p:nvGrpSpPr>
          <p:cNvPr id="26628" name="Group 4"/>
          <p:cNvGrpSpPr>
            <a:grpSpLocks/>
          </p:cNvGrpSpPr>
          <p:nvPr/>
        </p:nvGrpSpPr>
        <p:grpSpPr bwMode="auto">
          <a:xfrm>
            <a:off x="2514601" y="2743201"/>
            <a:ext cx="6975475" cy="3649663"/>
            <a:chOff x="1200" y="1776"/>
            <a:chExt cx="4394" cy="2299"/>
          </a:xfrm>
        </p:grpSpPr>
        <p:sp>
          <p:nvSpPr>
            <p:cNvPr id="26630" name="Line 5"/>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6631" name="Group 6"/>
            <p:cNvGrpSpPr>
              <a:grpSpLocks/>
            </p:cNvGrpSpPr>
            <p:nvPr/>
          </p:nvGrpSpPr>
          <p:grpSpPr bwMode="auto">
            <a:xfrm>
              <a:off x="1440" y="1785"/>
              <a:ext cx="480" cy="327"/>
              <a:chOff x="1104" y="1785"/>
              <a:chExt cx="480" cy="327"/>
            </a:xfrm>
          </p:grpSpPr>
          <p:sp>
            <p:nvSpPr>
              <p:cNvPr id="26683" name="Line 7"/>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4" name="Text Box 8"/>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Step 0</a:t>
                </a:r>
                <a:endParaRPr lang="en-US" altLang="zh-CN">
                  <a:latin typeface="Times New Roman" panose="02020603050405020304" pitchFamily="18" charset="0"/>
                  <a:ea typeface="SimSun" panose="02010600030101010101" pitchFamily="2" charset="-122"/>
                </a:endParaRPr>
              </a:p>
            </p:txBody>
          </p:sp>
        </p:grpSp>
        <p:grpSp>
          <p:nvGrpSpPr>
            <p:cNvPr id="26632" name="Group 9"/>
            <p:cNvGrpSpPr>
              <a:grpSpLocks/>
            </p:cNvGrpSpPr>
            <p:nvPr/>
          </p:nvGrpSpPr>
          <p:grpSpPr bwMode="auto">
            <a:xfrm>
              <a:off x="1968" y="1776"/>
              <a:ext cx="480" cy="327"/>
              <a:chOff x="1104" y="1785"/>
              <a:chExt cx="480" cy="327"/>
            </a:xfrm>
          </p:grpSpPr>
          <p:sp>
            <p:nvSpPr>
              <p:cNvPr id="26681" name="Line 10"/>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2" name="Text Box 11"/>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Step 1</a:t>
                </a:r>
                <a:endParaRPr lang="en-US" altLang="zh-CN">
                  <a:latin typeface="Times New Roman" panose="02020603050405020304" pitchFamily="18" charset="0"/>
                  <a:ea typeface="SimSun" panose="02010600030101010101" pitchFamily="2" charset="-122"/>
                </a:endParaRPr>
              </a:p>
            </p:txBody>
          </p:sp>
        </p:grpSp>
        <p:grpSp>
          <p:nvGrpSpPr>
            <p:cNvPr id="26633" name="Group 12"/>
            <p:cNvGrpSpPr>
              <a:grpSpLocks/>
            </p:cNvGrpSpPr>
            <p:nvPr/>
          </p:nvGrpSpPr>
          <p:grpSpPr bwMode="auto">
            <a:xfrm>
              <a:off x="2496" y="1776"/>
              <a:ext cx="480" cy="327"/>
              <a:chOff x="1104" y="1785"/>
              <a:chExt cx="480" cy="327"/>
            </a:xfrm>
          </p:grpSpPr>
          <p:sp>
            <p:nvSpPr>
              <p:cNvPr id="26679" name="Line 13"/>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80" name="Text Box 14"/>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Step 2</a:t>
                </a:r>
                <a:endParaRPr lang="en-US" altLang="zh-CN">
                  <a:latin typeface="Times New Roman" panose="02020603050405020304" pitchFamily="18" charset="0"/>
                  <a:ea typeface="SimSun" panose="02010600030101010101" pitchFamily="2" charset="-122"/>
                </a:endParaRPr>
              </a:p>
            </p:txBody>
          </p:sp>
        </p:grpSp>
        <p:grpSp>
          <p:nvGrpSpPr>
            <p:cNvPr id="26634" name="Group 15"/>
            <p:cNvGrpSpPr>
              <a:grpSpLocks/>
            </p:cNvGrpSpPr>
            <p:nvPr/>
          </p:nvGrpSpPr>
          <p:grpSpPr bwMode="auto">
            <a:xfrm>
              <a:off x="2976" y="1776"/>
              <a:ext cx="480" cy="327"/>
              <a:chOff x="1104" y="1785"/>
              <a:chExt cx="480" cy="327"/>
            </a:xfrm>
          </p:grpSpPr>
          <p:sp>
            <p:nvSpPr>
              <p:cNvPr id="26677" name="Line 16"/>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8" name="Text Box 17"/>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Step 3</a:t>
                </a:r>
                <a:endParaRPr lang="en-US" altLang="zh-CN">
                  <a:latin typeface="Times New Roman" panose="02020603050405020304" pitchFamily="18" charset="0"/>
                  <a:ea typeface="SimSun" panose="02010600030101010101" pitchFamily="2" charset="-122"/>
                </a:endParaRPr>
              </a:p>
            </p:txBody>
          </p:sp>
        </p:grpSp>
        <p:grpSp>
          <p:nvGrpSpPr>
            <p:cNvPr id="26635" name="Group 18"/>
            <p:cNvGrpSpPr>
              <a:grpSpLocks/>
            </p:cNvGrpSpPr>
            <p:nvPr/>
          </p:nvGrpSpPr>
          <p:grpSpPr bwMode="auto">
            <a:xfrm>
              <a:off x="3456" y="1776"/>
              <a:ext cx="480" cy="327"/>
              <a:chOff x="1104" y="1785"/>
              <a:chExt cx="480" cy="327"/>
            </a:xfrm>
          </p:grpSpPr>
          <p:sp>
            <p:nvSpPr>
              <p:cNvPr id="26675" name="Line 19"/>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6" name="Text Box 20"/>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Step 4</a:t>
                </a:r>
                <a:endParaRPr lang="en-US" altLang="zh-CN">
                  <a:latin typeface="Times New Roman" panose="02020603050405020304" pitchFamily="18" charset="0"/>
                  <a:ea typeface="SimSun" panose="02010600030101010101" pitchFamily="2" charset="-122"/>
                </a:endParaRPr>
              </a:p>
            </p:txBody>
          </p:sp>
        </p:grpSp>
        <p:sp>
          <p:nvSpPr>
            <p:cNvPr id="26636" name="Text Box 21"/>
            <p:cNvSpPr txBox="1">
              <a:spLocks noChangeArrowheads="1"/>
            </p:cNvSpPr>
            <p:nvPr/>
          </p:nvSpPr>
          <p:spPr bwMode="auto">
            <a:xfrm>
              <a:off x="1440" y="25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b</a:t>
              </a:r>
            </a:p>
          </p:txBody>
        </p:sp>
        <p:sp>
          <p:nvSpPr>
            <p:cNvPr id="26637" name="Text Box 22"/>
            <p:cNvSpPr txBox="1">
              <a:spLocks noChangeArrowheads="1"/>
            </p:cNvSpPr>
            <p:nvPr/>
          </p:nvSpPr>
          <p:spPr bwMode="auto">
            <a:xfrm>
              <a:off x="1440" y="310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d</a:t>
              </a:r>
            </a:p>
          </p:txBody>
        </p:sp>
        <p:sp>
          <p:nvSpPr>
            <p:cNvPr id="26638" name="Text Box 23"/>
            <p:cNvSpPr txBox="1">
              <a:spLocks noChangeArrowheads="1"/>
            </p:cNvSpPr>
            <p:nvPr/>
          </p:nvSpPr>
          <p:spPr bwMode="auto">
            <a:xfrm>
              <a:off x="1440" y="28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c</a:t>
              </a:r>
            </a:p>
          </p:txBody>
        </p:sp>
        <p:sp>
          <p:nvSpPr>
            <p:cNvPr id="26639" name="Text Box 24"/>
            <p:cNvSpPr txBox="1">
              <a:spLocks noChangeArrowheads="1"/>
            </p:cNvSpPr>
            <p:nvPr/>
          </p:nvSpPr>
          <p:spPr bwMode="auto">
            <a:xfrm>
              <a:off x="1440" y="34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e</a:t>
              </a:r>
            </a:p>
          </p:txBody>
        </p:sp>
        <p:sp>
          <p:nvSpPr>
            <p:cNvPr id="26640" name="Text Box 25"/>
            <p:cNvSpPr txBox="1">
              <a:spLocks noChangeArrowheads="1"/>
            </p:cNvSpPr>
            <p:nvPr/>
          </p:nvSpPr>
          <p:spPr bwMode="auto">
            <a:xfrm>
              <a:off x="1440" y="2208"/>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a</a:t>
              </a:r>
            </a:p>
          </p:txBody>
        </p:sp>
        <p:sp>
          <p:nvSpPr>
            <p:cNvPr id="26641" name="Oval 26"/>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42" name="Oval 27"/>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43" name="Oval 28"/>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44" name="Oval 29"/>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45" name="Oval 30"/>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46" name="Text Box 31"/>
            <p:cNvSpPr txBox="1">
              <a:spLocks noChangeArrowheads="1"/>
            </p:cNvSpPr>
            <p:nvPr/>
          </p:nvSpPr>
          <p:spPr bwMode="auto">
            <a:xfrm>
              <a:off x="1968" y="2304"/>
              <a:ext cx="3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a b</a:t>
              </a:r>
            </a:p>
          </p:txBody>
        </p:sp>
        <p:sp>
          <p:nvSpPr>
            <p:cNvPr id="26647" name="Oval 32"/>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48" name="Text Box 33"/>
            <p:cNvSpPr txBox="1">
              <a:spLocks noChangeArrowheads="1"/>
            </p:cNvSpPr>
            <p:nvPr/>
          </p:nvSpPr>
          <p:spPr bwMode="auto">
            <a:xfrm>
              <a:off x="2496" y="3216"/>
              <a:ext cx="3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d e</a:t>
              </a:r>
            </a:p>
          </p:txBody>
        </p:sp>
        <p:sp>
          <p:nvSpPr>
            <p:cNvPr id="26649" name="Oval 34"/>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50" name="Text Box 35"/>
            <p:cNvSpPr txBox="1">
              <a:spLocks noChangeArrowheads="1"/>
            </p:cNvSpPr>
            <p:nvPr/>
          </p:nvSpPr>
          <p:spPr bwMode="auto">
            <a:xfrm>
              <a:off x="2880" y="2928"/>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c d e</a:t>
              </a:r>
            </a:p>
          </p:txBody>
        </p:sp>
        <p:sp>
          <p:nvSpPr>
            <p:cNvPr id="26651" name="Oval 36"/>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52" name="Text Box 37"/>
            <p:cNvSpPr txBox="1">
              <a:spLocks noChangeArrowheads="1"/>
            </p:cNvSpPr>
            <p:nvPr/>
          </p:nvSpPr>
          <p:spPr bwMode="auto">
            <a:xfrm>
              <a:off x="3216" y="2592"/>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r>
                <a:rPr lang="en-US" altLang="zh-CN">
                  <a:latin typeface="Times New Roman" panose="02020603050405020304" pitchFamily="18" charset="0"/>
                  <a:ea typeface="SimSun" panose="02010600030101010101" pitchFamily="2" charset="-122"/>
                </a:rPr>
                <a:t>a b c d e</a:t>
              </a:r>
            </a:p>
          </p:txBody>
        </p:sp>
        <p:sp>
          <p:nvSpPr>
            <p:cNvPr id="26653" name="Oval 38"/>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6654" name="Line 39"/>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5" name="Line 40"/>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6" name="Text Box 41"/>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Step 4</a:t>
              </a:r>
              <a:endParaRPr lang="en-US" altLang="zh-CN">
                <a:latin typeface="Times New Roman" panose="02020603050405020304" pitchFamily="18" charset="0"/>
                <a:ea typeface="SimSun" panose="02010600030101010101" pitchFamily="2" charset="-122"/>
              </a:endParaRPr>
            </a:p>
          </p:txBody>
        </p:sp>
        <p:sp>
          <p:nvSpPr>
            <p:cNvPr id="26657" name="Line 42"/>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58" name="Text Box 43"/>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Step 3</a:t>
              </a:r>
              <a:endParaRPr lang="en-US" altLang="zh-CN">
                <a:latin typeface="Times New Roman" panose="02020603050405020304" pitchFamily="18" charset="0"/>
                <a:ea typeface="SimSun" panose="02010600030101010101" pitchFamily="2" charset="-122"/>
              </a:endParaRPr>
            </a:p>
          </p:txBody>
        </p:sp>
        <p:sp>
          <p:nvSpPr>
            <p:cNvPr id="26659" name="Line 44"/>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0" name="Text Box 45"/>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Step 2</a:t>
              </a:r>
              <a:endParaRPr lang="en-US" altLang="zh-CN">
                <a:latin typeface="Times New Roman" panose="02020603050405020304" pitchFamily="18" charset="0"/>
                <a:ea typeface="SimSun" panose="02010600030101010101" pitchFamily="2" charset="-122"/>
              </a:endParaRPr>
            </a:p>
          </p:txBody>
        </p:sp>
        <p:sp>
          <p:nvSpPr>
            <p:cNvPr id="26661" name="Line 46"/>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2" name="Text Box 47"/>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Step 1</a:t>
              </a:r>
              <a:endParaRPr lang="en-US" altLang="zh-CN">
                <a:latin typeface="Times New Roman" panose="02020603050405020304" pitchFamily="18" charset="0"/>
                <a:ea typeface="SimSun" panose="02010600030101010101" pitchFamily="2" charset="-122"/>
              </a:endParaRPr>
            </a:p>
          </p:txBody>
        </p:sp>
        <p:sp>
          <p:nvSpPr>
            <p:cNvPr id="26663" name="Line 48"/>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4" name="Text Box 49"/>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algn="l">
                <a:spcBef>
                  <a:spcPct val="50000"/>
                </a:spcBef>
              </a:pPr>
              <a:r>
                <a:rPr lang="en-US" altLang="zh-CN" sz="1800">
                  <a:latin typeface="Times New Roman" panose="02020603050405020304" pitchFamily="18" charset="0"/>
                  <a:ea typeface="SimSun" panose="02010600030101010101" pitchFamily="2" charset="-122"/>
                </a:rPr>
                <a:t>Step 0</a:t>
              </a:r>
              <a:endParaRPr lang="en-US" altLang="zh-CN">
                <a:latin typeface="Times New Roman" panose="02020603050405020304" pitchFamily="18" charset="0"/>
                <a:ea typeface="SimSun" panose="02010600030101010101" pitchFamily="2" charset="-122"/>
              </a:endParaRPr>
            </a:p>
          </p:txBody>
        </p:sp>
        <p:sp>
          <p:nvSpPr>
            <p:cNvPr id="26665" name="Line 50"/>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6" name="Line 51"/>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7" name="Line 52"/>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8" name="Line 53"/>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9" name="Line 54"/>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0" name="Line 55"/>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1" name="Line 56"/>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2" name="Line 57"/>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3" name="Text Box 58"/>
            <p:cNvSpPr txBox="1">
              <a:spLocks noChangeArrowheads="1"/>
            </p:cNvSpPr>
            <p:nvPr/>
          </p:nvSpPr>
          <p:spPr bwMode="auto">
            <a:xfrm>
              <a:off x="4305" y="1824"/>
              <a:ext cx="128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r>
                <a:rPr lang="en-US" altLang="zh-CN" b="1">
                  <a:latin typeface="Times New Roman" panose="02020603050405020304" pitchFamily="18" charset="0"/>
                  <a:ea typeface="SimSun" panose="02010600030101010101" pitchFamily="2" charset="-122"/>
                </a:rPr>
                <a:t>agglomerative</a:t>
              </a:r>
            </a:p>
            <a:p>
              <a:r>
                <a:rPr lang="en-US" altLang="zh-CN" b="1">
                  <a:latin typeface="Times New Roman" panose="02020603050405020304" pitchFamily="18" charset="0"/>
                  <a:ea typeface="SimSun" panose="02010600030101010101" pitchFamily="2" charset="-122"/>
                </a:rPr>
                <a:t>(AGNES)</a:t>
              </a:r>
            </a:p>
          </p:txBody>
        </p:sp>
        <p:sp>
          <p:nvSpPr>
            <p:cNvPr id="26674" name="Text Box 59"/>
            <p:cNvSpPr txBox="1">
              <a:spLocks noChangeArrowheads="1"/>
            </p:cNvSpPr>
            <p:nvPr/>
          </p:nvSpPr>
          <p:spPr bwMode="auto">
            <a:xfrm>
              <a:off x="4401" y="3552"/>
              <a:ext cx="883"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r>
                <a:rPr lang="en-US" altLang="zh-CN" b="1">
                  <a:latin typeface="Times New Roman" panose="02020603050405020304" pitchFamily="18" charset="0"/>
                  <a:ea typeface="SimSun" panose="02010600030101010101" pitchFamily="2" charset="-122"/>
                </a:rPr>
                <a:t>divisive</a:t>
              </a:r>
            </a:p>
            <a:p>
              <a:r>
                <a:rPr lang="en-US" altLang="zh-CN" b="1">
                  <a:latin typeface="Times New Roman" panose="02020603050405020304" pitchFamily="18" charset="0"/>
                  <a:ea typeface="SimSun" panose="02010600030101010101" pitchFamily="2" charset="-122"/>
                </a:rPr>
                <a:t>(DIANA)</a:t>
              </a:r>
              <a:endParaRPr lang="en-US" altLang="zh-CN">
                <a:latin typeface="Times New Roman" panose="02020603050405020304" pitchFamily="18" charset="0"/>
                <a:ea typeface="SimSun" panose="02010600030101010101" pitchFamily="2" charset="-122"/>
              </a:endParaRPr>
            </a:p>
          </p:txBody>
        </p:sp>
      </p:grpSp>
      <p:sp>
        <p:nvSpPr>
          <p:cNvPr id="26629" name="Slide Number Placeholder 6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rtl="0"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rtl="0"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rtl="0"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rtl="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6296329-4BE7-4E83-9D99-AF833F25EB07}" type="slidenum">
              <a:rPr lang="en-US" altLang="en-US" sz="1200"/>
              <a:pPr eaLnBrk="1" hangingPunct="1"/>
              <a:t>98</a:t>
            </a:fld>
            <a:endParaRPr lang="en-US" altLang="en-US" sz="1200"/>
          </a:p>
        </p:txBody>
      </p:sp>
    </p:spTree>
    <p:extLst>
      <p:ext uri="{BB962C8B-B14F-4D97-AF65-F5344CB8AC3E}">
        <p14:creationId xmlns:p14="http://schemas.microsoft.com/office/powerpoint/2010/main" val="1056497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295400" y="381000"/>
            <a:ext cx="9601200" cy="609600"/>
          </a:xfrm>
        </p:spPr>
        <p:txBody>
          <a:bodyPr>
            <a:normAutofit fontScale="90000"/>
          </a:bodyPr>
          <a:lstStyle/>
          <a:p>
            <a:pPr eaLnBrk="1" hangingPunct="1"/>
            <a:r>
              <a:rPr lang="en-US" altLang="en-US" b="1" dirty="0" smtClean="0">
                <a:latin typeface="Times New Roman" panose="02020603050405020304" pitchFamily="18" charset="0"/>
                <a:cs typeface="Times New Roman" panose="02020603050405020304" pitchFamily="18" charset="0"/>
              </a:rPr>
              <a:t>Hierarchical clustering</a:t>
            </a:r>
          </a:p>
        </p:txBody>
      </p:sp>
      <p:sp>
        <p:nvSpPr>
          <p:cNvPr id="47107" name="Content Placeholder 2"/>
          <p:cNvSpPr>
            <a:spLocks noGrp="1"/>
          </p:cNvSpPr>
          <p:nvPr>
            <p:ph idx="1"/>
          </p:nvPr>
        </p:nvSpPr>
        <p:spPr>
          <a:xfrm>
            <a:off x="838200" y="1295400"/>
            <a:ext cx="10668000" cy="4800600"/>
          </a:xfrm>
        </p:spPr>
        <p:txBody>
          <a:bodyPr>
            <a:normAutofit fontScale="92500"/>
          </a:bodyPr>
          <a:lstStyle/>
          <a:p>
            <a:pPr algn="l" rtl="0" eaLnBrk="1" hangingPunct="1">
              <a:lnSpc>
                <a:spcPct val="160000"/>
              </a:lnSpc>
              <a:buFontTx/>
              <a:buNone/>
            </a:pPr>
            <a:r>
              <a:rPr lang="en-US" altLang="en-US" sz="2399" b="1" dirty="0">
                <a:latin typeface="Times New Roman" panose="02020603050405020304" pitchFamily="18" charset="0"/>
                <a:cs typeface="Times New Roman" panose="02020603050405020304" pitchFamily="18" charset="0"/>
              </a:rPr>
              <a:t>Hierarchical clustering</a:t>
            </a:r>
            <a:r>
              <a:rPr lang="en-US" altLang="en-US" sz="2399" dirty="0">
                <a:latin typeface="Times New Roman" panose="02020603050405020304" pitchFamily="18" charset="0"/>
                <a:cs typeface="Times New Roman" panose="02020603050405020304" pitchFamily="18" charset="0"/>
              </a:rPr>
              <a:t> is a method of cluster analysis which seeks to build a hierarchy of clusters. Strategies for hierarchical clustering generally fall into two types:</a:t>
            </a:r>
          </a:p>
          <a:p>
            <a:pPr algn="l" rtl="0" eaLnBrk="1" hangingPunct="1">
              <a:lnSpc>
                <a:spcPct val="160000"/>
              </a:lnSpc>
              <a:buFont typeface="Arial" panose="020B0604020202020204" pitchFamily="34" charset="0"/>
              <a:buAutoNum type="arabicPeriod"/>
            </a:pPr>
            <a:r>
              <a:rPr lang="en-US" altLang="en-US" sz="2399" b="1" dirty="0">
                <a:latin typeface="Times New Roman" panose="02020603050405020304" pitchFamily="18" charset="0"/>
                <a:cs typeface="Times New Roman" panose="02020603050405020304" pitchFamily="18" charset="0"/>
              </a:rPr>
              <a:t>Agglomerative (AGNES)</a:t>
            </a:r>
            <a:r>
              <a:rPr lang="en-US" altLang="en-US" sz="2399" dirty="0">
                <a:latin typeface="Times New Roman" panose="02020603050405020304" pitchFamily="18" charset="0"/>
                <a:cs typeface="Times New Roman" panose="02020603050405020304" pitchFamily="18" charset="0"/>
              </a:rPr>
              <a:t>: This is a "bottom up" approach: each observation starts in its own cluster, and pairs of clusters are merged as one moves up the hierarchy. </a:t>
            </a:r>
          </a:p>
          <a:p>
            <a:pPr algn="l" rtl="0" eaLnBrk="1" hangingPunct="1">
              <a:lnSpc>
                <a:spcPct val="160000"/>
              </a:lnSpc>
              <a:buFont typeface="Arial" panose="020B0604020202020204" pitchFamily="34" charset="0"/>
              <a:buAutoNum type="arabicPeriod"/>
            </a:pPr>
            <a:r>
              <a:rPr lang="en-US" altLang="en-US" sz="2399" b="1" dirty="0">
                <a:latin typeface="Times New Roman" panose="02020603050405020304" pitchFamily="18" charset="0"/>
                <a:cs typeface="Times New Roman" panose="02020603050405020304" pitchFamily="18" charset="0"/>
              </a:rPr>
              <a:t>Divisive (DIANA)</a:t>
            </a:r>
            <a:r>
              <a:rPr lang="en-US" altLang="en-US" sz="2399" dirty="0">
                <a:latin typeface="Times New Roman" panose="02020603050405020304" pitchFamily="18" charset="0"/>
                <a:cs typeface="Times New Roman" panose="02020603050405020304" pitchFamily="18" charset="0"/>
              </a:rPr>
              <a:t>: This is a "top down" approach: all observations start in one cluster, and splits are performed recursively as one moves down the hierarchy. </a:t>
            </a:r>
          </a:p>
          <a:p>
            <a:pPr algn="l" rtl="0" eaLnBrk="1" hangingPunct="1">
              <a:lnSpc>
                <a:spcPct val="160000"/>
              </a:lnSpc>
              <a:buFont typeface="Arial" panose="020B0604020202020204" pitchFamily="34" charset="0"/>
              <a:buChar char="•"/>
            </a:pPr>
            <a:r>
              <a:rPr lang="en-US" altLang="en-US" sz="2399" dirty="0">
                <a:latin typeface="Times New Roman" panose="02020603050405020304" pitchFamily="18" charset="0"/>
                <a:cs typeface="Times New Roman" panose="02020603050405020304" pitchFamily="18" charset="0"/>
              </a:rPr>
              <a:t>The results of hierarchical clustering are usually presented in a </a:t>
            </a:r>
            <a:r>
              <a:rPr lang="en-US" altLang="en-US" sz="2399" dirty="0" err="1">
                <a:latin typeface="Times New Roman" panose="02020603050405020304" pitchFamily="18" charset="0"/>
                <a:cs typeface="Times New Roman" panose="02020603050405020304" pitchFamily="18" charset="0"/>
                <a:hlinkClick r:id="rId2" tooltip="Dendrogram"/>
              </a:rPr>
              <a:t>dendrogram</a:t>
            </a:r>
            <a:r>
              <a:rPr lang="en-US" altLang="en-US" sz="2399" dirty="0">
                <a:latin typeface="Times New Roman" panose="02020603050405020304" pitchFamily="18" charset="0"/>
                <a:cs typeface="Times New Roman" panose="02020603050405020304" pitchFamily="18" charset="0"/>
              </a:rPr>
              <a:t>.</a:t>
            </a:r>
          </a:p>
        </p:txBody>
      </p:sp>
      <p:sp>
        <p:nvSpPr>
          <p:cNvPr id="471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20000"/>
              </a:spcBef>
              <a:buChar char="•"/>
              <a:defRPr sz="3199">
                <a:solidFill>
                  <a:schemeClr val="tx1"/>
                </a:solidFill>
                <a:latin typeface="Arial" panose="020B0604020202020204" pitchFamily="34" charset="0"/>
                <a:cs typeface="Arial" panose="020B0604020202020204" pitchFamily="34" charset="0"/>
              </a:defRPr>
            </a:lvl1pPr>
            <a:lvl2pPr marL="742727" indent="-285664" algn="r" rtl="1">
              <a:spcBef>
                <a:spcPct val="20000"/>
              </a:spcBef>
              <a:buChar char="–"/>
              <a:defRPr sz="2799">
                <a:solidFill>
                  <a:schemeClr val="tx1"/>
                </a:solidFill>
                <a:latin typeface="Arial" panose="020B0604020202020204" pitchFamily="34" charset="0"/>
                <a:cs typeface="Arial" panose="020B0604020202020204" pitchFamily="34" charset="0"/>
              </a:defRPr>
            </a:lvl2pPr>
            <a:lvl3pPr marL="1142657" indent="-228531" algn="r" rtl="1">
              <a:spcBef>
                <a:spcPct val="20000"/>
              </a:spcBef>
              <a:buChar char="•"/>
              <a:defRPr sz="2399">
                <a:solidFill>
                  <a:schemeClr val="tx1"/>
                </a:solidFill>
                <a:latin typeface="Arial" panose="020B0604020202020204" pitchFamily="34" charset="0"/>
                <a:cs typeface="Arial" panose="020B0604020202020204" pitchFamily="34" charset="0"/>
              </a:defRPr>
            </a:lvl3pPr>
            <a:lvl4pPr marL="1599720" indent="-228531" algn="r" rtl="1">
              <a:spcBef>
                <a:spcPct val="20000"/>
              </a:spcBef>
              <a:buChar char="–"/>
              <a:defRPr sz="1999">
                <a:solidFill>
                  <a:schemeClr val="tx1"/>
                </a:solidFill>
                <a:latin typeface="Arial" panose="020B0604020202020204" pitchFamily="34" charset="0"/>
                <a:cs typeface="Arial" panose="020B0604020202020204" pitchFamily="34" charset="0"/>
              </a:defRPr>
            </a:lvl4pPr>
            <a:lvl5pPr marL="2056783" indent="-228531" algn="r" rtl="1">
              <a:spcBef>
                <a:spcPct val="20000"/>
              </a:spcBef>
              <a:buChar char="»"/>
              <a:defRPr sz="1999">
                <a:solidFill>
                  <a:schemeClr val="tx1"/>
                </a:solidFill>
                <a:latin typeface="Arial" panose="020B0604020202020204" pitchFamily="34" charset="0"/>
                <a:cs typeface="Arial" panose="020B0604020202020204" pitchFamily="34" charset="0"/>
              </a:defRPr>
            </a:lvl5pPr>
            <a:lvl6pPr marL="2513846"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6pPr>
            <a:lvl7pPr marL="2970908"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7pPr>
            <a:lvl8pPr marL="3427971"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8pPr>
            <a:lvl9pPr marL="3885034" indent="-228531" eaLnBrk="0" fontAlgn="base" hangingPunct="0">
              <a:spcBef>
                <a:spcPct val="20000"/>
              </a:spcBef>
              <a:spcAft>
                <a:spcPct val="0"/>
              </a:spcAft>
              <a:buChar char="»"/>
              <a:defRPr sz="1999">
                <a:solidFill>
                  <a:schemeClr val="tx1"/>
                </a:solidFill>
                <a:latin typeface="Arial" panose="020B0604020202020204" pitchFamily="34" charset="0"/>
                <a:cs typeface="Arial" panose="020B0604020202020204" pitchFamily="34" charset="0"/>
              </a:defRPr>
            </a:lvl9pPr>
          </a:lstStyle>
          <a:p>
            <a:pPr algn="l">
              <a:spcBef>
                <a:spcPct val="0"/>
              </a:spcBef>
              <a:buFontTx/>
              <a:buNone/>
            </a:pPr>
            <a:fld id="{97CB2A87-335D-43C5-853D-3A1E25198998}" type="slidenum">
              <a:rPr lang="he-IL" altLang="en-US" sz="1400"/>
              <a:pPr algn="l">
                <a:spcBef>
                  <a:spcPct val="0"/>
                </a:spcBef>
                <a:buFontTx/>
                <a:buNone/>
              </a:pPr>
              <a:t>99</a:t>
            </a:fld>
            <a:endParaRPr lang="en-US" altLang="en-US" sz="1400"/>
          </a:p>
        </p:txBody>
      </p:sp>
    </p:spTree>
    <p:extLst>
      <p:ext uri="{BB962C8B-B14F-4D97-AF65-F5344CB8AC3E}">
        <p14:creationId xmlns:p14="http://schemas.microsoft.com/office/powerpoint/2010/main" val="209242081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26403</TotalTime>
  <Words>8274</Words>
  <Application>Microsoft Office PowerPoint</Application>
  <PresentationFormat>מסך רחב</PresentationFormat>
  <Paragraphs>1734</Paragraphs>
  <Slides>135</Slides>
  <Notes>79</Notes>
  <HiddenSlides>7</HiddenSlides>
  <MMClips>0</MMClips>
  <ScaleCrop>false</ScaleCrop>
  <HeadingPairs>
    <vt:vector size="8" baseType="variant">
      <vt:variant>
        <vt:lpstr>גופנים בשימוש</vt:lpstr>
      </vt:variant>
      <vt:variant>
        <vt:i4>14</vt:i4>
      </vt:variant>
      <vt:variant>
        <vt:lpstr>ערכת נושא</vt:lpstr>
      </vt:variant>
      <vt:variant>
        <vt:i4>1</vt:i4>
      </vt:variant>
      <vt:variant>
        <vt:lpstr>שרתי OLE מוטבעים</vt:lpstr>
      </vt:variant>
      <vt:variant>
        <vt:i4>3</vt:i4>
      </vt:variant>
      <vt:variant>
        <vt:lpstr>כותרות שקופיות</vt:lpstr>
      </vt:variant>
      <vt:variant>
        <vt:i4>135</vt:i4>
      </vt:variant>
    </vt:vector>
  </HeadingPairs>
  <TitlesOfParts>
    <vt:vector size="153" baseType="lpstr">
      <vt:lpstr>Arial Unicode MS</vt:lpstr>
      <vt:lpstr>Gulim</vt:lpstr>
      <vt:lpstr>SimSun</vt:lpstr>
      <vt:lpstr>Arial</vt:lpstr>
      <vt:lpstr>Berlin Sans FB Demi</vt:lpstr>
      <vt:lpstr>Calibri</vt:lpstr>
      <vt:lpstr>Calibri Light</vt:lpstr>
      <vt:lpstr>Cambria Math</vt:lpstr>
      <vt:lpstr>Courier New</vt:lpstr>
      <vt:lpstr>Small Fonts</vt:lpstr>
      <vt:lpstr>Symbol</vt:lpstr>
      <vt:lpstr>Tahoma</vt:lpstr>
      <vt:lpstr>Times New Roman</vt:lpstr>
      <vt:lpstr>Wingdings</vt:lpstr>
      <vt:lpstr>Office Theme</vt:lpstr>
      <vt:lpstr>Equation</vt:lpstr>
      <vt:lpstr>SmartDraw</vt:lpstr>
      <vt:lpstr>Worksheet</vt:lpstr>
      <vt:lpstr>Cluster Analysis</vt:lpstr>
      <vt:lpstr>What is Cluster Analysis?</vt:lpstr>
      <vt:lpstr>Clustering as a Preprocessing Tool (Utility)</vt:lpstr>
      <vt:lpstr>Clustering for Data Understanding and Applications</vt:lpstr>
      <vt:lpstr>Requirements and Challenges</vt:lpstr>
      <vt:lpstr>Types of Data in General and also in Clustering Analysis</vt:lpstr>
      <vt:lpstr>Data Objects</vt:lpstr>
      <vt:lpstr>Attributes</vt:lpstr>
      <vt:lpstr>Attribute Types</vt:lpstr>
      <vt:lpstr>Nominal Attributes</vt:lpstr>
      <vt:lpstr>Nominal Attributes</vt:lpstr>
      <vt:lpstr>Binary Attributes</vt:lpstr>
      <vt:lpstr>Binary Attributes</vt:lpstr>
      <vt:lpstr>Binary Attributes</vt:lpstr>
      <vt:lpstr>Ordinal Attributes</vt:lpstr>
      <vt:lpstr>Ordinal Attributes</vt:lpstr>
      <vt:lpstr>Ordinal Attributes</vt:lpstr>
      <vt:lpstr>Nominal, Binary, and Ordinal Attributes</vt:lpstr>
      <vt:lpstr>Numeric Attributes</vt:lpstr>
      <vt:lpstr>Interval-Scaled Attributes</vt:lpstr>
      <vt:lpstr>Ratio-Scaled Attributes</vt:lpstr>
      <vt:lpstr>Attributes</vt:lpstr>
      <vt:lpstr>Discrete Vs. Continuous Attributes</vt:lpstr>
      <vt:lpstr>Difference Between Classification and Clustering</vt:lpstr>
      <vt:lpstr>Classification</vt:lpstr>
      <vt:lpstr>Classification</vt:lpstr>
      <vt:lpstr>Four Tiers Model</vt:lpstr>
      <vt:lpstr>Classification - Definition</vt:lpstr>
      <vt:lpstr>Classification - Definition</vt:lpstr>
      <vt:lpstr>Regression - Definition</vt:lpstr>
      <vt:lpstr>Examples of typical classification / prediction tasks</vt:lpstr>
      <vt:lpstr>Data Classification</vt:lpstr>
      <vt:lpstr>Learning Step</vt:lpstr>
      <vt:lpstr>Learning Step</vt:lpstr>
      <vt:lpstr>Learning Step</vt:lpstr>
      <vt:lpstr>The Classification Process</vt:lpstr>
      <vt:lpstr>Supervised Learning</vt:lpstr>
      <vt:lpstr>Unsupervised Learning</vt:lpstr>
      <vt:lpstr>Unsupervised Learning</vt:lpstr>
      <vt:lpstr>Supervised Learning</vt:lpstr>
      <vt:lpstr>Binary classification</vt:lpstr>
      <vt:lpstr>One Class classification</vt:lpstr>
      <vt:lpstr>Multi Class classification</vt:lpstr>
      <vt:lpstr>Supervised Learning - Multi Class</vt:lpstr>
      <vt:lpstr>Supervised Learning - Multi Label</vt:lpstr>
      <vt:lpstr>Supervised Learning - Multi Label</vt:lpstr>
      <vt:lpstr>Supervised Learning - Regression</vt:lpstr>
      <vt:lpstr>Classification Vs. Regression</vt:lpstr>
      <vt:lpstr>Classification Vs. Regression</vt:lpstr>
      <vt:lpstr>Beyond Supervised Learning</vt:lpstr>
      <vt:lpstr>Unsupervised Learning</vt:lpstr>
      <vt:lpstr>Unsupervised Learning–Anomaly Detection</vt:lpstr>
      <vt:lpstr>Unsupervised Learning - Clustering</vt:lpstr>
      <vt:lpstr>Other Learning Configurations</vt:lpstr>
      <vt:lpstr>Clustering</vt:lpstr>
      <vt:lpstr>What is clustering?</vt:lpstr>
      <vt:lpstr>Quality: What Is Good Clustering?</vt:lpstr>
      <vt:lpstr>Measure the Quality of Clustering</vt:lpstr>
      <vt:lpstr>מצגת של PowerPoint‏</vt:lpstr>
      <vt:lpstr>מצגת של PowerPoint‏</vt:lpstr>
      <vt:lpstr>How do we define “similarity”?</vt:lpstr>
      <vt:lpstr>מצגת של PowerPoint‏</vt:lpstr>
      <vt:lpstr>מצגת של PowerPoint‏</vt:lpstr>
      <vt:lpstr>מצגת של PowerPoint‏</vt:lpstr>
      <vt:lpstr>Similarity and Dissimilarity Between Objects</vt:lpstr>
      <vt:lpstr>Euclidean distance</vt:lpstr>
      <vt:lpstr>Manhattan distance</vt:lpstr>
      <vt:lpstr>Euclidian and Manhattan Distance</vt:lpstr>
      <vt:lpstr>Considerations for Cluster Analysis</vt:lpstr>
      <vt:lpstr>Requirements and Challenges</vt:lpstr>
      <vt:lpstr>Major Clustering Approaches (I)</vt:lpstr>
      <vt:lpstr>Major Clustering Approaches (II)</vt:lpstr>
      <vt:lpstr>Types of Clustering</vt:lpstr>
      <vt:lpstr>Partitioning Algorithms: Basic Concept</vt:lpstr>
      <vt:lpstr>Typical Alternatives Distances between Clusters</vt:lpstr>
      <vt:lpstr>מדדים של אשכולות</vt:lpstr>
      <vt:lpstr>The K-Means Clustering Method </vt:lpstr>
      <vt:lpstr>K-means</vt:lpstr>
      <vt:lpstr>An Example of K-Means Clustering</vt:lpstr>
      <vt:lpstr>K-means</vt:lpstr>
      <vt:lpstr>k-means Example</vt:lpstr>
      <vt:lpstr>k-means Example</vt:lpstr>
      <vt:lpstr>k-means Example</vt:lpstr>
      <vt:lpstr>k-means Example</vt:lpstr>
      <vt:lpstr>k-means Example</vt:lpstr>
      <vt:lpstr>Choosing the Number of Clusters</vt:lpstr>
      <vt:lpstr>Comments on the K-Means Method</vt:lpstr>
      <vt:lpstr>Variations of the K-Means Method</vt:lpstr>
      <vt:lpstr>What Is the Problem of the K-Means Method?</vt:lpstr>
      <vt:lpstr>PAM: A Typical K-Medoids Algorithm</vt:lpstr>
      <vt:lpstr>The K-Medoid Clustering Method</vt:lpstr>
      <vt:lpstr>K – Medoids Clustering</vt:lpstr>
      <vt:lpstr>PAM Example</vt:lpstr>
      <vt:lpstr>מצגת של PowerPoint‏</vt:lpstr>
      <vt:lpstr>PAM Example</vt:lpstr>
      <vt:lpstr>מצגת של PowerPoint‏</vt:lpstr>
      <vt:lpstr>What Is the Problem with PAM?</vt:lpstr>
      <vt:lpstr>Hierarchical Clustering</vt:lpstr>
      <vt:lpstr>Hierarchical clustering</vt:lpstr>
      <vt:lpstr>Linkage criteria</vt:lpstr>
      <vt:lpstr>Linkage criteria</vt:lpstr>
      <vt:lpstr>AGNES (Agglomerative Nesting)</vt:lpstr>
      <vt:lpstr>מצגת של PowerPoint‏</vt:lpstr>
      <vt:lpstr>Algorithm (Agglomerative)</vt:lpstr>
      <vt:lpstr>Example</vt:lpstr>
      <vt:lpstr>Dendrogram</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AGNES (Agglomerative Nesting)</vt:lpstr>
      <vt:lpstr>DIANA (Divisive Analysis)</vt:lpstr>
      <vt:lpstr>Distance between Clusters</vt:lpstr>
      <vt:lpstr>Centroid, Radius and Diameter of a Cluster (for numerical data sets)</vt:lpstr>
      <vt:lpstr>Extensions to Hierarchical Clustering</vt:lpstr>
      <vt:lpstr>Density-Based Clustering Methods</vt:lpstr>
      <vt:lpstr>Density-Based Clustering: Basic Concepts</vt:lpstr>
      <vt:lpstr>Density-Reachable and Density-Connected</vt:lpstr>
      <vt:lpstr>DBSCAN: Density-Based Spatial Clustering of Applications with Noise</vt:lpstr>
      <vt:lpstr>DBSCAN: The Algorithm</vt:lpstr>
      <vt:lpstr>DBSCAN: Sensitive to Parameters</vt:lpstr>
      <vt:lpstr>Determine the Number of Clusters</vt:lpstr>
      <vt:lpstr>Measuring Clustering Quality</vt:lpstr>
      <vt:lpstr>Measuring Clustering Quality: Extrinsic Methods </vt:lpstr>
      <vt:lpstr>Measuring Clustering Quality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Aviad Elyashar</cp:lastModifiedBy>
  <cp:revision>387</cp:revision>
  <dcterms:created xsi:type="dcterms:W3CDTF">2021-08-28T06:43:51Z</dcterms:created>
  <dcterms:modified xsi:type="dcterms:W3CDTF">2021-12-18T13:46:55Z</dcterms:modified>
</cp:coreProperties>
</file>